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89" r:id="rId2"/>
    <p:sldId id="291" r:id="rId3"/>
    <p:sldId id="290" r:id="rId4"/>
    <p:sldId id="257" r:id="rId5"/>
    <p:sldId id="258" r:id="rId6"/>
    <p:sldId id="279" r:id="rId7"/>
    <p:sldId id="259" r:id="rId8"/>
    <p:sldId id="260" r:id="rId9"/>
    <p:sldId id="261" r:id="rId10"/>
    <p:sldId id="264" r:id="rId11"/>
    <p:sldId id="262" r:id="rId12"/>
    <p:sldId id="263" r:id="rId13"/>
    <p:sldId id="292" r:id="rId14"/>
    <p:sldId id="265" r:id="rId15"/>
    <p:sldId id="267" r:id="rId16"/>
    <p:sldId id="268" r:id="rId17"/>
    <p:sldId id="270" r:id="rId18"/>
    <p:sldId id="277" r:id="rId19"/>
    <p:sldId id="271" r:id="rId20"/>
    <p:sldId id="272" r:id="rId21"/>
    <p:sldId id="273" r:id="rId22"/>
    <p:sldId id="276" r:id="rId23"/>
    <p:sldId id="275" r:id="rId24"/>
    <p:sldId id="274" r:id="rId25"/>
    <p:sldId id="278" r:id="rId26"/>
    <p:sldId id="280" r:id="rId27"/>
    <p:sldId id="286" r:id="rId28"/>
    <p:sldId id="281" r:id="rId29"/>
    <p:sldId id="285" r:id="rId30"/>
    <p:sldId id="282" r:id="rId31"/>
    <p:sldId id="283" r:id="rId32"/>
    <p:sldId id="288" r:id="rId33"/>
  </p:sldIdLst>
  <p:sldSz cx="9144000" cy="6858000" type="screen4x3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598" autoAdjust="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1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4.1666666666666683E-3"/>
          <c:y val="0.17448449803149615"/>
          <c:w val="0.6177831364829397"/>
          <c:h val="0.825515501968503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9"/>
          <c:dPt>
            <c:idx val="1"/>
            <c:spPr>
              <a:solidFill>
                <a:schemeClr val="accent3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8516166091435507"/>
                  <c:y val="-0.22042206663027783"/>
                </c:manualLayout>
              </c:layout>
              <c:showVal val="1"/>
            </c:dLbl>
            <c:dLbl>
              <c:idx val="1"/>
              <c:layout>
                <c:manualLayout>
                  <c:x val="0.14119234004524531"/>
                  <c:y val="5.1417596112509262E-2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Население трудоспособного возраста - 70%</c:v>
                </c:pt>
                <c:pt idx="1">
                  <c:v>Население старше трудоспособного возраста - 30%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140692</c:v>
                </c:pt>
                <c:pt idx="1">
                  <c:v>59308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70480218315181098"/>
          <c:y val="0.21838092868908285"/>
          <c:w val="0.2719403277535708"/>
          <c:h val="0.5862428329219459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4.1666666666666675E-3"/>
          <c:y val="0.17448449803149615"/>
          <c:w val="0.6177831364829397"/>
          <c:h val="0.825515501968503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explosion val="7"/>
          </c:dPt>
          <c:dPt>
            <c:idx val="1"/>
            <c:spPr>
              <a:solidFill>
                <a:schemeClr val="accent3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8516166091435507"/>
                  <c:y val="-0.2204220666302778"/>
                </c:manualLayout>
              </c:layout>
              <c:showPercent val="1"/>
            </c:dLbl>
            <c:dLbl>
              <c:idx val="1"/>
              <c:layout>
                <c:manualLayout>
                  <c:x val="0.14119234004524531"/>
                  <c:y val="5.1417596112509255E-2"/>
                </c:manualLayout>
              </c:layout>
              <c:showPercent val="1"/>
            </c:dLbl>
            <c:showPercent val="1"/>
            <c:showLeaderLines val="1"/>
          </c:dLbls>
          <c:cat>
            <c:strRef>
              <c:f>Лист1!$A$2:$A$3</c:f>
              <c:strCache>
                <c:ptCount val="2"/>
                <c:pt idx="0">
                  <c:v>Женщины - 112343 (из них женщины фертильного возраста - 51740)</c:v>
                </c:pt>
                <c:pt idx="1">
                  <c:v>Мужчины - 87657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112343</c:v>
                </c:pt>
                <c:pt idx="1">
                  <c:v>87657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70480218315181098"/>
          <c:y val="0.21838092868908285"/>
          <c:w val="0.2719403277535708"/>
          <c:h val="0.58624283292194579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4.1666666666666675E-3"/>
          <c:y val="0.17448449803149615"/>
          <c:w val="0.6177831364829397"/>
          <c:h val="0.825515501968503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explosion val="7"/>
          </c:dPt>
          <c:dPt>
            <c:idx val="1"/>
            <c:spPr>
              <a:solidFill>
                <a:schemeClr val="accent3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346134743198473"/>
                  <c:y val="-0.13624590954540403"/>
                </c:manualLayout>
              </c:layout>
              <c:showPercent val="1"/>
            </c:dLbl>
            <c:dLbl>
              <c:idx val="1"/>
              <c:layout>
                <c:manualLayout>
                  <c:x val="0.11836805714397747"/>
                  <c:y val="6.7451154417185966E-2"/>
                </c:manualLayout>
              </c:layout>
              <c:showPercent val="1"/>
            </c:dLbl>
            <c:showPercent val="1"/>
            <c:showLeaderLines val="1"/>
          </c:dLbls>
          <c:cat>
            <c:strRef>
              <c:f>Лист1!$A$2:$A$3</c:f>
              <c:strCache>
                <c:ptCount val="2"/>
                <c:pt idx="0">
                  <c:v>Региональные</c:v>
                </c:pt>
                <c:pt idx="1">
                  <c:v>Федеральные льготники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15112</c:v>
                </c:pt>
                <c:pt idx="1">
                  <c:v>9947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70480218315181098"/>
          <c:y val="0.21838092868908285"/>
          <c:w val="0.2719403277535708"/>
          <c:h val="0.58624283292194579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4.1666666666666675E-3"/>
          <c:y val="0.17448449803149615"/>
          <c:w val="0.6177831364829397"/>
          <c:h val="0.82551550196850398"/>
        </c:manualLayout>
      </c:layout>
      <c:pie3DChart>
        <c:varyColors val="1"/>
        <c:dLbls/>
      </c:pie3DChart>
    </c:plotArea>
    <c:legend>
      <c:legendPos val="r"/>
      <c:layout>
        <c:manualLayout>
          <c:xMode val="edge"/>
          <c:yMode val="edge"/>
          <c:x val="0.70480218315181098"/>
          <c:y val="0.21838092868908285"/>
          <c:w val="0.2719403277535708"/>
          <c:h val="0.58624283292194579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8.4061547467057407E-2"/>
          <c:y val="4.7046998031496076E-2"/>
          <c:w val="0.62790897966202319"/>
          <c:h val="0.6749266732283466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 штату</c:v>
                </c:pt>
              </c:strCache>
            </c:strRef>
          </c:tx>
          <c:dLbls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Врачи</c:v>
                </c:pt>
                <c:pt idx="1">
                  <c:v>Средний медперсонал</c:v>
                </c:pt>
                <c:pt idx="2">
                  <c:v>Младший медперсонал</c:v>
                </c:pt>
                <c:pt idx="3">
                  <c:v>Прочие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350.5</c:v>
                </c:pt>
                <c:pt idx="1">
                  <c:v>445.25</c:v>
                </c:pt>
                <c:pt idx="2">
                  <c:v>110.25</c:v>
                </c:pt>
                <c:pt idx="3">
                  <c:v>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занято</c:v>
                </c:pt>
              </c:strCache>
            </c:strRef>
          </c:tx>
          <c:dLbls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Врачи</c:v>
                </c:pt>
                <c:pt idx="1">
                  <c:v>Средний медперсонал</c:v>
                </c:pt>
                <c:pt idx="2">
                  <c:v>Младший медперсонал</c:v>
                </c:pt>
                <c:pt idx="3">
                  <c:v>Прочие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252.75</c:v>
                </c:pt>
                <c:pt idx="1">
                  <c:v>375.25</c:v>
                </c:pt>
                <c:pt idx="2">
                  <c:v>61.5</c:v>
                </c:pt>
                <c:pt idx="3">
                  <c:v>70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физ.лиц</c:v>
                </c:pt>
              </c:strCache>
            </c:strRef>
          </c:tx>
          <c:dLbls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Врачи</c:v>
                </c:pt>
                <c:pt idx="1">
                  <c:v>Средний медперсонал</c:v>
                </c:pt>
                <c:pt idx="2">
                  <c:v>Младший медперсонал</c:v>
                </c:pt>
                <c:pt idx="3">
                  <c:v>Прочие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214</c:v>
                </c:pt>
                <c:pt idx="1">
                  <c:v>336</c:v>
                </c:pt>
                <c:pt idx="2">
                  <c:v>60</c:v>
                </c:pt>
                <c:pt idx="3">
                  <c:v>70</c:v>
                </c:pt>
              </c:numCache>
            </c:numRef>
          </c:val>
        </c:ser>
        <c:dLbls/>
        <c:axId val="100934784"/>
        <c:axId val="100936320"/>
      </c:barChart>
      <c:catAx>
        <c:axId val="10093478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00936320"/>
        <c:crosses val="autoZero"/>
        <c:auto val="1"/>
        <c:lblAlgn val="ctr"/>
        <c:lblOffset val="100"/>
      </c:catAx>
      <c:valAx>
        <c:axId val="10093632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00934784"/>
        <c:crosses val="autoZero"/>
        <c:crossBetween val="between"/>
      </c:valAx>
    </c:plotArea>
    <c:legend>
      <c:legendPos val="r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/>
    <c:view3D>
      <c:rotX val="30"/>
      <c:perspective val="30"/>
    </c:view3D>
    <c:plotArea>
      <c:layout>
        <c:manualLayout>
          <c:layoutTarget val="inner"/>
          <c:xMode val="edge"/>
          <c:yMode val="edge"/>
          <c:x val="1.9729518502344622E-2"/>
          <c:y val="0.15327764786509671"/>
          <c:w val="0.57132829575591704"/>
          <c:h val="0.822714979460113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заболеваемости.</c:v>
                </c:pt>
              </c:strCache>
            </c:strRef>
          </c:tx>
          <c:explosion val="26"/>
          <c:dLbls>
            <c:dLbl>
              <c:idx val="12"/>
              <c:delete val="1"/>
            </c:dLbl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Лист1!$A$2:$A$14</c:f>
              <c:strCache>
                <c:ptCount val="13"/>
                <c:pt idx="0">
                  <c:v>Болезни системы кровообращения - 52012</c:v>
                </c:pt>
                <c:pt idx="1">
                  <c:v>Болезни органов дыхания -36691</c:v>
                </c:pt>
                <c:pt idx="2">
                  <c:v>Болезни органов пищеварения - 25529</c:v>
                </c:pt>
                <c:pt idx="3">
                  <c:v>Болезни костно-сышечной системы -22753</c:v>
                </c:pt>
                <c:pt idx="4">
                  <c:v>болезни мочеполовой системы - 21060</c:v>
                </c:pt>
                <c:pt idx="5">
                  <c:v>Болезни глаза - 13942</c:v>
                </c:pt>
                <c:pt idx="6">
                  <c:v>Болезни эндокринной системы - 10555</c:v>
                </c:pt>
                <c:pt idx="7">
                  <c:v>Травмы - 9413</c:v>
                </c:pt>
                <c:pt idx="8">
                  <c:v>Новообразования - 9237 (в т.ч. ЗН - 6251)</c:v>
                </c:pt>
                <c:pt idx="9">
                  <c:v>Болезни уха  и сосцевидного отростка - 5882</c:v>
                </c:pt>
                <c:pt idx="10">
                  <c:v>Болезни нервной системы -2243</c:v>
                </c:pt>
                <c:pt idx="11">
                  <c:v>Болезни кожи и подкожной клетчатки - 1458</c:v>
                </c:pt>
                <c:pt idx="12">
                  <c:v>Инфекционные -956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52012</c:v>
                </c:pt>
                <c:pt idx="1">
                  <c:v>36691</c:v>
                </c:pt>
                <c:pt idx="2">
                  <c:v>25529</c:v>
                </c:pt>
                <c:pt idx="3">
                  <c:v>22753</c:v>
                </c:pt>
                <c:pt idx="4">
                  <c:v>21060</c:v>
                </c:pt>
                <c:pt idx="5">
                  <c:v>13942</c:v>
                </c:pt>
                <c:pt idx="6">
                  <c:v>10555</c:v>
                </c:pt>
                <c:pt idx="7">
                  <c:v>9413</c:v>
                </c:pt>
                <c:pt idx="8">
                  <c:v>9237</c:v>
                </c:pt>
                <c:pt idx="9">
                  <c:v>5882</c:v>
                </c:pt>
                <c:pt idx="10">
                  <c:v>2243</c:v>
                </c:pt>
                <c:pt idx="11">
                  <c:v>1458</c:v>
                </c:pt>
                <c:pt idx="12">
                  <c:v>956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61579095378291304"/>
          <c:y val="0.1169734487332733"/>
          <c:w val="0.37403389473819149"/>
          <c:h val="0.83795006712774889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Pr>
        <a:bodyPr/>
        <a:lstStyle/>
        <a:p>
          <a:pPr>
            <a:defRPr sz="1200"/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посещений по виду обращения</c:v>
                </c:pt>
              </c:strCache>
            </c:strRef>
          </c:tx>
          <c:explosion val="25"/>
          <c:dLbls>
            <c:showPercent val="1"/>
            <c:showLeaderLines val="1"/>
          </c:dLbls>
          <c:cat>
            <c:strRef>
              <c:f>Лист1!$A$2:$A$3</c:f>
              <c:strCache>
                <c:ptCount val="2"/>
                <c:pt idx="0">
                  <c:v>Посещения по заболеванию - 839105</c:v>
                </c:pt>
                <c:pt idx="1">
                  <c:v>Профилактические посещения - 167213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839105</c:v>
                </c:pt>
                <c:pt idx="1">
                  <c:v>167213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68924146981627299"/>
          <c:y val="0.30265846456692919"/>
          <c:w val="0.29825853018372706"/>
          <c:h val="0.33469881889763786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>
        <c:manualLayout>
          <c:xMode val="edge"/>
          <c:yMode val="edge"/>
          <c:x val="1.3386559742520198E-3"/>
          <c:y val="2.5936660632478747E-2"/>
        </c:manualLayout>
      </c:layout>
    </c:title>
    <c:plotArea>
      <c:layout>
        <c:manualLayout>
          <c:layoutTarget val="inner"/>
          <c:xMode val="edge"/>
          <c:yMode val="edge"/>
          <c:x val="6.2474478751562014E-2"/>
          <c:y val="0.2775357001676817"/>
          <c:w val="0.6336168501118925"/>
          <c:h val="0.5687630314977923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Обеспеченность населения местами в дневном стационаре  (на 10 000нас.)</c:v>
                </c:pt>
              </c:strCache>
            </c:strRef>
          </c:tx>
          <c:dLbls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2.2999999999999998</c:v>
                </c:pt>
                <c:pt idx="1">
                  <c:v>2.6</c:v>
                </c:pt>
                <c:pt idx="2">
                  <c:v>3.2</c:v>
                </c:pt>
                <c:pt idx="3">
                  <c:v>5.7</c:v>
                </c:pt>
              </c:numCache>
            </c:numRef>
          </c:val>
        </c:ser>
        <c:dLbls/>
        <c:axId val="102634624"/>
        <c:axId val="102636160"/>
      </c:barChart>
      <c:catAx>
        <c:axId val="102634624"/>
        <c:scaling>
          <c:orientation val="minMax"/>
        </c:scaling>
        <c:axPos val="b"/>
        <c:numFmt formatCode="General" sourceLinked="1"/>
        <c:tickLblPos val="nextTo"/>
        <c:crossAx val="102636160"/>
        <c:crosses val="autoZero"/>
        <c:auto val="1"/>
        <c:lblAlgn val="ctr"/>
        <c:lblOffset val="100"/>
      </c:catAx>
      <c:valAx>
        <c:axId val="102636160"/>
        <c:scaling>
          <c:orientation val="minMax"/>
        </c:scaling>
        <c:axPos val="l"/>
        <c:majorGridlines/>
        <c:numFmt formatCode="General" sourceLinked="1"/>
        <c:tickLblPos val="nextTo"/>
        <c:crossAx val="10263462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0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640" y="270164"/>
            <a:ext cx="8270378" cy="62303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50254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260648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Подразделения «Городской поликлиники № 170 ДЗМ»: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539552" y="629980"/>
            <a:ext cx="7848872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Терапевтические отделения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Неврологическое отделение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Кардиологическое отделение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Эндокринологическое отделение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Хирургическое отделение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Оторингологическое отделение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Офтальмологическое отделение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Травматологическое отделение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Урологическое отделение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Женская консультация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Стоматологическое отделение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Онкологическое отделение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Отделение медицинской профилактики (терапевт, врач-</a:t>
            </a:r>
            <a:r>
              <a:rPr lang="ru-RU" sz="1400" dirty="0" err="1" smtClean="0"/>
              <a:t>профпатолог</a:t>
            </a:r>
            <a:r>
              <a:rPr lang="ru-RU" sz="1400" dirty="0" smtClean="0"/>
              <a:t>, врач-гериатр, кабинеты доврачебного контроля, вакцинопрофилактики, смотровые кабинеты)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Инфекционный кабинет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Консультативное отделение (нефролог, гастроэнтеролог, пульмонолог, дерматовенеролог, аллерголог-иммунолог, ревматолог)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Эндоскопический кабинет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Клинико-диагностическая лаборатория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Рентгенологическое отделение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Отделение функциональной диагностики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Отделение ультразвуковой диагностики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Отделение медицинской реабилитации (физиотерапия, ЛФК, рефлексотерапия, мануальная терапия)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Дневной стационар (на 56 коек с работой в 2 смены)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Отделение неотложной медицинской помощи взрослому населению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Центр здоровья 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278170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Укомплектованность кадрами.</a:t>
            </a:r>
            <a:endParaRPr lang="ru-RU" sz="1600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1886302683"/>
              </p:ext>
            </p:extLst>
          </p:nvPr>
        </p:nvGraphicFramePr>
        <p:xfrm>
          <a:off x="1907704" y="2852936"/>
          <a:ext cx="6120680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10556177"/>
              </p:ext>
            </p:extLst>
          </p:nvPr>
        </p:nvGraphicFramePr>
        <p:xfrm>
          <a:off x="251520" y="1397000"/>
          <a:ext cx="8280918" cy="376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153"/>
                <a:gridCol w="1380153"/>
                <a:gridCol w="1380153"/>
                <a:gridCol w="1380153"/>
                <a:gridCol w="1380153"/>
                <a:gridCol w="138015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По штату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Занято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 smtClean="0"/>
                        <a:t>Укомплеектованность</a:t>
                      </a:r>
                      <a:r>
                        <a:rPr lang="ru-RU" sz="1200" dirty="0" smtClean="0"/>
                        <a:t> (%)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 smtClean="0"/>
                        <a:t>Физ.лиц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КС (</a:t>
                      </a:r>
                      <a:r>
                        <a:rPr lang="ru-RU" sz="1200" dirty="0" err="1" smtClean="0"/>
                        <a:t>коэфф.совместитительства</a:t>
                      </a:r>
                      <a:r>
                        <a:rPr lang="ru-RU" sz="1200" dirty="0" smtClean="0"/>
                        <a:t>)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Врачи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350,5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252,75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72,2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1,2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Из них: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dirty="0" smtClean="0"/>
                        <a:t>терапевты </a:t>
                      </a:r>
                      <a:r>
                        <a:rPr lang="ru-RU" sz="1200" dirty="0" err="1" smtClean="0"/>
                        <a:t>учасковые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105,75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66,5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63,0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1,4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Акушеры-гинекологи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1,0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Ср.медперсонал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445,25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375,25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84,3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336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1,1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Младший медперсонал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110,25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61,5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56,0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1,0</a:t>
                      </a:r>
                      <a:endParaRPr lang="ru-RU" sz="1400" dirty="0"/>
                    </a:p>
                  </a:txBody>
                  <a:tcPr/>
                </a:tc>
              </a:tr>
              <a:tr h="31989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Прочий персонал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82,0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70,0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85,4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1,0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Всего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988,0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759,5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77,0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680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1,1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8254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Укомплектованность кадрами.</a:t>
            </a:r>
            <a:endParaRPr lang="ru-RU" sz="1600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3352754872"/>
              </p:ext>
            </p:extLst>
          </p:nvPr>
        </p:nvGraphicFramePr>
        <p:xfrm>
          <a:off x="827584" y="1397000"/>
          <a:ext cx="777686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6054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1961473608"/>
              </p:ext>
            </p:extLst>
          </p:nvPr>
        </p:nvGraphicFramePr>
        <p:xfrm>
          <a:off x="1043608" y="332656"/>
          <a:ext cx="7488832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50214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04664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Работа врачей амбулаторно-поликлинической организации в 2014г. 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30294083"/>
              </p:ext>
            </p:extLst>
          </p:nvPr>
        </p:nvGraphicFramePr>
        <p:xfrm>
          <a:off x="323530" y="1052735"/>
          <a:ext cx="7776861" cy="1615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7411"/>
                <a:gridCol w="863208"/>
                <a:gridCol w="965309"/>
                <a:gridCol w="965309"/>
                <a:gridCol w="965309"/>
                <a:gridCol w="965309"/>
                <a:gridCol w="965309"/>
                <a:gridCol w="1019697"/>
              </a:tblGrid>
              <a:tr h="393455">
                <a:tc gridSpan="5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Число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амбулаторных посещений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Число посещений врачами на дому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2662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По поводу заболеваний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Профилактических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Из них активы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    %</a:t>
                      </a:r>
                    </a:p>
                    <a:p>
                      <a:pPr algn="ctr"/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N-15)</a:t>
                      </a:r>
                      <a:endParaRPr lang="ru-RU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32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1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1 006 318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839 105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83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167 213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132 482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337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15,4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3275040866"/>
              </p:ext>
            </p:extLst>
          </p:nvPr>
        </p:nvGraphicFramePr>
        <p:xfrm>
          <a:off x="1379984" y="2760301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53493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26064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Дневной стационар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00375918"/>
              </p:ext>
            </p:extLst>
          </p:nvPr>
        </p:nvGraphicFramePr>
        <p:xfrm>
          <a:off x="827584" y="1196752"/>
          <a:ext cx="7416824" cy="1685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206"/>
                <a:gridCol w="1854206"/>
                <a:gridCol w="1854206"/>
                <a:gridCol w="1854206"/>
              </a:tblGrid>
              <a:tr h="21211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Год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Число коек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Число </a:t>
                      </a:r>
                      <a:r>
                        <a:rPr lang="ru-RU" sz="1200" dirty="0" err="1" smtClean="0"/>
                        <a:t>пациенто</a:t>
                      </a:r>
                      <a:r>
                        <a:rPr lang="ru-RU" sz="1200" dirty="0" smtClean="0"/>
                        <a:t>-дней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Число </a:t>
                      </a:r>
                      <a:r>
                        <a:rPr lang="ru-RU" sz="1200" dirty="0" err="1" smtClean="0"/>
                        <a:t>пациенто</a:t>
                      </a:r>
                      <a:r>
                        <a:rPr lang="ru-RU" sz="1200" dirty="0" smtClean="0"/>
                        <a:t>-дней на 1 жителя</a:t>
                      </a:r>
                      <a:endParaRPr lang="ru-RU" sz="1200" dirty="0"/>
                    </a:p>
                  </a:txBody>
                  <a:tcPr/>
                </a:tc>
              </a:tr>
              <a:tr h="3070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13713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0,07</a:t>
                      </a:r>
                      <a:endParaRPr lang="ru-RU" sz="1400" dirty="0"/>
                    </a:p>
                  </a:txBody>
                  <a:tcPr/>
                </a:tc>
              </a:tr>
              <a:tr h="3070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13778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0,07</a:t>
                      </a:r>
                      <a:endParaRPr lang="ru-RU" sz="1400" dirty="0"/>
                    </a:p>
                  </a:txBody>
                  <a:tcPr/>
                </a:tc>
              </a:tr>
              <a:tr h="3070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20497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0,11</a:t>
                      </a:r>
                      <a:endParaRPr lang="ru-RU" sz="1400" dirty="0"/>
                    </a:p>
                  </a:txBody>
                  <a:tcPr/>
                </a:tc>
              </a:tr>
              <a:tr h="3070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37108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0,2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4289120988"/>
              </p:ext>
            </p:extLst>
          </p:nvPr>
        </p:nvGraphicFramePr>
        <p:xfrm>
          <a:off x="611560" y="3212975"/>
          <a:ext cx="4032448" cy="2634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098" name="Picture 2" descr="D:\ПРЕЗЕНТАЦИЯ\IMG_20150209_1458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2021" y="3182725"/>
            <a:ext cx="349238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226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260648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Работа дневного стационара в 2014 г.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63354971"/>
              </p:ext>
            </p:extLst>
          </p:nvPr>
        </p:nvGraphicFramePr>
        <p:xfrm>
          <a:off x="539549" y="1397000"/>
          <a:ext cx="7704858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3"/>
                <a:gridCol w="936104"/>
                <a:gridCol w="925815"/>
                <a:gridCol w="1100694"/>
                <a:gridCol w="1100694"/>
                <a:gridCol w="1100694"/>
                <a:gridCol w="110069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Профиль коек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Кол-во мест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Кол-во </a:t>
                      </a:r>
                      <a:r>
                        <a:rPr lang="ru-RU" sz="1100" dirty="0" err="1" smtClean="0"/>
                        <a:t>пациенто</a:t>
                      </a:r>
                      <a:r>
                        <a:rPr lang="ru-RU" sz="1100" dirty="0" smtClean="0"/>
                        <a:t>-дней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Среднегодовая занятость койки в году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Кол-во пролеченных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Длительность пребывания пациента</a:t>
                      </a:r>
                      <a:r>
                        <a:rPr lang="ru-RU" sz="1100" baseline="0" dirty="0" smtClean="0"/>
                        <a:t> на койке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Оборот койки</a:t>
                      </a:r>
                      <a:endParaRPr lang="ru-RU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терапевтический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30348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322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2825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10,7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30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хирургический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6760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375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720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9,4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39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Всего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37108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331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3545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10,5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31,5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1560" y="4149080"/>
            <a:ext cx="4968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На базе дневного стационара  было проведено – 98 операций:</a:t>
            </a:r>
          </a:p>
          <a:p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err="1" smtClean="0"/>
              <a:t>Циркумцизио</a:t>
            </a:r>
            <a:r>
              <a:rPr lang="ru-RU" sz="1200" dirty="0" smtClean="0"/>
              <a:t> – 9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/>
              <a:t>Операция </a:t>
            </a:r>
            <a:r>
              <a:rPr lang="ru-RU" sz="1200" dirty="0" err="1" smtClean="0"/>
              <a:t>Винкельмана</a:t>
            </a:r>
            <a:r>
              <a:rPr lang="ru-RU" sz="1200" dirty="0" smtClean="0"/>
              <a:t>, Бергмана – 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/>
              <a:t>Резекция дистального отдела уретры – 6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err="1" smtClean="0"/>
              <a:t>Трансперинеальная</a:t>
            </a:r>
            <a:r>
              <a:rPr lang="ru-RU" sz="1200" dirty="0" smtClean="0"/>
              <a:t> мультифокальная биопсия простаты – 76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/>
              <a:t>Операция </a:t>
            </a:r>
            <a:r>
              <a:rPr lang="ru-RU" sz="1200" dirty="0" err="1" smtClean="0"/>
              <a:t>Мармара</a:t>
            </a:r>
            <a:r>
              <a:rPr lang="ru-RU" sz="1200" dirty="0" smtClean="0"/>
              <a:t> - 3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328664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260648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Работа  отделения медицинской профилактики.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49903318"/>
              </p:ext>
            </p:extLst>
          </p:nvPr>
        </p:nvGraphicFramePr>
        <p:xfrm>
          <a:off x="1043608" y="906159"/>
          <a:ext cx="6336704" cy="5574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2423"/>
                <a:gridCol w="964281"/>
              </a:tblGrid>
              <a:tr h="39365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Наименование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Всего</a:t>
                      </a:r>
                      <a:endParaRPr lang="ru-RU" sz="1200" dirty="0"/>
                    </a:p>
                  </a:txBody>
                  <a:tcPr/>
                </a:tc>
              </a:tr>
              <a:tr h="45464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Число медработников,</a:t>
                      </a:r>
                      <a:r>
                        <a:rPr lang="ru-RU" sz="1200" baseline="0" dirty="0" smtClean="0"/>
                        <a:t> обученных методике профилактики заболеваний и укрепления здоровья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14</a:t>
                      </a:r>
                      <a:endParaRPr lang="ru-RU" sz="1200" dirty="0"/>
                    </a:p>
                  </a:txBody>
                  <a:tcPr/>
                </a:tc>
              </a:tr>
              <a:tr h="39365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Число лиц, обученных основам здорового образа жизни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18794</a:t>
                      </a:r>
                      <a:endParaRPr lang="ru-RU" sz="1200" dirty="0"/>
                    </a:p>
                  </a:txBody>
                  <a:tcPr/>
                </a:tc>
              </a:tr>
              <a:tr h="39365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Число пациентов,</a:t>
                      </a:r>
                      <a:r>
                        <a:rPr lang="ru-RU" sz="1200" baseline="0" dirty="0" smtClean="0"/>
                        <a:t> обученных в «школах» - всего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2815</a:t>
                      </a:r>
                      <a:endParaRPr lang="ru-RU" sz="1200" dirty="0"/>
                    </a:p>
                  </a:txBody>
                  <a:tcPr/>
                </a:tc>
              </a:tr>
              <a:tr h="39365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 том</a:t>
                      </a:r>
                      <a:r>
                        <a:rPr lang="ru-RU" sz="1200" baseline="0" dirty="0" smtClean="0"/>
                        <a:t> числе: школе для беременных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149</a:t>
                      </a:r>
                      <a:endParaRPr lang="ru-RU" sz="1200" dirty="0"/>
                    </a:p>
                  </a:txBody>
                  <a:tcPr/>
                </a:tc>
              </a:tr>
              <a:tr h="39365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Школе для пациентов с сердечной недостаточностью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69</a:t>
                      </a:r>
                      <a:endParaRPr lang="ru-RU" sz="1200" dirty="0"/>
                    </a:p>
                  </a:txBody>
                  <a:tcPr/>
                </a:tc>
              </a:tr>
              <a:tr h="39365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Школе для пациентов с артериальной гипертензией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1613</a:t>
                      </a:r>
                      <a:endParaRPr lang="ru-RU" sz="1200" dirty="0"/>
                    </a:p>
                  </a:txBody>
                  <a:tcPr/>
                </a:tc>
              </a:tr>
              <a:tr h="39365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Школе для пациентов с заболеваниями суставов и позвоночника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186</a:t>
                      </a:r>
                      <a:endParaRPr lang="ru-RU" sz="1200" dirty="0"/>
                    </a:p>
                  </a:txBody>
                  <a:tcPr/>
                </a:tc>
              </a:tr>
              <a:tr h="39365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Школе для пациентов с бронхиальной астмой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118</a:t>
                      </a:r>
                      <a:endParaRPr lang="ru-RU" sz="1200" dirty="0"/>
                    </a:p>
                  </a:txBody>
                  <a:tcPr/>
                </a:tc>
              </a:tr>
              <a:tr h="39365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Школе для пациентов с сахарным диабетом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158</a:t>
                      </a:r>
                      <a:endParaRPr lang="ru-RU" sz="1200" dirty="0"/>
                    </a:p>
                  </a:txBody>
                  <a:tcPr/>
                </a:tc>
              </a:tr>
              <a:tr h="39365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Школе здорового образа</a:t>
                      </a:r>
                      <a:r>
                        <a:rPr lang="ru-RU" sz="1200" baseline="0" dirty="0" smtClean="0"/>
                        <a:t> жизни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191</a:t>
                      </a:r>
                      <a:endParaRPr lang="ru-RU" sz="1200" dirty="0"/>
                    </a:p>
                  </a:txBody>
                  <a:tcPr/>
                </a:tc>
              </a:tr>
              <a:tr h="39365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Прочих школах (гастроэнтеролог, центр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dirty="0" smtClean="0"/>
                        <a:t>здоровья)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331</a:t>
                      </a:r>
                      <a:endParaRPr lang="ru-RU" sz="1200" dirty="0"/>
                    </a:p>
                  </a:txBody>
                  <a:tcPr/>
                </a:tc>
              </a:tr>
              <a:tr h="39365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Число проведенных массовых мероприятий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</a:t>
                      </a:r>
                      <a:endParaRPr lang="ru-RU" sz="1200" dirty="0"/>
                    </a:p>
                  </a:txBody>
                  <a:tcPr/>
                </a:tc>
              </a:tr>
              <a:tr h="39365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Число лиц, участвующих в мероприятиях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1195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2114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260648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Результаты выполнения плана диспансеризации определенных групп </a:t>
            </a:r>
            <a:r>
              <a:rPr lang="ru-RU" dirty="0"/>
              <a:t>взрослого </a:t>
            </a:r>
            <a:r>
              <a:rPr lang="ru-RU" dirty="0" smtClean="0"/>
              <a:t>населения.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11405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58732"/>
            <a:ext cx="3024336" cy="226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14522185"/>
              </p:ext>
            </p:extLst>
          </p:nvPr>
        </p:nvGraphicFramePr>
        <p:xfrm>
          <a:off x="843414" y="1103553"/>
          <a:ext cx="7328986" cy="2553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001"/>
                <a:gridCol w="1044401"/>
                <a:gridCol w="1224136"/>
                <a:gridCol w="1368152"/>
                <a:gridCol w="1296144"/>
                <a:gridCol w="1368152"/>
              </a:tblGrid>
              <a:tr h="74127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ЛПУ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План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Осмотрено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Выполнение плана  (%)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Подано на оплату в СМО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Принято к оплате</a:t>
                      </a:r>
                      <a:endParaRPr lang="ru-RU" sz="1400" dirty="0"/>
                    </a:p>
                  </a:txBody>
                  <a:tcPr/>
                </a:tc>
              </a:tr>
              <a:tr h="36252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ГП 170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10500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11642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111 %</a:t>
                      </a:r>
                      <a:endParaRPr lang="ru-RU" sz="1400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36881</a:t>
                      </a:r>
                    </a:p>
                    <a:p>
                      <a:pPr algn="ctr"/>
                      <a:r>
                        <a:rPr lang="ru-RU" sz="1400" dirty="0" smtClean="0"/>
                        <a:t>(105 %)</a:t>
                      </a:r>
                      <a:endParaRPr lang="ru-RU" sz="1400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36322</a:t>
                      </a:r>
                    </a:p>
                    <a:p>
                      <a:pPr algn="ctr"/>
                      <a:r>
                        <a:rPr lang="ru-RU" sz="1400" dirty="0" smtClean="0"/>
                        <a:t>(104 %)</a:t>
                      </a:r>
                      <a:endParaRPr lang="ru-RU" sz="1400" dirty="0"/>
                    </a:p>
                  </a:txBody>
                  <a:tcPr/>
                </a:tc>
              </a:tr>
              <a:tr h="36252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Филиал 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8750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8666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99 %</a:t>
                      </a:r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252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Филиал 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7000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7454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106 %</a:t>
                      </a:r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252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Филиал 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8750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9469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108 %</a:t>
                      </a:r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252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Всего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35000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37229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106 %</a:t>
                      </a:r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1278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88640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Отделение восстановительного лечения и медицинской реабилитации.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771800" y="1196752"/>
            <a:ext cx="32403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 структуру отделения входят кабинеты:</a:t>
            </a:r>
          </a:p>
          <a:p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Физиотерапии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Лечебного массажа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Мануальной терапии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Рефлексотерапии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Лечебной физкультуры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Логопеда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Теплолечения (озокерит)</a:t>
            </a:r>
            <a:endParaRPr lang="ru-RU" sz="1400" dirty="0"/>
          </a:p>
        </p:txBody>
      </p:sp>
      <p:pic>
        <p:nvPicPr>
          <p:cNvPr id="2051" name="Picture 3" descr="D:\ПРЕЗЕНТАЦИЯ\IMG_20150209_105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900" y="1183603"/>
            <a:ext cx="215884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ПРЕЗЕНТАЦИЯ\IMG_20150209_1054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726" y="4040995"/>
            <a:ext cx="208823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2643" y="4040995"/>
            <a:ext cx="2271977" cy="2528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21088"/>
            <a:ext cx="2370618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726" y="1196752"/>
            <a:ext cx="2088379" cy="247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0647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2736"/>
            <a:ext cx="8229600" cy="1371600"/>
          </a:xfrm>
        </p:spPr>
        <p:txBody>
          <a:bodyPr>
            <a:normAutofit fontScale="90000"/>
          </a:bodyPr>
          <a:lstStyle/>
          <a:p>
            <a:pPr marL="137160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Главный </a:t>
            </a:r>
            <a:r>
              <a:rPr lang="ru-RU" dirty="0"/>
              <a:t>врач </a:t>
            </a:r>
            <a:br>
              <a:rPr lang="ru-RU" dirty="0"/>
            </a:br>
            <a:r>
              <a:rPr lang="ru-RU" dirty="0"/>
              <a:t>ГБУЗ ГП № 170 </a:t>
            </a:r>
            <a:r>
              <a:rPr lang="ru-RU" dirty="0" smtClean="0"/>
              <a:t>ДЗМ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sz="half" idx="2"/>
          </p:nvPr>
        </p:nvSpPr>
        <p:spPr>
          <a:xfrm>
            <a:off x="3917373" y="1600200"/>
            <a:ext cx="5122717" cy="4525963"/>
          </a:xfrm>
          <a:ln>
            <a:noFill/>
          </a:ln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137160" indent="0" algn="ctr">
              <a:buNone/>
            </a:pPr>
            <a:r>
              <a:rPr lang="ru-RU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</a:rPr>
              <a:t>кандидат медицинских наук, </a:t>
            </a:r>
          </a:p>
          <a:p>
            <a:pPr marL="137160" indent="0" algn="ctr">
              <a:buNone/>
            </a:pPr>
            <a:r>
              <a:rPr lang="ru-RU" sz="2800" spc="3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</a:rPr>
              <a:t>врач высшей квалификационной категории </a:t>
            </a:r>
          </a:p>
          <a:p>
            <a:pPr marL="137160" indent="0" algn="ctr">
              <a:buNone/>
            </a:pPr>
            <a:endParaRPr lang="ru-RU" sz="28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137160" indent="0" algn="ctr">
              <a:buNone/>
            </a:pPr>
            <a:r>
              <a:rPr lang="ru-RU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ПОЛУНИНА</a:t>
            </a:r>
          </a:p>
          <a:p>
            <a:pPr marL="137160" indent="0" algn="ctr">
              <a:buNone/>
            </a:pPr>
            <a:r>
              <a:rPr lang="ru-RU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ИРИНА</a:t>
            </a:r>
          </a:p>
          <a:p>
            <a:pPr marL="137160" indent="0" algn="ctr">
              <a:buNone/>
            </a:pPr>
            <a:r>
              <a:rPr lang="ru-RU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СТАНИСЛАВОВНА</a:t>
            </a:r>
          </a:p>
          <a:p>
            <a:pPr marL="137160" indent="0">
              <a:buNone/>
            </a:pP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892" y="1600200"/>
            <a:ext cx="2961408" cy="45259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128638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5" y="2492896"/>
            <a:ext cx="3281309" cy="252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6169122" cy="62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5665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6959" y="260648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Работа физиотерапевтических кабинетов.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13513879"/>
              </p:ext>
            </p:extLst>
          </p:nvPr>
        </p:nvGraphicFramePr>
        <p:xfrm>
          <a:off x="856959" y="980728"/>
          <a:ext cx="717142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8634"/>
                <a:gridCol w="90279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Наименование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Всего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Число лиц, закончивших лечение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11 307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Число отпущенных процедур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124 852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20888"/>
            <a:ext cx="2232248" cy="20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5" y="2420889"/>
            <a:ext cx="252028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3196" y="2410497"/>
            <a:ext cx="2448272" cy="202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1561" y="4581128"/>
            <a:ext cx="4032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Методы применяемые в кабинетах ФТО: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56958" y="5051721"/>
            <a:ext cx="40030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dirty="0" err="1"/>
              <a:t>Магнитотерапия</a:t>
            </a:r>
            <a:r>
              <a:rPr lang="ru-RU" sz="1400" dirty="0"/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Гальванизация и лекарственный электрофорез;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err="1"/>
              <a:t>Амплипульс</a:t>
            </a:r>
            <a:r>
              <a:rPr lang="ru-RU" sz="1400" dirty="0"/>
              <a:t>-терапия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Ультразвук, лекарственный </a:t>
            </a:r>
            <a:r>
              <a:rPr lang="ru-RU" sz="1400" dirty="0" err="1" smtClean="0"/>
              <a:t>ультрафонофорез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5051721"/>
            <a:ext cx="3240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Электрическое поле УВЧ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Индуктотермия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Дарсонвализация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Дециметровая терапия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Сантиметровая терапия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Светолечение ( УФО, КУФО)</a:t>
            </a:r>
          </a:p>
        </p:txBody>
      </p:sp>
    </p:spTree>
    <p:extLst>
      <p:ext uri="{BB962C8B-B14F-4D97-AF65-F5344CB8AC3E}">
        <p14:creationId xmlns:p14="http://schemas.microsoft.com/office/powerpoint/2010/main" xmlns="" val="335867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6959" y="260648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Деятельность кабинета ЛФК.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2221660"/>
              </p:ext>
            </p:extLst>
          </p:nvPr>
        </p:nvGraphicFramePr>
        <p:xfrm>
          <a:off x="856959" y="980728"/>
          <a:ext cx="717142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8634"/>
                <a:gridCol w="90279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Наименование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Всего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Число лиц, закончивших лечение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2 449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Число отпущенных процедур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23 660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4" name="Picture 4" descr="D:\ПРЕЗЕНТАЦИЯ\IMG_20150209_1053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1" y="2704517"/>
            <a:ext cx="2261623" cy="254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73879"/>
            <a:ext cx="2520280" cy="2579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D:\ПРЕЗЕНТАЦИЯ\IMG_20150209_1054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985" y="2673879"/>
            <a:ext cx="2130865" cy="257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941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5616" y="11663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Работа диагностических отделений.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52685755"/>
              </p:ext>
            </p:extLst>
          </p:nvPr>
        </p:nvGraphicFramePr>
        <p:xfrm>
          <a:off x="755576" y="1031248"/>
          <a:ext cx="6864424" cy="2701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1740"/>
                <a:gridCol w="1972684"/>
              </a:tblGrid>
              <a:tr h="42667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Всего</a:t>
                      </a:r>
                      <a:endParaRPr lang="ru-RU" sz="1200" dirty="0"/>
                    </a:p>
                  </a:txBody>
                  <a:tcPr/>
                </a:tc>
              </a:tr>
              <a:tr h="42667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Рентгенодиагностические исследования - всего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133 200</a:t>
                      </a:r>
                      <a:endParaRPr lang="ru-RU" sz="1400" dirty="0"/>
                    </a:p>
                  </a:txBody>
                  <a:tcPr/>
                </a:tc>
              </a:tr>
              <a:tr h="42667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Из них :</a:t>
                      </a:r>
                      <a:r>
                        <a:rPr lang="ru-RU" sz="1400" baseline="0" dirty="0" smtClean="0"/>
                        <a:t> органов грудной клетки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24 616</a:t>
                      </a:r>
                      <a:endParaRPr lang="ru-RU" sz="1400" dirty="0"/>
                    </a:p>
                  </a:txBody>
                  <a:tcPr/>
                </a:tc>
              </a:tr>
              <a:tr h="42667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Органов пищеварения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2 168</a:t>
                      </a:r>
                      <a:endParaRPr lang="ru-RU" sz="1400" dirty="0"/>
                    </a:p>
                  </a:txBody>
                  <a:tcPr/>
                </a:tc>
              </a:tr>
              <a:tr h="42667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Костно-суставной системы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65 660</a:t>
                      </a:r>
                      <a:endParaRPr lang="ru-RU" sz="1400" dirty="0"/>
                    </a:p>
                  </a:txBody>
                  <a:tcPr/>
                </a:tc>
              </a:tr>
              <a:tr h="56810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Прочих органов и систем (зубы, почки,</a:t>
                      </a:r>
                      <a:r>
                        <a:rPr lang="ru-RU" sz="1400" baseline="0" dirty="0" smtClean="0"/>
                        <a:t> мочевыводящих путей, молочных желез)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40 756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31640" y="692696"/>
            <a:ext cx="5616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Рентгенодиагностические исследования.</a:t>
            </a:r>
            <a:endParaRPr lang="ru-RU" sz="1600" dirty="0"/>
          </a:p>
        </p:txBody>
      </p:sp>
      <p:pic>
        <p:nvPicPr>
          <p:cNvPr id="6146" name="Picture 2" descr="D:\ПРЕЗЕНТАЦИЯ\флюорограф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11813"/>
            <a:ext cx="3236653" cy="242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44008" y="4011813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Рентгенологические профилактические (</a:t>
            </a:r>
            <a:r>
              <a:rPr lang="ru-RU" sz="1400" dirty="0" err="1" smtClean="0"/>
              <a:t>скрининговые</a:t>
            </a:r>
            <a:r>
              <a:rPr lang="ru-RU" sz="1400" dirty="0" smtClean="0"/>
              <a:t>) обследования: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0" y="4656622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/>
              <a:t>Органов грудной клетки – 158 218</a:t>
            </a:r>
          </a:p>
          <a:p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err="1" smtClean="0"/>
              <a:t>Профлактических</a:t>
            </a:r>
            <a:r>
              <a:rPr lang="ru-RU" sz="1200" dirty="0" smtClean="0"/>
              <a:t> исследований молочных желез - 13566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289988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260648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Компьютерная томография.</a:t>
            </a:r>
            <a:endParaRPr lang="ru-RU" dirty="0"/>
          </a:p>
        </p:txBody>
      </p:sp>
      <p:pic>
        <p:nvPicPr>
          <p:cNvPr id="7170" name="Picture 2" descr="D:\ПРЕЗЕНТАЦИЯ\DSC_83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7647" y="1052736"/>
            <a:ext cx="377991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ПРЕЗЕНТАЦИЯ\IMG_12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61629"/>
            <a:ext cx="377991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22064249"/>
              </p:ext>
            </p:extLst>
          </p:nvPr>
        </p:nvGraphicFramePr>
        <p:xfrm>
          <a:off x="251520" y="1036665"/>
          <a:ext cx="4176464" cy="5272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8116"/>
                <a:gridCol w="1058348"/>
              </a:tblGrid>
              <a:tr h="4393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Всего</a:t>
                      </a:r>
                      <a:endParaRPr lang="ru-RU" sz="1400" dirty="0"/>
                    </a:p>
                  </a:txBody>
                  <a:tcPr/>
                </a:tc>
              </a:tr>
              <a:tr h="43938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Всего исследований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4 190</a:t>
                      </a:r>
                      <a:endParaRPr lang="ru-RU" sz="1400" dirty="0"/>
                    </a:p>
                  </a:txBody>
                  <a:tcPr/>
                </a:tc>
              </a:tr>
              <a:tr h="43938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 </a:t>
                      </a:r>
                      <a:r>
                        <a:rPr lang="ru-RU" sz="1400" dirty="0" err="1" smtClean="0"/>
                        <a:t>т.ч</a:t>
                      </a:r>
                      <a:r>
                        <a:rPr lang="ru-RU" sz="1400" dirty="0" smtClean="0"/>
                        <a:t>. Головного мозга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712</a:t>
                      </a:r>
                      <a:endParaRPr lang="ru-RU" sz="1400" dirty="0"/>
                    </a:p>
                  </a:txBody>
                  <a:tcPr/>
                </a:tc>
              </a:tr>
              <a:tr h="43938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Челюстно-лицевой обл.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124</a:t>
                      </a:r>
                      <a:endParaRPr lang="ru-RU" sz="1400" dirty="0"/>
                    </a:p>
                  </a:txBody>
                  <a:tcPr/>
                </a:tc>
              </a:tr>
              <a:tr h="43938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Области шеи, гортани, глотки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146</a:t>
                      </a:r>
                      <a:endParaRPr lang="ru-RU" sz="1400" dirty="0"/>
                    </a:p>
                  </a:txBody>
                  <a:tcPr/>
                </a:tc>
              </a:tr>
              <a:tr h="43938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Органов грудной клетки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912</a:t>
                      </a:r>
                      <a:endParaRPr lang="ru-RU" sz="1400" dirty="0"/>
                    </a:p>
                  </a:txBody>
                  <a:tcPr/>
                </a:tc>
              </a:tr>
              <a:tr h="43938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Сердца и коронарных сосудов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48</a:t>
                      </a:r>
                      <a:endParaRPr lang="ru-RU" sz="1400" dirty="0"/>
                    </a:p>
                  </a:txBody>
                  <a:tcPr/>
                </a:tc>
              </a:tr>
              <a:tr h="43938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Органов брюшной полости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1256</a:t>
                      </a:r>
                      <a:endParaRPr lang="ru-RU" sz="1400" dirty="0"/>
                    </a:p>
                  </a:txBody>
                  <a:tcPr/>
                </a:tc>
              </a:tr>
              <a:tr h="43938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Почек и мочевыводящих путей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264</a:t>
                      </a:r>
                      <a:endParaRPr lang="ru-RU" sz="1400" dirty="0"/>
                    </a:p>
                  </a:txBody>
                  <a:tcPr/>
                </a:tc>
              </a:tr>
              <a:tr h="43938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Органов малого таза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122</a:t>
                      </a:r>
                      <a:endParaRPr lang="ru-RU" sz="1400" dirty="0"/>
                    </a:p>
                  </a:txBody>
                  <a:tcPr/>
                </a:tc>
              </a:tr>
              <a:tr h="43938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позвоночника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494</a:t>
                      </a:r>
                      <a:endParaRPr lang="ru-RU" sz="1400" dirty="0"/>
                    </a:p>
                  </a:txBody>
                  <a:tcPr/>
                </a:tc>
              </a:tr>
              <a:tr h="43938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Суставов конечностей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112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5350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332656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Работа отделения функциональной диагностики.</a:t>
            </a:r>
            <a:endParaRPr lang="ru-RU" dirty="0"/>
          </a:p>
        </p:txBody>
      </p:sp>
      <p:pic>
        <p:nvPicPr>
          <p:cNvPr id="2050" name="Picture 2" descr="E:\ПРЕЗЕНТАЦИЯ\IMG_20150209_101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6166" y="908720"/>
            <a:ext cx="363865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76011186"/>
              </p:ext>
            </p:extLst>
          </p:nvPr>
        </p:nvGraphicFramePr>
        <p:xfrm>
          <a:off x="683568" y="908719"/>
          <a:ext cx="3816424" cy="1837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6757"/>
                <a:gridCol w="1459667"/>
              </a:tblGrid>
              <a:tr h="25876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Наименование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Всего</a:t>
                      </a:r>
                      <a:endParaRPr lang="ru-RU" sz="1400" dirty="0"/>
                    </a:p>
                  </a:txBody>
                  <a:tcPr/>
                </a:tc>
              </a:tr>
              <a:tr h="363462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Число обследованных лиц -</a:t>
                      </a:r>
                      <a:r>
                        <a:rPr lang="ru-RU" sz="1100" baseline="0" dirty="0" smtClean="0"/>
                        <a:t> всего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74577</a:t>
                      </a:r>
                      <a:endParaRPr lang="ru-RU" sz="1100" dirty="0"/>
                    </a:p>
                  </a:txBody>
                  <a:tcPr/>
                </a:tc>
              </a:tr>
              <a:tr h="27649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Сделано исследований: ССС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70992</a:t>
                      </a:r>
                      <a:endParaRPr lang="ru-RU" sz="1100" dirty="0"/>
                    </a:p>
                  </a:txBody>
                  <a:tcPr/>
                </a:tc>
              </a:tr>
              <a:tr h="27649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Нервной системы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2115</a:t>
                      </a:r>
                      <a:endParaRPr lang="ru-RU" sz="1100" dirty="0"/>
                    </a:p>
                  </a:txBody>
                  <a:tcPr/>
                </a:tc>
              </a:tr>
              <a:tr h="27649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Системы</a:t>
                      </a:r>
                      <a:r>
                        <a:rPr lang="ru-RU" sz="1100" baseline="0" dirty="0" smtClean="0"/>
                        <a:t> внешнего дыхания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58538</a:t>
                      </a:r>
                      <a:endParaRPr lang="ru-RU" sz="1100" dirty="0"/>
                    </a:p>
                  </a:txBody>
                  <a:tcPr/>
                </a:tc>
              </a:tr>
              <a:tr h="27649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Других систем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52137</a:t>
                      </a:r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24075929"/>
              </p:ext>
            </p:extLst>
          </p:nvPr>
        </p:nvGraphicFramePr>
        <p:xfrm>
          <a:off x="683568" y="2892141"/>
          <a:ext cx="3816424" cy="3595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4736"/>
                <a:gridCol w="1271688"/>
              </a:tblGrid>
              <a:tr h="43116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Методы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Число исследований</a:t>
                      </a:r>
                      <a:endParaRPr lang="ru-RU" sz="1100" dirty="0"/>
                    </a:p>
                  </a:txBody>
                  <a:tcPr/>
                </a:tc>
              </a:tr>
              <a:tr h="26177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ЭКГ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55179</a:t>
                      </a:r>
                      <a:endParaRPr lang="ru-RU" sz="1100" dirty="0"/>
                    </a:p>
                  </a:txBody>
                  <a:tcPr/>
                </a:tc>
              </a:tr>
              <a:tr h="43116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Из них с компьютерным анализом данных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19032</a:t>
                      </a:r>
                      <a:endParaRPr lang="ru-RU" sz="1100" dirty="0"/>
                    </a:p>
                  </a:txBody>
                  <a:tcPr/>
                </a:tc>
              </a:tr>
              <a:tr h="26177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Стресс-ЭКГ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804</a:t>
                      </a:r>
                      <a:endParaRPr lang="ru-RU" sz="1100" dirty="0"/>
                    </a:p>
                  </a:txBody>
                  <a:tcPr/>
                </a:tc>
              </a:tr>
              <a:tr h="431160">
                <a:tc>
                  <a:txBody>
                    <a:bodyPr/>
                    <a:lstStyle/>
                    <a:p>
                      <a:r>
                        <a:rPr lang="ru-RU" sz="1100" dirty="0" err="1" smtClean="0"/>
                        <a:t>Холтеровское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мониторирование</a:t>
                      </a:r>
                      <a:r>
                        <a:rPr lang="ru-RU" sz="1100" dirty="0" smtClean="0"/>
                        <a:t>  (ХМ) ЭКГ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1013</a:t>
                      </a:r>
                      <a:endParaRPr lang="ru-RU" sz="1100" dirty="0"/>
                    </a:p>
                  </a:txBody>
                  <a:tcPr/>
                </a:tc>
              </a:tr>
              <a:tr h="26177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СМАД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709</a:t>
                      </a:r>
                      <a:endParaRPr lang="ru-RU" sz="1100" dirty="0"/>
                    </a:p>
                  </a:txBody>
                  <a:tcPr/>
                </a:tc>
              </a:tr>
              <a:tr h="43116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Исследование периферического кровообращения 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2413</a:t>
                      </a:r>
                      <a:endParaRPr lang="ru-RU" sz="1100" dirty="0"/>
                    </a:p>
                  </a:txBody>
                  <a:tcPr/>
                </a:tc>
              </a:tr>
              <a:tr h="26177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ЭЭГ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2115</a:t>
                      </a:r>
                      <a:endParaRPr lang="ru-RU" sz="1100" dirty="0"/>
                    </a:p>
                  </a:txBody>
                  <a:tcPr/>
                </a:tc>
              </a:tr>
              <a:tr h="261775">
                <a:tc>
                  <a:txBody>
                    <a:bodyPr/>
                    <a:lstStyle/>
                    <a:p>
                      <a:r>
                        <a:rPr lang="ru-RU" sz="1100" dirty="0" err="1" smtClean="0"/>
                        <a:t>Спирографические</a:t>
                      </a:r>
                      <a:r>
                        <a:rPr lang="ru-RU" sz="1100" dirty="0" smtClean="0"/>
                        <a:t> пробы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20728</a:t>
                      </a:r>
                      <a:endParaRPr lang="ru-RU" sz="1100" dirty="0"/>
                    </a:p>
                  </a:txBody>
                  <a:tcPr/>
                </a:tc>
              </a:tr>
              <a:tr h="56155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Исследование остаточного объема легких, легочного газообмена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47</a:t>
                      </a:r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7020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8245" y="208112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Отделение ультразвуковой диагностики.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27515471"/>
              </p:ext>
            </p:extLst>
          </p:nvPr>
        </p:nvGraphicFramePr>
        <p:xfrm>
          <a:off x="1564269" y="980728"/>
          <a:ext cx="6480720" cy="5544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2082"/>
                <a:gridCol w="2138638"/>
              </a:tblGrid>
              <a:tr h="36964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Всего</a:t>
                      </a:r>
                      <a:endParaRPr lang="ru-RU" sz="1200" dirty="0"/>
                    </a:p>
                  </a:txBody>
                  <a:tcPr/>
                </a:tc>
              </a:tr>
              <a:tr h="369641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Ультразвуковые исследования- всего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122336</a:t>
                      </a:r>
                      <a:endParaRPr lang="ru-RU" sz="1200" dirty="0"/>
                    </a:p>
                  </a:txBody>
                  <a:tcPr/>
                </a:tc>
              </a:tr>
              <a:tr h="369641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В </a:t>
                      </a:r>
                      <a:r>
                        <a:rPr lang="ru-RU" sz="1200" dirty="0" err="1" smtClean="0"/>
                        <a:t>т.ч</a:t>
                      </a:r>
                      <a:r>
                        <a:rPr lang="ru-RU" sz="1200" dirty="0" smtClean="0"/>
                        <a:t>.: УЗИ сердечно-сосудистой</a:t>
                      </a:r>
                      <a:r>
                        <a:rPr lang="ru-RU" sz="1200" baseline="0" dirty="0" smtClean="0"/>
                        <a:t> системы - всего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39988</a:t>
                      </a:r>
                      <a:endParaRPr lang="ru-RU" sz="1200" dirty="0"/>
                    </a:p>
                  </a:txBody>
                  <a:tcPr/>
                </a:tc>
              </a:tr>
              <a:tr h="369641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Из них: </a:t>
                      </a:r>
                      <a:r>
                        <a:rPr lang="ru-RU" sz="1200" dirty="0" err="1" smtClean="0"/>
                        <a:t>доплерное</a:t>
                      </a:r>
                      <a:r>
                        <a:rPr lang="ru-RU" sz="1200" dirty="0" smtClean="0"/>
                        <a:t> исследование сосудов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34120</a:t>
                      </a:r>
                      <a:endParaRPr lang="ru-RU" sz="1200" dirty="0"/>
                    </a:p>
                  </a:txBody>
                  <a:tcPr/>
                </a:tc>
              </a:tr>
              <a:tr h="369641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эхокардиографии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5868</a:t>
                      </a:r>
                      <a:endParaRPr lang="ru-RU" sz="1200" dirty="0"/>
                    </a:p>
                  </a:txBody>
                  <a:tcPr/>
                </a:tc>
              </a:tr>
              <a:tr h="369641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УЗИ органов брюшной полости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26176</a:t>
                      </a:r>
                      <a:endParaRPr lang="ru-RU" sz="1200" dirty="0"/>
                    </a:p>
                  </a:txBody>
                  <a:tcPr/>
                </a:tc>
              </a:tr>
              <a:tr h="369641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УЗИ женских половых органов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6918</a:t>
                      </a:r>
                      <a:endParaRPr lang="ru-RU" sz="1200" dirty="0"/>
                    </a:p>
                  </a:txBody>
                  <a:tcPr/>
                </a:tc>
              </a:tr>
              <a:tr h="369641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УЗИ надпочечников, почек , мочевыводящих путей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25699</a:t>
                      </a:r>
                      <a:endParaRPr lang="ru-RU" sz="1200" dirty="0"/>
                    </a:p>
                  </a:txBody>
                  <a:tcPr/>
                </a:tc>
              </a:tr>
              <a:tr h="369641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УЗИ предстательной железы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2120</a:t>
                      </a:r>
                      <a:endParaRPr lang="ru-RU" sz="1200" dirty="0"/>
                    </a:p>
                  </a:txBody>
                  <a:tcPr/>
                </a:tc>
              </a:tr>
              <a:tr h="369641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УЗИ молочной железы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2374</a:t>
                      </a:r>
                      <a:endParaRPr lang="ru-RU" sz="1200" dirty="0"/>
                    </a:p>
                  </a:txBody>
                  <a:tcPr/>
                </a:tc>
              </a:tr>
              <a:tr h="369641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УЗИ щитовидной железы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5679</a:t>
                      </a:r>
                      <a:endParaRPr lang="ru-RU" sz="1200" dirty="0"/>
                    </a:p>
                  </a:txBody>
                  <a:tcPr/>
                </a:tc>
              </a:tr>
              <a:tr h="369641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УЗИ костно-суставной системы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461</a:t>
                      </a:r>
                      <a:endParaRPr lang="ru-RU" sz="1200" dirty="0"/>
                    </a:p>
                  </a:txBody>
                  <a:tcPr/>
                </a:tc>
              </a:tr>
              <a:tr h="369641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УЗИ мягких тканей (</a:t>
                      </a:r>
                      <a:r>
                        <a:rPr lang="ru-RU" sz="1200" dirty="0" err="1" smtClean="0"/>
                        <a:t>лимф.узлы</a:t>
                      </a:r>
                      <a:r>
                        <a:rPr lang="ru-RU" sz="1200" dirty="0" smtClean="0"/>
                        <a:t>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7206</a:t>
                      </a:r>
                      <a:endParaRPr lang="ru-RU" sz="1200" dirty="0"/>
                    </a:p>
                  </a:txBody>
                  <a:tcPr/>
                </a:tc>
              </a:tr>
              <a:tr h="369641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УЗИ органов грудной клетки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127</a:t>
                      </a:r>
                      <a:endParaRPr lang="ru-RU" sz="1200" dirty="0"/>
                    </a:p>
                  </a:txBody>
                  <a:tcPr/>
                </a:tc>
              </a:tr>
              <a:tr h="369641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Прочие исследования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5588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21223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не трогать\обмен восстановленный\Обмен\Каменский\фото стоматологии\IMG_20150312_1136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1163" y="32656"/>
            <a:ext cx="5143500" cy="68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4109" y="548680"/>
            <a:ext cx="32403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 01 января 2015 года в соответствии с </a:t>
            </a:r>
            <a:r>
              <a:rPr lang="ru-RU" dirty="0" err="1" smtClean="0"/>
              <a:t>подушевым</a:t>
            </a:r>
            <a:r>
              <a:rPr lang="ru-RU" dirty="0" smtClean="0"/>
              <a:t> финансированием оптимизирована структура стоматологического отделения. На базе ГП № 170 и филиала № 3 (ГП № 85) оставлены стоматологические установки, отвечающие современным требованиям и проводятся стоматологические профилактические услуги и неотложная помощь. Остальная стоматологическая помощь оказывается в специализированном ГБУЗ СП № 24 ДЗМ (в том числе и протезирование).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61703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6506" y="2219965"/>
            <a:ext cx="68407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Таким образом с момента реорганизации с мая 201</a:t>
            </a:r>
            <a:r>
              <a:rPr lang="en-US" dirty="0" smtClean="0"/>
              <a:t>2</a:t>
            </a:r>
            <a:r>
              <a:rPr lang="ru-RU" dirty="0" smtClean="0"/>
              <a:t> года четырех городских поликлиник в одну прошло больше двух с половиной лет. Разрозненная материальная техническая база была объединена в одну, исследование и консультации врачей-специалистов стали доступнее (аппараты УЗИ экспертного класса, СМАД, ХМГ, ВЕЛ, </a:t>
            </a:r>
            <a:r>
              <a:rPr lang="ru-RU" dirty="0" err="1" smtClean="0"/>
              <a:t>Тредмил</a:t>
            </a:r>
            <a:r>
              <a:rPr lang="ru-RU" dirty="0" smtClean="0"/>
              <a:t>-тест, функция внешнего дыхания, КТ-рентген, маммография и т.д.).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37350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332656"/>
            <a:ext cx="8458200" cy="79208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ГБУЗ «Городская поликлиника № 170 ДЗМ» в трехуровневой системе оказания медицинской помощи.</a:t>
            </a:r>
            <a:endParaRPr lang="ru-RU" dirty="0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333673" y="4941168"/>
            <a:ext cx="2448272" cy="115212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III </a:t>
            </a:r>
            <a:r>
              <a:rPr lang="ru-RU" dirty="0" smtClean="0">
                <a:solidFill>
                  <a:schemeClr val="tx1"/>
                </a:solidFill>
              </a:rPr>
              <a:t>уровень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525" y="3429000"/>
            <a:ext cx="24685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525" y="1831504"/>
            <a:ext cx="24685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 rot="10800000" flipV="1">
            <a:off x="611560" y="216985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</a:t>
            </a:r>
            <a:r>
              <a:rPr lang="en-US" dirty="0" smtClean="0"/>
              <a:t> </a:t>
            </a:r>
            <a:r>
              <a:rPr lang="ru-RU" dirty="0" smtClean="0"/>
              <a:t>уровень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11560" y="3735157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II</a:t>
            </a:r>
            <a:r>
              <a:rPr lang="ru-RU" dirty="0" smtClean="0"/>
              <a:t> уровень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37854"/>
            <a:ext cx="24685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146603" y="1837854"/>
            <a:ext cx="22174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Обращение пациентов за первичной медико-санитарной  помощью, первичной </a:t>
            </a:r>
            <a:r>
              <a:rPr lang="ru-RU" sz="1200" dirty="0" smtClean="0"/>
              <a:t>специализированной</a:t>
            </a:r>
            <a:endParaRPr lang="ru-RU" sz="1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9788" y="1830866"/>
            <a:ext cx="246856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трелка вправо 13"/>
          <p:cNvSpPr/>
          <p:nvPr/>
        </p:nvSpPr>
        <p:spPr>
          <a:xfrm>
            <a:off x="2746088" y="2354522"/>
            <a:ext cx="38575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flipV="1">
            <a:off x="5615165" y="2377381"/>
            <a:ext cx="4846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1439651" y="3014191"/>
            <a:ext cx="45719" cy="4148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1416791" y="4605337"/>
            <a:ext cx="45719" cy="3358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1" y="3428206"/>
            <a:ext cx="246856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0790" y="3428205"/>
            <a:ext cx="246856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6602" y="4923309"/>
            <a:ext cx="246856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5742" y="4923308"/>
            <a:ext cx="246856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300192" y="1916832"/>
            <a:ext cx="2232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ГП № 170 ДЗМ, </a:t>
            </a:r>
          </a:p>
          <a:p>
            <a:pPr algn="ctr"/>
            <a:r>
              <a:rPr lang="ru-RU" sz="1200" dirty="0" smtClean="0"/>
              <a:t>филиал № 1, </a:t>
            </a:r>
          </a:p>
          <a:p>
            <a:pPr algn="ctr"/>
            <a:r>
              <a:rPr lang="ru-RU" sz="1200" dirty="0" smtClean="0"/>
              <a:t>филиал № 2, </a:t>
            </a:r>
          </a:p>
          <a:p>
            <a:pPr algn="ctr"/>
            <a:r>
              <a:rPr lang="ru-RU" sz="1200" dirty="0" smtClean="0"/>
              <a:t>филиал №3</a:t>
            </a:r>
            <a:endParaRPr lang="ru-RU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3146604" y="3429000"/>
            <a:ext cx="245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Оказание первичной специализированной медико-санитарной помощи, консультативно-диагностической помощи</a:t>
            </a:r>
            <a:endParaRPr lang="ru-RU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6300192" y="3828532"/>
            <a:ext cx="2232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АМЦ «ГП № 170 ДЗМ»</a:t>
            </a:r>
            <a:endParaRPr lang="ru-RU" sz="1400" dirty="0"/>
          </a:p>
        </p:txBody>
      </p:sp>
      <p:sp>
        <p:nvSpPr>
          <p:cNvPr id="21" name="Стрелка вправо 20"/>
          <p:cNvSpPr/>
          <p:nvPr/>
        </p:nvSpPr>
        <p:spPr>
          <a:xfrm>
            <a:off x="2746088" y="3936831"/>
            <a:ext cx="38575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5600403" y="3959690"/>
            <a:ext cx="49938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170790" y="4923309"/>
            <a:ext cx="2473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Лечебно-диагностические специализированные подразделения стационарных учреждений</a:t>
            </a:r>
            <a:endParaRPr lang="ru-RU" sz="1400" dirty="0"/>
          </a:p>
        </p:txBody>
      </p:sp>
      <p:sp>
        <p:nvSpPr>
          <p:cNvPr id="25" name="Стрелка вправо 24"/>
          <p:cNvSpPr/>
          <p:nvPr/>
        </p:nvSpPr>
        <p:spPr>
          <a:xfrm>
            <a:off x="2764016" y="5340947"/>
            <a:ext cx="34989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5600403" y="5301208"/>
            <a:ext cx="570387" cy="991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275857" y="4923310"/>
            <a:ext cx="23245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К</a:t>
            </a:r>
            <a:r>
              <a:rPr lang="ru-RU" sz="1200" smtClean="0"/>
              <a:t>онсультативно-диагностические </a:t>
            </a:r>
            <a:r>
              <a:rPr lang="ru-RU" sz="1200" dirty="0"/>
              <a:t>приемы, </a:t>
            </a:r>
            <a:r>
              <a:rPr lang="ru-RU" sz="1200" dirty="0" smtClean="0"/>
              <a:t>специализированная</a:t>
            </a:r>
            <a:r>
              <a:rPr lang="ru-RU" sz="1200" dirty="0"/>
              <a:t>, в том числе высокотехнологическая медицинская помощь</a:t>
            </a:r>
          </a:p>
        </p:txBody>
      </p:sp>
    </p:spTree>
    <p:extLst>
      <p:ext uri="{BB962C8B-B14F-4D97-AF65-F5344CB8AC3E}">
        <p14:creationId xmlns:p14="http://schemas.microsoft.com/office/powerpoint/2010/main" xmlns="" val="314306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Амбулаторный центр ГБУЗ «ГП № 170» ДЗМ</a:t>
            </a: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86201" y="1600200"/>
            <a:ext cx="5153890" cy="4727864"/>
          </a:xfrm>
        </p:spPr>
        <p:txBody>
          <a:bodyPr>
            <a:normAutofit fontScale="77500" lnSpcReduction="20000"/>
          </a:bodyPr>
          <a:lstStyle/>
          <a:p>
            <a:pPr marL="137160" indent="0">
              <a:buNone/>
            </a:pPr>
            <a:r>
              <a:rPr lang="ru-RU" b="1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Амбулаторный центр ГП № 170  </a:t>
            </a:r>
          </a:p>
          <a:p>
            <a:pPr marL="137160" indent="0">
              <a:buNone/>
            </a:pP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Подольских </a:t>
            </a: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курсантов,</a:t>
            </a:r>
          </a:p>
          <a:p>
            <a:pPr marL="137160" indent="0">
              <a:buNone/>
            </a:pP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д.2, корп.2                         </a:t>
            </a:r>
          </a:p>
          <a:p>
            <a:pPr marL="137160" indent="0">
              <a:buNone/>
            </a:pPr>
            <a:endParaRPr lang="ru-RU" sz="1600" b="1" dirty="0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7160" indent="0">
              <a:buNone/>
            </a:pPr>
            <a:r>
              <a:rPr lang="ru-RU" b="1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Филиал № 1 </a:t>
            </a:r>
          </a:p>
          <a:p>
            <a:pPr marL="137160" indent="0">
              <a:buNone/>
            </a:pP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ул. </a:t>
            </a:r>
            <a:r>
              <a:rPr lang="ru-RU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Чертановская</a:t>
            </a: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137160" indent="0">
              <a:buNone/>
            </a:pP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д.62, корп.1</a:t>
            </a:r>
            <a:endParaRPr lang="ru-RU" b="1" dirty="0">
              <a:solidFill>
                <a:schemeClr val="accent1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7160" indent="0">
              <a:buNone/>
            </a:pPr>
            <a:endParaRPr lang="ru-RU" sz="1600" b="1" dirty="0">
              <a:solidFill>
                <a:schemeClr val="accent1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7160" indent="0">
              <a:buNone/>
            </a:pPr>
            <a:r>
              <a:rPr lang="ru-RU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Филиал № 2 </a:t>
            </a:r>
          </a:p>
          <a:p>
            <a:pPr marL="137160" indent="0">
              <a:buNone/>
            </a:pP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Варшавское шоссе, </a:t>
            </a:r>
          </a:p>
          <a:p>
            <a:pPr marL="137160" indent="0">
              <a:buNone/>
            </a:pP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д.148, 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к.1</a:t>
            </a:r>
          </a:p>
          <a:p>
            <a:pPr marL="137160" indent="0">
              <a:buNone/>
            </a:pPr>
            <a:endParaRPr lang="ru-RU" sz="1500" b="1" dirty="0">
              <a:solidFill>
                <a:schemeClr val="accent1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7160" indent="0">
              <a:buNone/>
            </a:pPr>
            <a:r>
              <a:rPr lang="ru-RU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b="1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Филиал № 3</a:t>
            </a:r>
          </a:p>
          <a:p>
            <a:pPr marL="137160" indent="0">
              <a:buNone/>
            </a:pPr>
            <a:r>
              <a:rPr lang="ru-RU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ул.Газопровод</a:t>
            </a: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137160" indent="0">
              <a:buNone/>
            </a:pP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д.11</a:t>
            </a: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5" name="Picture 2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3910" y="1610591"/>
            <a:ext cx="3657599" cy="4613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55657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332656"/>
            <a:ext cx="698477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Проводится профилактическая работа: в центре здоровья филиал № 2 (ГП № 211), работают 7 школ здоровья, где врачи специалисты читают лекции для населения по субботам. Заведующая отделением профилактики читает лекции по здоровому образу жизни в общественных ветеранских организациях, в общеобразовательных учреждениях для педагогов. </a:t>
            </a:r>
          </a:p>
          <a:p>
            <a:pPr algn="just"/>
            <a:r>
              <a:rPr lang="ru-RU" dirty="0" smtClean="0"/>
              <a:t>2. В зарубежные командировки на стажировку в 2014 году были направлены: два врача и две медицинские сестры. Обучение на семинарах по опыту зарубежных клиник получили и другие медицинские работники.</a:t>
            </a:r>
          </a:p>
          <a:p>
            <a:pPr algn="just"/>
            <a:r>
              <a:rPr lang="ru-RU" dirty="0" smtClean="0"/>
              <a:t>3. В ГБУЗ ГП 170 ДЗМ 8 кандидатов медицинских наук, один из них доцент.</a:t>
            </a:r>
          </a:p>
          <a:p>
            <a:pPr algn="just"/>
            <a:r>
              <a:rPr lang="ru-RU" dirty="0" smtClean="0"/>
              <a:t>4. В целях оптимизации терапевтических отделений созданы кабинеты здорового пациента, расширена функции кабинета доврачебного контроля, где пациенты с хроническими заболеваниями, которым прописан длительный курс лечения, могут выписать рецепт, оформить справку для санаторно-курортного лечения, справку в бассейн, измерить АД, получить направления на клинический анализ крови и общий анализ мочи, ЭКГ и др.</a:t>
            </a:r>
          </a:p>
        </p:txBody>
      </p:sp>
    </p:spTree>
    <p:extLst>
      <p:ext uri="{BB962C8B-B14F-4D97-AF65-F5344CB8AC3E}">
        <p14:creationId xmlns:p14="http://schemas.microsoft.com/office/powerpoint/2010/main" xmlns="" val="2069133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58075" y="764704"/>
            <a:ext cx="744637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5. На 2015 года поставлены следующие задачи</a:t>
            </a:r>
            <a:r>
              <a:rPr lang="ru-RU" dirty="0" smtClean="0"/>
              <a:t>:</a:t>
            </a:r>
          </a:p>
          <a:p>
            <a:pPr algn="just"/>
            <a:r>
              <a:rPr lang="ru-RU" dirty="0"/>
              <a:t>- Выполнение территориальной программы государственных </a:t>
            </a:r>
            <a:r>
              <a:rPr lang="ru-RU" dirty="0" smtClean="0"/>
              <a:t>      гарантий;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Выполнение государственного задания;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Выполнение плана по всеобщей диспансеризации, иммунизации населения;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Рациональное использование маршрутизации к врачам второго уровня;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Открытие кабинетов врачей общей практики;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Организация выездных врачебных бригад (терапевтических) на дом в часы работы поликлиники;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Участие в мероприятиях, проводимых Департаментом здравоохранения города Москвы.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484185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19" y="620688"/>
            <a:ext cx="4896545" cy="5112568"/>
          </a:xfrm>
        </p:spPr>
        <p:txBody>
          <a:bodyPr>
            <a:normAutofit fontScale="90000"/>
          </a:bodyPr>
          <a:lstStyle/>
          <a:p>
            <a:r>
              <a:rPr lang="ru-RU" sz="6600" dirty="0" smtClean="0"/>
              <a:t>Спасибо за внимание. Здоровья и удачи!</a:t>
            </a:r>
            <a:endParaRPr lang="ru-RU" sz="6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404664"/>
            <a:ext cx="3687115" cy="6264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279708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227640" cy="667544"/>
          </a:xfrm>
        </p:spPr>
        <p:txBody>
          <a:bodyPr>
            <a:normAutofit/>
          </a:bodyPr>
          <a:lstStyle/>
          <a:p>
            <a:pPr algn="ctr"/>
            <a:r>
              <a:rPr lang="ru-RU" sz="1600" dirty="0"/>
              <a:t>Структура учреждения ГБУЗ «Городская поликлиника № 170 ДЗМ».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9868" y="1146789"/>
            <a:ext cx="2670175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2157413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3108" y="4249602"/>
            <a:ext cx="217646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645024"/>
            <a:ext cx="231616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5" y="3087557"/>
            <a:ext cx="2073606" cy="58578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1365" y="3727380"/>
            <a:ext cx="21399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047813"/>
            <a:ext cx="2232025" cy="739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30126" y="5131812"/>
            <a:ext cx="2413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</a:rPr>
              <a:t>Ввод в эксплуатацию - 1961 г </a:t>
            </a:r>
          </a:p>
          <a:p>
            <a:pPr lvl="0"/>
            <a:r>
              <a:rPr lang="ru-RU" sz="1200" dirty="0">
                <a:solidFill>
                  <a:prstClr val="black"/>
                </a:solidFill>
              </a:rPr>
              <a:t>Площадь -  3945 м2</a:t>
            </a:r>
          </a:p>
          <a:p>
            <a:pPr lvl="0"/>
            <a:r>
              <a:rPr lang="ru-RU" sz="1200" dirty="0">
                <a:solidFill>
                  <a:prstClr val="black"/>
                </a:solidFill>
              </a:rPr>
              <a:t>Проектная мощность – 500 пос</a:t>
            </a:r>
            <a:r>
              <a:rPr lang="ru-RU" sz="1200" dirty="0" smtClean="0">
                <a:solidFill>
                  <a:prstClr val="black"/>
                </a:solidFill>
              </a:rPr>
              <a:t>./</a:t>
            </a:r>
            <a:r>
              <a:rPr lang="ru-RU" sz="1200" dirty="0">
                <a:solidFill>
                  <a:prstClr val="black"/>
                </a:solidFill>
              </a:rPr>
              <a:t>смен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03849" y="5760902"/>
            <a:ext cx="2376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Ввод в эксплуатацию - 1973  г </a:t>
            </a:r>
          </a:p>
          <a:p>
            <a:r>
              <a:rPr lang="ru-RU" sz="1200" dirty="0"/>
              <a:t>Площадь -  3183,7 м2</a:t>
            </a:r>
          </a:p>
          <a:p>
            <a:r>
              <a:rPr lang="ru-RU" sz="1200" dirty="0"/>
              <a:t>Проектная мощность – </a:t>
            </a:r>
            <a:r>
              <a:rPr lang="ru-RU" sz="1200" dirty="0" smtClean="0"/>
              <a:t>750 пос./</a:t>
            </a:r>
            <a:r>
              <a:rPr lang="ru-RU" sz="1200" dirty="0"/>
              <a:t>смен.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71213" y="5337214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Ввод в эксплуатацию – 1989 г</a:t>
            </a:r>
          </a:p>
          <a:p>
            <a:r>
              <a:rPr lang="ru-RU" sz="1200" dirty="0"/>
              <a:t>Площадь – 6864,4</a:t>
            </a:r>
          </a:p>
          <a:p>
            <a:r>
              <a:rPr lang="ru-RU" sz="1200" dirty="0"/>
              <a:t>Проектная мощность 750 пос./смен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31839" y="2939076"/>
            <a:ext cx="25609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Ввод в эксплуатацию - 1978 г </a:t>
            </a:r>
          </a:p>
          <a:p>
            <a:r>
              <a:rPr lang="ru-RU" sz="1200" dirty="0"/>
              <a:t>Площадь -  7994,40 м2</a:t>
            </a:r>
          </a:p>
          <a:p>
            <a:r>
              <a:rPr lang="ru-RU" sz="1200" dirty="0"/>
              <a:t>Проектная мощность – 1800 пос../смен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96136" y="1089994"/>
            <a:ext cx="3299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Всего в регистре </a:t>
            </a:r>
          </a:p>
          <a:p>
            <a:pPr algn="ctr"/>
            <a:r>
              <a:rPr lang="ru-RU" u="sng" dirty="0" smtClean="0"/>
              <a:t>195379</a:t>
            </a:r>
            <a:r>
              <a:rPr lang="ru-RU" dirty="0" smtClean="0"/>
              <a:t> человек: </a:t>
            </a:r>
          </a:p>
          <a:p>
            <a:pPr algn="ctr"/>
            <a:r>
              <a:rPr lang="ru-RU" dirty="0" smtClean="0"/>
              <a:t>ГП № 170 – 60193 чел.</a:t>
            </a:r>
          </a:p>
          <a:p>
            <a:pPr algn="ctr"/>
            <a:r>
              <a:rPr lang="ru-RU" dirty="0" smtClean="0"/>
              <a:t>Филиал № 1 – 45015 чел.</a:t>
            </a:r>
          </a:p>
          <a:p>
            <a:pPr algn="ctr"/>
            <a:r>
              <a:rPr lang="ru-RU" dirty="0" smtClean="0"/>
              <a:t>Филиал № 2 – 40080 чел.</a:t>
            </a:r>
          </a:p>
          <a:p>
            <a:pPr algn="ctr"/>
            <a:r>
              <a:rPr lang="ru-RU" dirty="0" smtClean="0"/>
              <a:t>Филиал № 3 – 50091 чел.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6556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Основными задачами на </a:t>
            </a:r>
            <a:r>
              <a:rPr lang="ru-RU" sz="2000" dirty="0" smtClean="0"/>
              <a:t>2014 </a:t>
            </a:r>
            <a:r>
              <a:rPr lang="ru-RU" sz="2000" dirty="0"/>
              <a:t>год являлись</a:t>
            </a:r>
            <a:r>
              <a:rPr lang="ru-RU" dirty="0"/>
              <a:t>: </a:t>
            </a:r>
          </a:p>
        </p:txBody>
      </p:sp>
      <p:sp>
        <p:nvSpPr>
          <p:cNvPr id="5" name="Объект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sz="1400" dirty="0" smtClean="0"/>
              <a:t> </a:t>
            </a:r>
            <a:r>
              <a:rPr lang="ru-RU" sz="1400" dirty="0"/>
              <a:t>Оказание  прикрепленному населению первичной медико-санитарной доврачебной, врачебной и специализированной  помощи в амбулаторных условиях и на дому, в том числе с использованием </a:t>
            </a:r>
            <a:r>
              <a:rPr lang="ru-RU" sz="1400" dirty="0" smtClean="0"/>
              <a:t>стационарозамещающих </a:t>
            </a:r>
            <a:r>
              <a:rPr lang="ru-RU" sz="1400" dirty="0"/>
              <a:t>технологий. Повышение ее доступности и качества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 </a:t>
            </a:r>
            <a:r>
              <a:rPr lang="ru-RU" sz="1400" dirty="0"/>
              <a:t>Предоставление прикрепленному населению гарантированного объема медицинской помощи в соответствии с программой государственных гарантий бесплатного оказания медицинской помощи</a:t>
            </a:r>
            <a:r>
              <a:rPr lang="ru-RU" sz="1400" dirty="0" smtClean="0"/>
              <a:t>;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организация </a:t>
            </a:r>
            <a:r>
              <a:rPr lang="ru-RU" sz="1400" dirty="0"/>
              <a:t>и проведение мероприятий, направленных на снижение заболеваемости, инвалидности и смертности населения</a:t>
            </a:r>
            <a:r>
              <a:rPr lang="ru-RU" sz="1400" dirty="0" smtClean="0"/>
              <a:t>;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   </a:t>
            </a:r>
            <a:r>
              <a:rPr lang="ru-RU" sz="1400" dirty="0" smtClean="0"/>
              <a:t> </a:t>
            </a:r>
            <a:r>
              <a:rPr lang="ru-RU" sz="1400" dirty="0"/>
              <a:t>организация медицинского и лекарственного обеспечения льготных категорий населения</a:t>
            </a:r>
            <a:r>
              <a:rPr lang="ru-RU" sz="1400" dirty="0" smtClean="0"/>
              <a:t>;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    </a:t>
            </a:r>
            <a:r>
              <a:rPr lang="ru-RU" sz="1400" dirty="0" smtClean="0"/>
              <a:t> </a:t>
            </a:r>
            <a:r>
              <a:rPr lang="ru-RU" sz="1400" dirty="0"/>
              <a:t>качественное медицинское обслуживание ИОВ, УОВ, приравненных к ним лиц, инвалидов труда</a:t>
            </a:r>
            <a:r>
              <a:rPr lang="ru-RU" sz="1400" dirty="0" smtClean="0"/>
              <a:t>;</a:t>
            </a:r>
            <a:endParaRPr lang="ru-RU" sz="1400" dirty="0"/>
          </a:p>
          <a:p>
            <a:pPr algn="just"/>
            <a:r>
              <a:rPr lang="ru-RU" sz="1400" dirty="0" smtClean="0"/>
              <a:t>проведение </a:t>
            </a:r>
            <a:r>
              <a:rPr lang="ru-RU" sz="1400" dirty="0"/>
              <a:t>иммунизации </a:t>
            </a:r>
            <a:r>
              <a:rPr lang="ru-RU" sz="1400" dirty="0" smtClean="0"/>
              <a:t>населения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    целевая </a:t>
            </a:r>
            <a:r>
              <a:rPr lang="ru-RU" sz="1400" dirty="0"/>
              <a:t>диспансеризация населения, направленная на раннее выявление заболеваний </a:t>
            </a:r>
            <a:endParaRPr lang="ru-RU" sz="1400" dirty="0" smtClean="0"/>
          </a:p>
          <a:p>
            <a:pPr algn="just"/>
            <a:endParaRPr lang="ru-RU" sz="1400" dirty="0"/>
          </a:p>
          <a:p>
            <a:r>
              <a:rPr lang="ru-RU" sz="1400" dirty="0"/>
              <a:t>     </a:t>
            </a:r>
            <a:r>
              <a:rPr lang="ru-RU" sz="1400" dirty="0" smtClean="0"/>
              <a:t>проведение </a:t>
            </a:r>
            <a:r>
              <a:rPr lang="ru-RU" sz="1400" dirty="0"/>
              <a:t>Всеобщей диспансеризации населения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398816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332656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Сведения о численности застрахованных по ОМС граждан прикрепленных  на   медицинское    обслуживание   к  </a:t>
            </a:r>
          </a:p>
          <a:p>
            <a:pPr algn="ctr"/>
            <a:r>
              <a:rPr lang="ru-RU" dirty="0" smtClean="0"/>
              <a:t>  ГБУЗ «ГП № 170 ДЗМ»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834" y="1700808"/>
            <a:ext cx="3088323" cy="4205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93263"/>
            <a:ext cx="2304256" cy="231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1628800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В 2014 г. По территориально-участковому принципу было прикреплено  - 191249 человек и 61631 чел. Воспользовался правом выбора медицинской организации и по личному заявлению был прикреплен на обслуживание к  ГБУЗ «ГП № 170ДЗМ»</a:t>
            </a:r>
          </a:p>
          <a:p>
            <a:endParaRPr lang="ru-RU" sz="14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5419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Прикрепленное </a:t>
            </a:r>
            <a:r>
              <a:rPr lang="ru-RU" sz="1600" dirty="0" smtClean="0"/>
              <a:t>население</a:t>
            </a:r>
            <a:endParaRPr lang="ru-RU" sz="16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09915364"/>
              </p:ext>
            </p:extLst>
          </p:nvPr>
        </p:nvGraphicFramePr>
        <p:xfrm>
          <a:off x="971600" y="1412776"/>
          <a:ext cx="6672064" cy="1533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4696"/>
                <a:gridCol w="23373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Наименование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Численность</a:t>
                      </a:r>
                      <a:endParaRPr lang="ru-RU" sz="1600" dirty="0"/>
                    </a:p>
                  </a:txBody>
                  <a:tcPr/>
                </a:tc>
              </a:tr>
              <a:tr h="42124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Всего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200 000*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Население трудоспособного возраста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141 692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Население старше трудоспособного возраста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58 308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2211974971"/>
              </p:ext>
            </p:extLst>
          </p:nvPr>
        </p:nvGraphicFramePr>
        <p:xfrm>
          <a:off x="1007604" y="2852936"/>
          <a:ext cx="6552728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60034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Распределение прикрепленного населения по полу.</a:t>
            </a:r>
            <a:endParaRPr lang="ru-RU" sz="1600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1155990588"/>
              </p:ext>
            </p:extLst>
          </p:nvPr>
        </p:nvGraphicFramePr>
        <p:xfrm>
          <a:off x="1043608" y="1484784"/>
          <a:ext cx="655272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24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Структура льготной  категории пациентов.</a:t>
            </a:r>
            <a:endParaRPr lang="ru-RU" sz="1600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1741043032"/>
              </p:ext>
            </p:extLst>
          </p:nvPr>
        </p:nvGraphicFramePr>
        <p:xfrm>
          <a:off x="1475656" y="3140968"/>
          <a:ext cx="6120680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18840892"/>
              </p:ext>
            </p:extLst>
          </p:nvPr>
        </p:nvGraphicFramePr>
        <p:xfrm>
          <a:off x="1524000" y="1397000"/>
          <a:ext cx="585631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8120"/>
                <a:gridCol w="17281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Численность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Всего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25 059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Из них Региональных льготников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15 112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Федеральных льготников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9 947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0491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1182</TotalTime>
  <Words>1715</Words>
  <Application>Microsoft Office PowerPoint</Application>
  <PresentationFormat>Экран (4:3)</PresentationFormat>
  <Paragraphs>478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Трек</vt:lpstr>
      <vt:lpstr>Слайд 1</vt:lpstr>
      <vt:lpstr> Главный врач  ГБУЗ ГП № 170 ДЗМ </vt:lpstr>
      <vt:lpstr>Амбулаторный центр ГБУЗ «ГП № 170» ДЗМ</vt:lpstr>
      <vt:lpstr>Структура учреждения ГБУЗ «Городская поликлиника № 170 ДЗМ». </vt:lpstr>
      <vt:lpstr>Основными задачами на 2014 год являлись: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Спасибо за внимание. Здоровья и удачи!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Stat</dc:creator>
  <cp:lastModifiedBy>user2</cp:lastModifiedBy>
  <cp:revision>102</cp:revision>
  <cp:lastPrinted>2015-03-12T09:10:31Z</cp:lastPrinted>
  <dcterms:created xsi:type="dcterms:W3CDTF">2015-02-09T10:57:37Z</dcterms:created>
  <dcterms:modified xsi:type="dcterms:W3CDTF">2015-03-20T05:16:23Z</dcterms:modified>
</cp:coreProperties>
</file>