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02" r:id="rId1"/>
    <p:sldMasterId id="2147483940" r:id="rId2"/>
    <p:sldMasterId id="2147484006" r:id="rId3"/>
    <p:sldMasterId id="2147484018" r:id="rId4"/>
    <p:sldMasterId id="2147484256" r:id="rId5"/>
    <p:sldMasterId id="2147484268" r:id="rId6"/>
    <p:sldMasterId id="2147484304" r:id="rId7"/>
    <p:sldMasterId id="2147484435" r:id="rId8"/>
  </p:sldMasterIdLst>
  <p:notesMasterIdLst>
    <p:notesMasterId r:id="rId60"/>
  </p:notesMasterIdLst>
  <p:handoutMasterIdLst>
    <p:handoutMasterId r:id="rId61"/>
  </p:handoutMasterIdLst>
  <p:sldIdLst>
    <p:sldId id="427" r:id="rId9"/>
    <p:sldId id="429" r:id="rId10"/>
    <p:sldId id="483" r:id="rId11"/>
    <p:sldId id="578" r:id="rId12"/>
    <p:sldId id="580" r:id="rId13"/>
    <p:sldId id="550" r:id="rId14"/>
    <p:sldId id="590" r:id="rId15"/>
    <p:sldId id="556" r:id="rId16"/>
    <p:sldId id="555" r:id="rId17"/>
    <p:sldId id="599" r:id="rId18"/>
    <p:sldId id="598" r:id="rId19"/>
    <p:sldId id="600" r:id="rId20"/>
    <p:sldId id="559" r:id="rId21"/>
    <p:sldId id="582" r:id="rId22"/>
    <p:sldId id="602" r:id="rId23"/>
    <p:sldId id="583" r:id="rId24"/>
    <p:sldId id="595" r:id="rId25"/>
    <p:sldId id="596" r:id="rId26"/>
    <p:sldId id="557" r:id="rId27"/>
    <p:sldId id="603" r:id="rId28"/>
    <p:sldId id="579" r:id="rId29"/>
    <p:sldId id="562" r:id="rId30"/>
    <p:sldId id="521" r:id="rId31"/>
    <p:sldId id="567" r:id="rId32"/>
    <p:sldId id="569" r:id="rId33"/>
    <p:sldId id="566" r:id="rId34"/>
    <p:sldId id="597" r:id="rId35"/>
    <p:sldId id="570" r:id="rId36"/>
    <p:sldId id="437" r:id="rId37"/>
    <p:sldId id="528" r:id="rId38"/>
    <p:sldId id="438" r:id="rId39"/>
    <p:sldId id="588" r:id="rId40"/>
    <p:sldId id="589" r:id="rId41"/>
    <p:sldId id="439" r:id="rId42"/>
    <p:sldId id="451" r:id="rId43"/>
    <p:sldId id="443" r:id="rId44"/>
    <p:sldId id="524" r:id="rId45"/>
    <p:sldId id="456" r:id="rId46"/>
    <p:sldId id="440" r:id="rId47"/>
    <p:sldId id="594" r:id="rId48"/>
    <p:sldId id="532" r:id="rId49"/>
    <p:sldId id="533" r:id="rId50"/>
    <p:sldId id="447" r:id="rId51"/>
    <p:sldId id="534" r:id="rId52"/>
    <p:sldId id="591" r:id="rId53"/>
    <p:sldId id="449" r:id="rId54"/>
    <p:sldId id="587" r:id="rId55"/>
    <p:sldId id="592" r:id="rId56"/>
    <p:sldId id="536" r:id="rId57"/>
    <p:sldId id="601" r:id="rId58"/>
    <p:sldId id="482" r:id="rId5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 + оглавление" id="{98B4AD0D-BA51-46C3-8393-F896DE233A83}">
          <p14:sldIdLst>
            <p14:sldId id="427"/>
            <p14:sldId id="429"/>
            <p14:sldId id="483"/>
            <p14:sldId id="578"/>
            <p14:sldId id="580"/>
            <p14:sldId id="550"/>
            <p14:sldId id="590"/>
            <p14:sldId id="556"/>
            <p14:sldId id="555"/>
            <p14:sldId id="599"/>
            <p14:sldId id="598"/>
            <p14:sldId id="600"/>
            <p14:sldId id="559"/>
            <p14:sldId id="582"/>
            <p14:sldId id="602"/>
            <p14:sldId id="583"/>
            <p14:sldId id="595"/>
            <p14:sldId id="596"/>
            <p14:sldId id="557"/>
            <p14:sldId id="603"/>
            <p14:sldId id="579"/>
            <p14:sldId id="562"/>
            <p14:sldId id="521"/>
            <p14:sldId id="567"/>
            <p14:sldId id="569"/>
            <p14:sldId id="566"/>
            <p14:sldId id="597"/>
            <p14:sldId id="570"/>
            <p14:sldId id="437"/>
            <p14:sldId id="528"/>
            <p14:sldId id="438"/>
            <p14:sldId id="588"/>
            <p14:sldId id="589"/>
            <p14:sldId id="439"/>
            <p14:sldId id="451"/>
            <p14:sldId id="443"/>
            <p14:sldId id="524"/>
            <p14:sldId id="456"/>
            <p14:sldId id="440"/>
            <p14:sldId id="594"/>
            <p14:sldId id="532"/>
            <p14:sldId id="533"/>
            <p14:sldId id="447"/>
            <p14:sldId id="534"/>
            <p14:sldId id="591"/>
            <p14:sldId id="449"/>
            <p14:sldId id="587"/>
            <p14:sldId id="592"/>
            <p14:sldId id="536"/>
            <p14:sldId id="601"/>
          </p14:sldIdLst>
        </p14:section>
        <p14:section name="Работа с обращениями жителей района" id="{AF2029A3-3CC6-4811-962F-077F81C7D43D}">
          <p14:sldIdLst>
            <p14:sldId id="48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ocodilgame@mail.ru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CF"/>
    <a:srgbClr val="FFF8CF"/>
    <a:srgbClr val="FFFF99"/>
    <a:srgbClr val="000B22"/>
    <a:srgbClr val="001746"/>
    <a:srgbClr val="001848"/>
    <a:srgbClr val="00153E"/>
    <a:srgbClr val="66FF99"/>
    <a:srgbClr val="FFFFFF"/>
    <a:srgbClr val="7AB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7" autoAdjust="0"/>
  </p:normalViewPr>
  <p:slideViewPr>
    <p:cSldViewPr snapToGrid="0">
      <p:cViewPr>
        <p:scale>
          <a:sx n="100" d="100"/>
          <a:sy n="100" d="100"/>
        </p:scale>
        <p:origin x="-936" y="-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818145778652691"/>
          <c:y val="3.8753795913966611E-2"/>
        </c:manualLayout>
      </c:layout>
      <c:overlay val="0"/>
      <c:txPr>
        <a:bodyPr/>
        <a:lstStyle/>
        <a:p>
          <a:pPr>
            <a:defR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812062554680682"/>
          <c:y val="0.12298464580030739"/>
          <c:w val="0.4168837489063868"/>
          <c:h val="0.516986487198956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Состоящие на учете в КДН и ЗП 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5D-420F-BEA5-A14AB32EE6D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5D-420F-BEA5-A14AB32EE6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FF-48DE-95D9-84EA6906B1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5D-420F-BEA5-A14AB32EE6D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5D-420F-BEA5-A14AB32EE6D1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ru-RU" altLang="ru-RU" sz="1200" b="1" kern="1200" dirty="0">
                        <a:solidFill>
                          <a:prstClr val="black"/>
                        </a:solidFill>
                        <a:latin typeface="Franklin Gothic Demi" panose="020B07030201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altLang="ru-RU" sz="1200" b="1" kern="1200" dirty="0">
                        <a:solidFill>
                          <a:prstClr val="black"/>
                        </a:solidFill>
                        <a:latin typeface="Franklin Gothic Demi" panose="020B0703020102020204" pitchFamily="34" charset="0"/>
                        <a:ea typeface="+mn-ea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b="1" dirty="0"/>
                      <a:t>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A25D-420F-BEA5-A14AB32EE6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altLang="ru-RU" sz="1200" b="1" kern="1200" dirty="0">
                    <a:solidFill>
                      <a:prstClr val="black"/>
                    </a:solidFill>
                    <a:latin typeface="Franklin Gothic Demi" panose="020B07030201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употребление алкоголя</c:v>
                </c:pt>
                <c:pt idx="1">
                  <c:v>уклоняющиеся от обучения</c:v>
                </c:pt>
                <c:pt idx="2">
                  <c:v>отказ в возбуждении уголовного дела </c:v>
                </c:pt>
                <c:pt idx="3">
                  <c:v>антиобщественные действия</c:v>
                </c:pt>
                <c:pt idx="4">
                  <c:v>условно осужденные</c:v>
                </c:pt>
                <c:pt idx="5">
                  <c:v>состоящие на учете в наркологическом диспансере </c:v>
                </c:pt>
                <c:pt idx="6">
                  <c:v>обвиняемые в соершении преступления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6-4C82-9A33-1ED098BFC1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15104166666666671"/>
          <c:y val="0.69267731260226284"/>
          <c:w val="0.53298611111111116"/>
          <c:h val="0.2258786863785493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0.54124</cdr:x>
      <cdr:y>0.16065</cdr:y>
    </cdr:from>
    <cdr:to>
      <cdr:x>0.56319</cdr:x>
      <cdr:y>0.23769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41092" y="739973"/>
          <a:ext cx="155740" cy="354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77085" tIns="38544" rIns="77085" bIns="38544">
          <a:spAutoFit/>
        </a:bodyPr>
        <a:lstStyle xmlns:a="http://schemas.openxmlformats.org/drawingml/2006/main">
          <a:defPPr>
            <a:defRPr lang="ru-RU"/>
          </a:defPPr>
          <a:lvl1pPr marL="0" algn="l" defTabSz="906507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3254" algn="l" defTabSz="906507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06507" algn="l" defTabSz="906507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59761" algn="l" defTabSz="906507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13016" algn="l" defTabSz="906507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66270" algn="l" defTabSz="906507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19522" algn="l" defTabSz="906507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72777" algn="l" defTabSz="906507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26031" algn="l" defTabSz="906507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0" dirty="0">
            <a:latin typeface="Impact" panose="020B0806030902050204" pitchFamily="34" charset="0"/>
          </a:endParaRPr>
        </a:p>
      </cdr:txBody>
    </cdr:sp>
  </cdr:relSizeAnchor>
  <cdr:relSizeAnchor xmlns:cdr="http://schemas.openxmlformats.org/drawingml/2006/chartDrawing">
    <cdr:from>
      <cdr:x>0.51571</cdr:x>
      <cdr:y>0.5</cdr:y>
    </cdr:from>
    <cdr:to>
      <cdr:x>0.53765</cdr:x>
      <cdr:y>0.62381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659909" y="2303058"/>
          <a:ext cx="155740" cy="570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77085" tIns="38544" rIns="77085" bIns="38544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200" dirty="0">
            <a:latin typeface="Impact" panose="020B0806030902050204" pitchFamily="34" charset="0"/>
          </a:endParaRPr>
        </a:p>
      </cdr:txBody>
    </cdr:sp>
  </cdr:relSizeAnchor>
  <cdr:relSizeAnchor xmlns:cdr="http://schemas.openxmlformats.org/drawingml/2006/chartDrawing">
    <cdr:from>
      <cdr:x>0.30956</cdr:x>
      <cdr:y>0.32027</cdr:y>
    </cdr:from>
    <cdr:to>
      <cdr:x>0.33151</cdr:x>
      <cdr:y>0.44408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196897" y="1475201"/>
          <a:ext cx="155740" cy="570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77085" tIns="38544" rIns="77085" bIns="38544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200" dirty="0">
            <a:latin typeface="Impact" panose="020B0806030902050204" pitchFamily="34" charset="0"/>
          </a:endParaRPr>
        </a:p>
      </cdr:txBody>
    </cdr:sp>
  </cdr:relSizeAnchor>
  <cdr:relSizeAnchor xmlns:cdr="http://schemas.openxmlformats.org/drawingml/2006/chartDrawing">
    <cdr:from>
      <cdr:x>0.45018</cdr:x>
      <cdr:y>0.15731</cdr:y>
    </cdr:from>
    <cdr:to>
      <cdr:x>0.47212</cdr:x>
      <cdr:y>0.21096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194854" y="724588"/>
          <a:ext cx="155704" cy="247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77085" tIns="38544" rIns="77085" bIns="38544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latin typeface="Impact" panose="020B0806030902050204" pitchFamily="34" charset="0"/>
          </a:endParaRPr>
        </a:p>
      </cdr:txBody>
    </cdr:sp>
  </cdr:relSizeAnchor>
  <cdr:relSizeAnchor xmlns:cdr="http://schemas.openxmlformats.org/drawingml/2006/chartDrawing">
    <cdr:from>
      <cdr:x>0.62874</cdr:x>
      <cdr:y>0.30186</cdr:y>
    </cdr:from>
    <cdr:to>
      <cdr:x>0.65069</cdr:x>
      <cdr:y>0.37221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462065" y="1390402"/>
          <a:ext cx="155740" cy="32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77085" tIns="38544" rIns="77085" bIns="38544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dirty="0">
            <a:latin typeface="Impact" panose="020B0806030902050204" pitchFamily="34" charset="0"/>
          </a:endParaRPr>
        </a:p>
      </cdr:txBody>
    </cdr:sp>
  </cdr:relSizeAnchor>
  <cdr:relSizeAnchor xmlns:cdr="http://schemas.openxmlformats.org/drawingml/2006/chartDrawing">
    <cdr:from>
      <cdr:x>0.45767</cdr:x>
      <cdr:y>0.08267</cdr:y>
    </cdr:from>
    <cdr:to>
      <cdr:x>0.51673</cdr:x>
      <cdr:y>0.19645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48025" y="380777"/>
          <a:ext cx="419101" cy="524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0.42143</cdr:x>
      <cdr:y>0.58108</cdr:y>
    </cdr:from>
    <cdr:to>
      <cdr:x>0.52478</cdr:x>
      <cdr:y>0.69275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90850" y="2676525"/>
          <a:ext cx="73342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0.44118</cdr:x>
      <cdr:y>0.52513</cdr:y>
    </cdr:from>
    <cdr:to>
      <cdr:x>0.57002</cdr:x>
      <cdr:y>0.72364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27320" y="3097625"/>
          <a:ext cx="942490" cy="1170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0.56607</cdr:x>
      <cdr:y>0.22394</cdr:y>
    </cdr:from>
    <cdr:to>
      <cdr:x>0.69491</cdr:x>
      <cdr:y>0.42246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017325" y="1031490"/>
          <a:ext cx="914356" cy="914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0.44563</cdr:x>
      <cdr:y>0.19186</cdr:y>
    </cdr:from>
    <cdr:to>
      <cdr:x>0.50737</cdr:x>
      <cdr:y>0.27044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259869" y="1131748"/>
          <a:ext cx="451640" cy="463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0.60799</cdr:x>
      <cdr:y>0.55627</cdr:y>
    </cdr:from>
    <cdr:to>
      <cdr:x>0.68986</cdr:x>
      <cdr:y>0.75478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314825" y="2562225"/>
          <a:ext cx="5810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0.38528</cdr:x>
      <cdr:y>0.23756</cdr:y>
    </cdr:from>
    <cdr:to>
      <cdr:x>0.42419</cdr:x>
      <cdr:y>0.29729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734268" y="1094240"/>
          <a:ext cx="276138" cy="275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32" cy="498087"/>
          </a:xfrm>
          <a:prstGeom prst="rect">
            <a:avLst/>
          </a:prstGeom>
        </p:spPr>
        <p:txBody>
          <a:bodyPr vert="horz" lIns="62938" tIns="31469" rIns="62938" bIns="31469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57" y="0"/>
            <a:ext cx="2945732" cy="498087"/>
          </a:xfrm>
          <a:prstGeom prst="rect">
            <a:avLst/>
          </a:prstGeom>
        </p:spPr>
        <p:txBody>
          <a:bodyPr vert="horz" lIns="62938" tIns="31469" rIns="62938" bIns="31469" rtlCol="0"/>
          <a:lstStyle>
            <a:lvl1pPr algn="r">
              <a:defRPr sz="800"/>
            </a:lvl1pPr>
          </a:lstStyle>
          <a:p>
            <a:fld id="{43B96630-E554-4B4F-B176-D5174B8137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51"/>
            <a:ext cx="2945732" cy="498087"/>
          </a:xfrm>
          <a:prstGeom prst="rect">
            <a:avLst/>
          </a:prstGeom>
        </p:spPr>
        <p:txBody>
          <a:bodyPr vert="horz" lIns="62938" tIns="31469" rIns="62938" bIns="31469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57" y="9428551"/>
            <a:ext cx="2945732" cy="498087"/>
          </a:xfrm>
          <a:prstGeom prst="rect">
            <a:avLst/>
          </a:prstGeom>
        </p:spPr>
        <p:txBody>
          <a:bodyPr vert="horz" lIns="62938" tIns="31469" rIns="62938" bIns="31469" rtlCol="0" anchor="b"/>
          <a:lstStyle>
            <a:lvl1pPr algn="r">
              <a:defRPr sz="800"/>
            </a:lvl1pPr>
          </a:lstStyle>
          <a:p>
            <a:fld id="{BC503961-E440-43C9-BBB9-3479437FD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70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364" tIns="45682" rIns="91364" bIns="456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364" tIns="45682" rIns="91364" bIns="45682" rtlCol="0"/>
          <a:lstStyle>
            <a:lvl1pPr algn="r">
              <a:defRPr sz="1200"/>
            </a:lvl1pPr>
          </a:lstStyle>
          <a:p>
            <a:fld id="{44A1B262-1148-41CB-9AE8-342F7D4A6527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4" tIns="45682" rIns="91364" bIns="456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01"/>
            <a:ext cx="5438140" cy="3908614"/>
          </a:xfrm>
          <a:prstGeom prst="rect">
            <a:avLst/>
          </a:prstGeom>
        </p:spPr>
        <p:txBody>
          <a:bodyPr vert="horz" lIns="91364" tIns="45682" rIns="91364" bIns="456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64" tIns="45682" rIns="91364" bIns="456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364" tIns="45682" rIns="91364" bIns="45682" rtlCol="0" anchor="b"/>
          <a:lstStyle>
            <a:lvl1pPr algn="r">
              <a:defRPr sz="1200"/>
            </a:lvl1pPr>
          </a:lstStyle>
          <a:p>
            <a:fld id="{9E63DF18-2C33-4851-96D1-D785017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0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8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5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5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43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93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1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1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9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9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9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7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DF18-2C33-4851-96D1-D7850177969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5128-1532-4B5D-88C5-F55D22E3D306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3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5542-2FF3-4E0C-AB44-1C763562ADE3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0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EF5-8F3D-41F9-BA4C-FE4096F43015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C23-1D2D-4BDD-A98A-E8926E4EDE2C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2A90-CA24-4E14-9DE7-D9BB73F9C33F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3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4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040-4F3B-40D1-91D1-C720814EC627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5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FF45-0F8F-4822-B998-066CE76EF98F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5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903-F589-4834-9086-F41D0EE20841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81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7A69-3892-4AB6-ADE8-E8321AB11C3A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6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1AB9-2861-47A5-88EF-CB80697FB8A4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93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3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579B-3F6B-4B90-9BFD-79C75BA92D49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10F-984E-4299-80AB-EC61C22C44A1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4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C2A-0F9F-4FB4-9BC8-A9306FC4E423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15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99C-D8CF-4F9F-8D82-7BBE1C780007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13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D015-4B57-4B00-98E2-EF8F054545B2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3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FA18-F5CF-4330-AB80-0BE2C4DB2623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74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0023-0451-46B2-B92B-CB946C0A8331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9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4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2EEB-93A3-4316-91A7-A6950E2A8084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46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E09-2FA0-402E-977A-4D84A164A7B0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401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D394-56D3-4DA2-B2C1-092DFD933D10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5063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801F-2525-4549-9200-3D80B810D9F4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2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3C5-586D-47B9-A1E9-1276EF6B2ACE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9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4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368D-E6E3-4CA9-97DA-56BAED66F393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64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3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02D-DF4F-453A-B646-8D878B31D5E4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0584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AAA-C468-4877-BCE4-4CB23EE2EA95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D44A-4E95-4A0A-8CC5-ABDA95AE90DD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66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D-3FE5-4236-A661-2938E0FD4F74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10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06-578A-43F3-9ACF-AE94416D1D26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65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FFEA-A20A-4236-8C76-C2D7C3ACC308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78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4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BBC0-5882-4F6E-8B83-D1EB58642C6E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48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DD66-4B8C-451D-8771-88B1C80CDE34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9877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1EA-1961-49FE-8684-3B58C6302CAE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4948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2FD-7667-4804-9023-19681C5BBD18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9995-876E-487B-BE9A-EFAEFAA64E3B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23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5790-3509-4751-ABF8-C817E642FDA8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46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3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8E80-8427-4F21-A1FC-9EB0D5548A11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643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FC9-E242-4DA6-8F96-DDB131054ABF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39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1BBE-4206-414E-8EDA-308F2F16D87A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9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B667-853A-40E5-9F89-037F11F14320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13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E25-03EB-491D-90A6-EEF2068A3FAE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42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AC7C-B0FD-40E3-A719-BC3D5B6F049E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24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4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870-6FCD-4D40-BE2B-C5EA82F09EF0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74-8D29-4973-A55F-055276AE2E99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46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C1FD-B7F7-452B-8305-E1E591F4960F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4BAD-8324-4F29-A4A2-BB7C313E6831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19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6C08-9ED9-4DCE-8BF8-85ABD935AB5C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1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D685-F107-430C-BE19-E77E660EB238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1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3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B193-30BD-4E28-B87B-1996FDA617DD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19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F6C6-F1A0-42BB-A538-72D8B516BBC9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5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B4AB-35C0-4CB7-8AD7-358363F03680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36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86D3-F3B6-46D0-8AB3-6A8DA00BF52B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0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6C42-DFEF-4C5D-B065-48AC20BDFBFB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57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04B4-9EF2-4568-9613-3D21852C567E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133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4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796-52AD-49A1-BFEB-A0FBB2B1FFE5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6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4643-4B87-4DEF-92DD-C9A3CDEA3A47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4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9DA6-4E74-420A-8C0F-2B302C127FFF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67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BC9-2751-4BA2-9D2F-051024449F4D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51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2FE-B1D5-4DF1-8977-E312A9EF728C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9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E363-730D-4EF4-BF1F-BBC60D792DD7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78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3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6A2A-55B6-4542-8350-E931DA81617F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80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6978-674D-4DC6-9206-ABFC2E254324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73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0492-2535-4EE2-9DE3-46BE698992B6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59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68BF-F2CF-4BD5-A13D-F8F5D640F8DC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484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305B-103E-43BB-B44E-A7C13E2CD395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24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88DB-6379-400C-B70F-7C1C1F14B068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190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4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9B1-EB45-4894-838E-C752AE3E83C0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7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485-588D-4C62-B09C-6D8A8374DCD5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92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16C-E94C-4508-A877-723A4A805243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93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7D01-1CEE-467B-BCAF-F302BF22551D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41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5C0C-5901-472C-B554-EEB6C9703F1A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319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4CB-29EF-4CD0-A3AE-241DC7C78244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6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02F7-105B-4983-B937-B72FE843F096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73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2317-F288-4438-8E83-C46D5F247049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233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7F7D-B3D8-4DAC-B7F4-AB13AF2427CE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24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8E4C-D8F4-45F7-AFFC-1EC869F61EB5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793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6F6E-3F39-467B-8C2D-D53D0077CE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30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9265" y="6438247"/>
            <a:ext cx="911939" cy="365125"/>
          </a:xfrm>
        </p:spPr>
        <p:txBody>
          <a:bodyPr/>
          <a:lstStyle/>
          <a:p>
            <a:fld id="{BD2FCB63-A9DB-4617-B25D-84A7813F2B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3033" y="6438246"/>
            <a:ext cx="683339" cy="365125"/>
          </a:xfrm>
        </p:spPr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1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3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BF5E-D4DE-458D-A77E-229F628D187A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12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B467-B924-43D7-8808-1A18E58756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487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4159-5DB2-4F81-B272-47EFFB0842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09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1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1" y="2737253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0" y="2737253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ABDB-0F1A-4139-87B0-F20A0B09EA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59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0BEB-83FB-482D-A609-1BE64E4EA0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519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CE6-DB5D-4323-8B48-DE8343A026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7001" y="6406497"/>
            <a:ext cx="683339" cy="365125"/>
          </a:xfrm>
        </p:spPr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41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03F4-52CF-40C8-AE44-B0856C982C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191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577-0AFB-4C80-A8D2-4A5F5C4DFC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4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1B87-FD92-4623-9C4A-63C23FD9C7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890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9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7038-41BB-46EC-B5DE-CC5679F015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691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1C1-4130-41DF-AB61-6A56CAE575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43EB-F28C-4FFD-B6FA-9C14A1CC4510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981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9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0AA5-C063-4D63-AA0F-D39986B1F8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6482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17A1-79DA-4BBE-BA8E-815492EB50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00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B997-ED12-4F52-BA0F-B0063A7219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632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9" y="609601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6" y="609600"/>
            <a:ext cx="7060151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0B8B-C307-464E-8B46-6E158B337B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3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47910B-C107-4932-B729-4CD810FB98F5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4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5C4A5D-6280-4738-A66B-04961551FE17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4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B60F5F-87CB-4F46-83E3-18A18F4A7D21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4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341239-FA27-4849-A41D-4AE31D20CCAD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0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FC2CBA-91E8-48ED-9FB7-FB8BA11A8399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049E6B-8307-4103-BC41-AF0547610040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2A3DAB-1BCE-4BB5-8215-35B193AA58CC}" type="datetime1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C23C-FEAA-43B1-8A1A-FCFE93705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8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D010-13D2-42B7-9868-DA4CEA040F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7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7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29C23C-FEAA-43B1-8A1A-FCFE93705723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5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  <p:sldLayoutId id="214748445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2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.pn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50.pn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7.png"/><Relationship Id="rId4" Type="http://schemas.openxmlformats.org/officeDocument/2006/relationships/image" Target="../media/image8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259" y="2211977"/>
            <a:ext cx="10989903" cy="1623170"/>
          </a:xfrm>
          <a:prstGeom prst="rect">
            <a:avLst/>
          </a:prstGeom>
        </p:spPr>
        <p:txBody>
          <a:bodyPr vert="horz" wrap="square" lIns="0" tIns="7272" rIns="0" bIns="0" rtlCol="0" anchor="ctr">
            <a:spAutoFit/>
          </a:bodyPr>
          <a:lstStyle/>
          <a:p>
            <a:pPr marL="7271" algn="ctr">
              <a:lnSpc>
                <a:spcPct val="100000"/>
              </a:lnSpc>
              <a:spcBef>
                <a:spcPts val="57"/>
              </a:spcBef>
            </a:pPr>
            <a:r>
              <a:rPr lang="ru-RU" sz="4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ОТЧЕТ</a:t>
            </a:r>
            <a:br>
              <a:rPr lang="ru-RU" sz="4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главы  управы  района Чертаново Центральное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о выполненных работах за 20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год</a:t>
            </a:r>
            <a:endParaRPr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259" y="4519103"/>
            <a:ext cx="11088449" cy="884506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Южный</a:t>
            </a:r>
            <a:r>
              <a:rPr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административный</a:t>
            </a:r>
            <a:r>
              <a:rPr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округ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РАЙОН  ЧЕРТАНОВО  ЦЕНТРАЛЬНОЕ</a:t>
            </a:r>
            <a:endParaRPr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560" y="1176656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600560" y="5749756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60" y="181017"/>
            <a:ext cx="853412" cy="7915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01375" y="197298"/>
            <a:ext cx="689088" cy="8602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7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48235" y="555813"/>
            <a:ext cx="11241741" cy="93232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282848"/>
            <a:ext cx="8596668" cy="1320800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территории района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103" y="546083"/>
            <a:ext cx="11172086" cy="5899527"/>
          </a:xfrm>
        </p:spPr>
        <p:txBody>
          <a:bodyPr>
            <a:normAutofit/>
          </a:bodyPr>
          <a:lstStyle/>
          <a:p>
            <a:pPr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</a:t>
            </a:r>
            <a:r>
              <a:rPr lang="ru-RU" sz="2200" b="1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проведены работы по благоустройству территорий двух образовательных учреждений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на общую сумму </a:t>
            </a:r>
            <a:r>
              <a:rPr lang="ru-RU" sz="2200" b="1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73 000 000 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рублей</a:t>
            </a:r>
            <a:r>
              <a:rPr lang="en-US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2200" b="1" dirty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  <a:buNone/>
            </a:pPr>
            <a:endParaRPr lang="en-US" sz="2200" b="1" dirty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42A38-5F8E-46E4-0135-0BBD5CD405F8}"/>
              </a:ext>
            </a:extLst>
          </p:cNvPr>
          <p:cNvSpPr txBox="1"/>
          <p:nvPr/>
        </p:nvSpPr>
        <p:spPr>
          <a:xfrm>
            <a:off x="508002" y="13416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74935888-0111-876F-DAEC-433E339401B6}"/>
              </a:ext>
            </a:extLst>
          </p:cNvPr>
          <p:cNvSpPr/>
          <p:nvPr/>
        </p:nvSpPr>
        <p:spPr>
          <a:xfrm>
            <a:off x="601048" y="344520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F1CEF840-536E-64BF-B135-16FCEBC90624}"/>
              </a:ext>
            </a:extLst>
          </p:cNvPr>
          <p:cNvSpPr/>
          <p:nvPr/>
        </p:nvSpPr>
        <p:spPr>
          <a:xfrm>
            <a:off x="601048" y="657849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7271">
              <a:spcBef>
                <a:spcPts val="57"/>
              </a:spcBef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1BD511-240C-077F-DE5B-00C5D65984B6}"/>
              </a:ext>
            </a:extLst>
          </p:cNvPr>
          <p:cNvSpPr txBox="1"/>
          <p:nvPr/>
        </p:nvSpPr>
        <p:spPr>
          <a:xfrm>
            <a:off x="1386028" y="2899995"/>
            <a:ext cx="42334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ремонт АБП;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замена и установка </a:t>
            </a:r>
            <a:r>
              <a:rPr lang="ru-RU" b="1" i="1" dirty="0" err="1">
                <a:solidFill>
                  <a:srgbClr val="002060"/>
                </a:solidFill>
              </a:rPr>
              <a:t>борткамня</a:t>
            </a:r>
            <a:r>
              <a:rPr lang="ru-RU" b="1" i="1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ремонт тротуаров;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ремонт газона;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устройство тротуаров и пешеходных дорожек;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2AEF81-DE44-FD1C-76B9-B13F821A1B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48" y="635414"/>
            <a:ext cx="304643" cy="3046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DB2C236-E19D-B013-E204-6519F62D9B81}"/>
              </a:ext>
            </a:extLst>
          </p:cNvPr>
          <p:cNvSpPr txBox="1"/>
          <p:nvPr/>
        </p:nvSpPr>
        <p:spPr>
          <a:xfrm>
            <a:off x="11322189" y="6570718"/>
            <a:ext cx="6946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10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0FBC6E-9537-AA7C-1919-E88E8E2C4FB2}"/>
              </a:ext>
            </a:extLst>
          </p:cNvPr>
          <p:cNvSpPr txBox="1"/>
          <p:nvPr/>
        </p:nvSpPr>
        <p:spPr>
          <a:xfrm>
            <a:off x="5682014" y="2850599"/>
            <a:ext cx="53445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замена веранд;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ремонт детских и спортивных площадок;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устройство игровых комплексов;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установка МАФ;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установка скамеек и урн;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ремонт контейнерных площадок;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установка поручней;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обустроен один навес для колясок;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замена ограждения вокруг образовательных учреждений.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37CE143-3B52-980C-3576-CC8BDC9355B8}"/>
              </a:ext>
            </a:extLst>
          </p:cNvPr>
          <p:cNvSpPr txBox="1"/>
          <p:nvPr/>
        </p:nvSpPr>
        <p:spPr>
          <a:xfrm>
            <a:off x="1311889" y="2393493"/>
            <a:ext cx="4824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Выполнены следующие виды работ: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3035" y="1550727"/>
            <a:ext cx="7216589" cy="82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- ул. Днепропетровская, дом 16Б –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51 000 000 руб.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- ул.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Чертановская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дом 27 –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22 000 000 руб.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51" y="2423104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407995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282848"/>
            <a:ext cx="8596668" cy="1320800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территории района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42A38-5F8E-46E4-0135-0BBD5CD405F8}"/>
              </a:ext>
            </a:extLst>
          </p:cNvPr>
          <p:cNvSpPr txBox="1"/>
          <p:nvPr/>
        </p:nvSpPr>
        <p:spPr>
          <a:xfrm>
            <a:off x="508002" y="13416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74935888-0111-876F-DAEC-433E339401B6}"/>
              </a:ext>
            </a:extLst>
          </p:cNvPr>
          <p:cNvSpPr/>
          <p:nvPr/>
        </p:nvSpPr>
        <p:spPr>
          <a:xfrm>
            <a:off x="601048" y="344520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F1CEF840-536E-64BF-B135-16FCEBC90624}"/>
              </a:ext>
            </a:extLst>
          </p:cNvPr>
          <p:cNvSpPr/>
          <p:nvPr/>
        </p:nvSpPr>
        <p:spPr>
          <a:xfrm>
            <a:off x="601048" y="657849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7271">
              <a:spcBef>
                <a:spcPts val="57"/>
              </a:spcBef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DB2C236-E19D-B013-E204-6519F62D9B81}"/>
              </a:ext>
            </a:extLst>
          </p:cNvPr>
          <p:cNvSpPr txBox="1"/>
          <p:nvPr/>
        </p:nvSpPr>
        <p:spPr>
          <a:xfrm>
            <a:off x="11322189" y="6570718"/>
            <a:ext cx="6946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11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25269" y="788728"/>
            <a:ext cx="7216589" cy="61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ул. Днепропетровская 16Б </a:t>
            </a:r>
          </a:p>
        </p:txBody>
      </p:sp>
      <p:pic>
        <p:nvPicPr>
          <p:cNvPr id="20" name="Рисунок 19" descr="днеп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6" y="1632764"/>
            <a:ext cx="5925669" cy="390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днеп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11" y="1632764"/>
            <a:ext cx="5812714" cy="390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0E8A5C-8F73-58E7-1001-73B4AD5F42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005" y="943248"/>
            <a:ext cx="416861" cy="4168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407995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282848"/>
            <a:ext cx="8596668" cy="1320800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территории района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42A38-5F8E-46E4-0135-0BBD5CD405F8}"/>
              </a:ext>
            </a:extLst>
          </p:cNvPr>
          <p:cNvSpPr txBox="1"/>
          <p:nvPr/>
        </p:nvSpPr>
        <p:spPr>
          <a:xfrm>
            <a:off x="508002" y="13416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74935888-0111-876F-DAEC-433E339401B6}"/>
              </a:ext>
            </a:extLst>
          </p:cNvPr>
          <p:cNvSpPr/>
          <p:nvPr/>
        </p:nvSpPr>
        <p:spPr>
          <a:xfrm>
            <a:off x="601048" y="344520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F1CEF840-536E-64BF-B135-16FCEBC90624}"/>
              </a:ext>
            </a:extLst>
          </p:cNvPr>
          <p:cNvSpPr/>
          <p:nvPr/>
        </p:nvSpPr>
        <p:spPr>
          <a:xfrm>
            <a:off x="601048" y="657849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7271">
              <a:spcBef>
                <a:spcPts val="57"/>
              </a:spcBef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DB2C236-E19D-B013-E204-6519F62D9B81}"/>
              </a:ext>
            </a:extLst>
          </p:cNvPr>
          <p:cNvSpPr txBox="1"/>
          <p:nvPr/>
        </p:nvSpPr>
        <p:spPr>
          <a:xfrm>
            <a:off x="11322189" y="6570718"/>
            <a:ext cx="6946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12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0399" y="797694"/>
            <a:ext cx="7216589" cy="61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ул. </a:t>
            </a:r>
            <a:r>
              <a:rPr lang="ru-RU" sz="3200" b="1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Чертановская</a:t>
            </a:r>
            <a:r>
              <a:rPr lang="ru-RU" sz="3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27 </a:t>
            </a:r>
          </a:p>
        </p:txBody>
      </p:sp>
      <p:pic>
        <p:nvPicPr>
          <p:cNvPr id="9" name="Рисунок 8" descr="черт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1" y="1685365"/>
            <a:ext cx="5836025" cy="382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черт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574" y="1680883"/>
            <a:ext cx="5988425" cy="3827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FCD68-A6DA-08AC-D73D-8DF3FA5686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327" y="939851"/>
            <a:ext cx="416861" cy="4168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407995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519953" y="600635"/>
            <a:ext cx="11241740" cy="86061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282848"/>
            <a:ext cx="8596668" cy="1320800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территории района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42A38-5F8E-46E4-0135-0BBD5CD405F8}"/>
              </a:ext>
            </a:extLst>
          </p:cNvPr>
          <p:cNvSpPr txBox="1"/>
          <p:nvPr/>
        </p:nvSpPr>
        <p:spPr>
          <a:xfrm>
            <a:off x="508002" y="13416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74935888-0111-876F-DAEC-433E339401B6}"/>
              </a:ext>
            </a:extLst>
          </p:cNvPr>
          <p:cNvSpPr/>
          <p:nvPr/>
        </p:nvSpPr>
        <p:spPr>
          <a:xfrm>
            <a:off x="601048" y="344520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F1CEF840-536E-64BF-B135-16FCEBC90624}"/>
              </a:ext>
            </a:extLst>
          </p:cNvPr>
          <p:cNvSpPr/>
          <p:nvPr/>
        </p:nvSpPr>
        <p:spPr>
          <a:xfrm>
            <a:off x="601048" y="657849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7271">
              <a:spcBef>
                <a:spcPts val="57"/>
              </a:spcBef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1B0C2E-40D7-865C-8F16-EAB99AEB29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84" y="655504"/>
            <a:ext cx="290386" cy="2903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7F8C9F-533F-00AA-CD87-296CD1E1683E}"/>
              </a:ext>
            </a:extLst>
          </p:cNvPr>
          <p:cNvSpPr txBox="1"/>
          <p:nvPr/>
        </p:nvSpPr>
        <p:spPr>
          <a:xfrm>
            <a:off x="11365321" y="6533738"/>
            <a:ext cx="4079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13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08002" y="607305"/>
            <a:ext cx="102586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Проведены работы по строительству и реконструкции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базы технического обслуживания коммунальной техники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(ул. Дорожная, дом 3, корп.4Б)</a:t>
            </a:r>
          </a:p>
        </p:txBody>
      </p:sp>
      <p:pic>
        <p:nvPicPr>
          <p:cNvPr id="10" name="Рисунок 9" descr="C:\Users\Pigarov\Desktop\фото база\IMG_20240112_1126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55" y="1675281"/>
            <a:ext cx="3998257" cy="3380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C:\Users\Pigarov\Downloads\IMG_20210830_11293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980" y="1648408"/>
            <a:ext cx="3048000" cy="3998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C:\Users\Pigarov\Desktop\фото база\IMG_20240112_11253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549" y="1640541"/>
            <a:ext cx="4095333" cy="3433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200150" y="5144852"/>
            <a:ext cx="314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sz="1400" b="1" i="1" dirty="0"/>
              <a:t>склад навесного оборудования</a:t>
            </a:r>
            <a:r>
              <a:rPr lang="ru-RU" sz="1400" b="1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50660" y="5763416"/>
            <a:ext cx="3532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i="1" dirty="0"/>
              <a:t> смотровая яма для автомобильной и самоходной техники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10459" y="5144852"/>
            <a:ext cx="15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i="1" dirty="0"/>
              <a:t>малярный цех</a:t>
            </a:r>
          </a:p>
        </p:txBody>
      </p:sp>
    </p:spTree>
    <p:extLst>
      <p:ext uri="{BB962C8B-B14F-4D97-AF65-F5344CB8AC3E}">
        <p14:creationId xmlns:p14="http://schemas.microsoft.com/office/powerpoint/2010/main" val="2287825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385482" y="4921624"/>
            <a:ext cx="11421036" cy="126402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 рамках программы </a:t>
            </a:r>
            <a:r>
              <a:rPr lang="ru-RU" sz="2200" b="1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«Миллион деревьев» 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на </a:t>
            </a:r>
            <a:r>
              <a:rPr lang="ru-RU" sz="2200" b="1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16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дворовых территориях района по пожеланиям жителей высажено </a:t>
            </a:r>
            <a:r>
              <a:rPr lang="ru-RU" sz="2200" b="1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75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деревьев пород липа, рябина, черёмуха, клён татарский, туя, вишня.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394447" y="627530"/>
            <a:ext cx="11295529" cy="10936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86F8C5-E3D6-A38C-AA38-60DC94EA69B5}"/>
              </a:ext>
            </a:extLst>
          </p:cNvPr>
          <p:cNvSpPr txBox="1"/>
          <p:nvPr/>
        </p:nvSpPr>
        <p:spPr>
          <a:xfrm>
            <a:off x="530597" y="81641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D3E5CC-AC21-4B99-06F3-422E6CC6C7B5}"/>
              </a:ext>
            </a:extLst>
          </p:cNvPr>
          <p:cNvSpPr txBox="1"/>
          <p:nvPr/>
        </p:nvSpPr>
        <p:spPr>
          <a:xfrm>
            <a:off x="530597" y="346230"/>
            <a:ext cx="6100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территорий района</a:t>
            </a: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29FBA519-02D4-860D-ACC3-749A9790DDC3}"/>
              </a:ext>
            </a:extLst>
          </p:cNvPr>
          <p:cNvSpPr/>
          <p:nvPr/>
        </p:nvSpPr>
        <p:spPr>
          <a:xfrm>
            <a:off x="600559" y="397139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="" xmlns:a16="http://schemas.microsoft.com/office/drawing/2014/main" id="{45E13B6D-9B86-171C-175E-355FDE185BFA}"/>
              </a:ext>
            </a:extLst>
          </p:cNvPr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DD9045B-1DEA-3F6E-F807-C7F75C154809}"/>
              </a:ext>
            </a:extLst>
          </p:cNvPr>
          <p:cNvSpPr txBox="1"/>
          <p:nvPr/>
        </p:nvSpPr>
        <p:spPr>
          <a:xfrm>
            <a:off x="600560" y="6427828"/>
            <a:ext cx="6100354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>
            <a:defPPr>
              <a:defRPr lang="en-US"/>
            </a:defPPr>
            <a:lvl1pPr marL="7271">
              <a:spcBef>
                <a:spcPts val="57"/>
              </a:spcBef>
              <a:defRPr sz="100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ЮАО,  РАЙОН  ЧЕРТАНОВО  ЦЕНТРАЛЬНОЕ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D96CB9-4945-0513-9252-C39D3B7A785C}"/>
              </a:ext>
            </a:extLst>
          </p:cNvPr>
          <p:cNvSpPr txBox="1"/>
          <p:nvPr/>
        </p:nvSpPr>
        <p:spPr>
          <a:xfrm>
            <a:off x="11332029" y="6408171"/>
            <a:ext cx="3287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14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1" y="673748"/>
            <a:ext cx="398332" cy="3597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94447" y="611536"/>
            <a:ext cx="111162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Большое внимание уделяется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озеленению района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Всего в районе в 2023 году силами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ДПиООС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города Москвы высажено более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250 деревьев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Вдоль улиц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Чертановская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и Кировоградская высажены деревья пород липа, берёза, рябина.</a:t>
            </a:r>
          </a:p>
        </p:txBody>
      </p:sp>
      <p:pic>
        <p:nvPicPr>
          <p:cNvPr id="20" name="Рисунок 19" descr="0538d4fd-0914-41d4-b958-c165005f99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565" y="1853797"/>
            <a:ext cx="6553198" cy="2933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E37D575-4145-3A54-5654-721EB3E31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93" y="5027138"/>
            <a:ext cx="398332" cy="3597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5097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373710" y="4096871"/>
            <a:ext cx="11459701" cy="212463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86F8C5-E3D6-A38C-AA38-60DC94EA69B5}"/>
              </a:ext>
            </a:extLst>
          </p:cNvPr>
          <p:cNvSpPr txBox="1"/>
          <p:nvPr/>
        </p:nvSpPr>
        <p:spPr>
          <a:xfrm>
            <a:off x="530597" y="81641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D3E5CC-AC21-4B99-06F3-422E6CC6C7B5}"/>
              </a:ext>
            </a:extLst>
          </p:cNvPr>
          <p:cNvSpPr txBox="1"/>
          <p:nvPr/>
        </p:nvSpPr>
        <p:spPr>
          <a:xfrm>
            <a:off x="530597" y="346230"/>
            <a:ext cx="6100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территорий района</a:t>
            </a: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29FBA519-02D4-860D-ACC3-749A9790DDC3}"/>
              </a:ext>
            </a:extLst>
          </p:cNvPr>
          <p:cNvSpPr/>
          <p:nvPr/>
        </p:nvSpPr>
        <p:spPr>
          <a:xfrm>
            <a:off x="600559" y="397139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="" xmlns:a16="http://schemas.microsoft.com/office/drawing/2014/main" id="{45E13B6D-9B86-171C-175E-355FDE185BFA}"/>
              </a:ext>
            </a:extLst>
          </p:cNvPr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DD9045B-1DEA-3F6E-F807-C7F75C154809}"/>
              </a:ext>
            </a:extLst>
          </p:cNvPr>
          <p:cNvSpPr txBox="1"/>
          <p:nvPr/>
        </p:nvSpPr>
        <p:spPr>
          <a:xfrm>
            <a:off x="600560" y="6427828"/>
            <a:ext cx="6100354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>
            <a:defPPr>
              <a:defRPr lang="en-US"/>
            </a:defPPr>
            <a:lvl1pPr marL="7271">
              <a:spcBef>
                <a:spcPts val="57"/>
              </a:spcBef>
              <a:defRPr sz="100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ЮАО,  РАЙОН  ЧЕРТАНОВО  ЦЕНТРАЛЬНОЕ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D96CB9-4945-0513-9252-C39D3B7A785C}"/>
              </a:ext>
            </a:extLst>
          </p:cNvPr>
          <p:cNvSpPr txBox="1"/>
          <p:nvPr/>
        </p:nvSpPr>
        <p:spPr>
          <a:xfrm>
            <a:off x="11332029" y="6408171"/>
            <a:ext cx="3287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15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6B098BA-8151-8348-8D62-06545E8FAD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0559" y="883053"/>
            <a:ext cx="5253317" cy="2931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51" y="4180187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6B098BA-8151-8348-8D62-06545E8FAD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0799" y="851647"/>
            <a:ext cx="5127810" cy="2940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A12118-9DDF-C84D-CA96-BC14824618CC}"/>
              </a:ext>
            </a:extLst>
          </p:cNvPr>
          <p:cNvSpPr txBox="1"/>
          <p:nvPr/>
        </p:nvSpPr>
        <p:spPr>
          <a:xfrm>
            <a:off x="453224" y="4123763"/>
            <a:ext cx="112815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в районе </a:t>
            </a:r>
            <a:r>
              <a:rPr lang="ru-RU" sz="21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завершены работы по благоустройству территории, прилегающей к природно-историческому парку «</a:t>
            </a:r>
            <a:r>
              <a:rPr lang="ru-RU" sz="2100" b="1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Битцевский</a:t>
            </a:r>
            <a:r>
              <a:rPr lang="ru-RU" sz="21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лес»,</a:t>
            </a:r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в том числе на месте демонтированных в 2022 году плоскостных гаражных автостоянок. Обустроены открытые общедоступные парковки общей вместимостью 877 </a:t>
            </a:r>
            <a:r>
              <a:rPr lang="ru-RU" sz="21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машиномест</a:t>
            </a:r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Обустроены новые и реконструированы существующие детские и спортивные площадки, зоны отдыха, пешеходные дорожки, установлены туалеты, наружное освещение. </a:t>
            </a:r>
          </a:p>
        </p:txBody>
      </p:sp>
    </p:spTree>
    <p:extLst>
      <p:ext uri="{BB962C8B-B14F-4D97-AF65-F5344CB8AC3E}">
        <p14:creationId xmlns:p14="http://schemas.microsoft.com/office/powerpoint/2010/main" val="26509767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510989" y="4410635"/>
            <a:ext cx="11250706" cy="190051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457" y="408859"/>
            <a:ext cx="1110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Каток с искусственным льдом, навесом, раздевалками и пунктом проката инвентаря</a:t>
            </a: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4135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16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64" y="4484569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517457" y="4435332"/>
            <a:ext cx="111868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Возведен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каток с искусственным льдом, навесом, раздевалками и пунктом проката инвентаря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В настоящее время осуществляется процедура передачи катка на баланс обслуживающей организации –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ГБУ «Автомобильные дороги ЮАО».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После завершения оформления необходимой распорядительной документации каток будет введен в эксплуатацию и открыт для посетителей.</a:t>
            </a:r>
          </a:p>
        </p:txBody>
      </p:sp>
      <p:pic>
        <p:nvPicPr>
          <p:cNvPr id="21" name="Рисунок 20" descr="IMG_20231010_10533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940" y="862837"/>
            <a:ext cx="4957483" cy="3395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IMG_20230920_1356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6" y="833718"/>
            <a:ext cx="4981400" cy="3433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911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48234" y="753036"/>
            <a:ext cx="11340353" cy="116541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457" y="408859"/>
            <a:ext cx="1110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Модернизация кордодрома по адресу: ул. Красного Маяка, вл. 28</a:t>
            </a: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4135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17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8D0D4D4-9D2B-9CF8-A4D4-F6F7186E6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57" y="2102779"/>
            <a:ext cx="5013766" cy="3153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0D4D4-9D2B-9CF8-A4D4-F6F7186E6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609" y="2102779"/>
            <a:ext cx="5123282" cy="3201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48234" y="762924"/>
            <a:ext cx="112596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завершены работы по оснащению современным оборудованием и введен в эксплуатацию </a:t>
            </a:r>
            <a:r>
              <a:rPr lang="ru-RU" sz="2200" b="1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кордодромный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комплекс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для занятий детских клубов и проведения тренировок и соревнований по авиамодельному спорту.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60436" y="5554142"/>
            <a:ext cx="11340352" cy="76944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9455" y="5506614"/>
            <a:ext cx="11226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На базе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кордодромного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комплекса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ГБУ Центр досуга «Личность»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организована работа авиамодельных клубов, в которых занимаются более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100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детей и подростков.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303EDDB-F46F-6405-9E34-CD074772B9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70940" y="814911"/>
            <a:ext cx="345375" cy="345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29C2C9F-34D0-1465-2934-C852398996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00560" y="5593487"/>
            <a:ext cx="345375" cy="345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3911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93058" y="4724400"/>
            <a:ext cx="11268636" cy="15329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457" y="408859"/>
            <a:ext cx="1110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Административное строение лыжной базы</a:t>
            </a: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4135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18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2920" y="4714146"/>
            <a:ext cx="111960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Возведено административное строение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лыжной базы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 учебными классами, раздевалками, туалетами, душевыми кабинами, пунктом проката инвентаря. </a:t>
            </a:r>
          </a:p>
          <a:p>
            <a:pPr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настоящее время проводятся пуско-наладочные работы инженерных систем с последующей передачей строения в эксплуатацию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ГБУ Центр досуга «Личность».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8D0D4D4-9D2B-9CF8-A4D4-F6F7186E6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259" y="896471"/>
            <a:ext cx="5307105" cy="3440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8D0D4D4-9D2B-9CF8-A4D4-F6F7186E6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06" y="914401"/>
            <a:ext cx="5289175" cy="3442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56AD9CD-7E03-9F11-5AA9-A6451A636C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77519" y="4776021"/>
            <a:ext cx="345375" cy="345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3911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9">
            <a:extLst>
              <a:ext uri="{FF2B5EF4-FFF2-40B4-BE49-F238E27FC236}">
                <a16:creationId xmlns="" xmlns:a16="http://schemas.microsoft.com/office/drawing/2014/main" id="{194023CB-C54D-48CA-10D5-A25DF31C12C6}"/>
              </a:ext>
            </a:extLst>
          </p:cNvPr>
          <p:cNvSpPr/>
          <p:nvPr/>
        </p:nvSpPr>
        <p:spPr>
          <a:xfrm>
            <a:off x="296279" y="669541"/>
            <a:ext cx="4525813" cy="4242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36" y="643216"/>
            <a:ext cx="5253317" cy="156296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7AC6FC-7691-838F-3017-5A41B4FD34CF}"/>
              </a:ext>
            </a:extLst>
          </p:cNvPr>
          <p:cNvSpPr txBox="1"/>
          <p:nvPr/>
        </p:nvSpPr>
        <p:spPr>
          <a:xfrm>
            <a:off x="413954" y="50422"/>
            <a:ext cx="8713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="" xmlns:a16="http://schemas.microsoft.com/office/drawing/2014/main" id="{0B482339-F31F-A275-F83B-F53C388C79AF}"/>
              </a:ext>
            </a:extLst>
          </p:cNvPr>
          <p:cNvSpPr/>
          <p:nvPr/>
        </p:nvSpPr>
        <p:spPr>
          <a:xfrm>
            <a:off x="488860" y="377277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F73092-A80F-9D8E-F395-85A07BF3D254}"/>
              </a:ext>
            </a:extLst>
          </p:cNvPr>
          <p:cNvSpPr txBox="1"/>
          <p:nvPr/>
        </p:nvSpPr>
        <p:spPr>
          <a:xfrm>
            <a:off x="413954" y="313425"/>
            <a:ext cx="63224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Фонд капитального ремонта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FEED3810-C506-DC8C-E8EE-E3E532B6FF62}"/>
              </a:ext>
            </a:extLst>
          </p:cNvPr>
          <p:cNvSpPr/>
          <p:nvPr/>
        </p:nvSpPr>
        <p:spPr>
          <a:xfrm>
            <a:off x="601048" y="657849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7271">
              <a:spcBef>
                <a:spcPts val="57"/>
              </a:spcBef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11DDC05B-BDD9-2BB5-C1DB-BA7F72A8D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71427"/>
              </p:ext>
            </p:extLst>
          </p:nvPr>
        </p:nvGraphicFramePr>
        <p:xfrm>
          <a:off x="4974049" y="669541"/>
          <a:ext cx="6902823" cy="475005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263694">
                  <a:extLst>
                    <a:ext uri="{9D8B030D-6E8A-4147-A177-3AD203B41FA5}">
                      <a16:colId xmlns="" xmlns:a16="http://schemas.microsoft.com/office/drawing/2014/main" val="327422197"/>
                    </a:ext>
                  </a:extLst>
                </a:gridCol>
                <a:gridCol w="3250807">
                  <a:extLst>
                    <a:ext uri="{9D8B030D-6E8A-4147-A177-3AD203B41FA5}">
                      <a16:colId xmlns="" xmlns:a16="http://schemas.microsoft.com/office/drawing/2014/main" val="5186235"/>
                    </a:ext>
                  </a:extLst>
                </a:gridCol>
                <a:gridCol w="3388322">
                  <a:extLst>
                    <a:ext uri="{9D8B030D-6E8A-4147-A177-3AD203B41FA5}">
                      <a16:colId xmlns="" xmlns:a16="http://schemas.microsoft.com/office/drawing/2014/main" val="4147209931"/>
                    </a:ext>
                  </a:extLst>
                </a:gridCol>
              </a:tblGrid>
              <a:tr h="331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№</a:t>
                      </a:r>
                      <a:endParaRPr lang="ru-RU" sz="16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Адрес многоквартирного дома</a:t>
                      </a:r>
                      <a:endParaRPr lang="ru-RU" sz="16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Подрядная организация </a:t>
                      </a:r>
                      <a:endParaRPr lang="ru-RU" sz="16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70633239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Варшавское шоссе 144 к.1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"СТРОЙ-ВЕРСИЯ"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177454267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Днепропетровская ул. 11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"СТРОЙ-ВЕРСИЯ"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805167313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Днепропетровская ул. 23 к.3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"СТРОЙКАПИТАЛ"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62214010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Днепропетровская ул. 27 к.1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"СТРОЙ-ВЕРСИЯ"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4501558"/>
                  </a:ext>
                </a:extLst>
              </a:tr>
              <a:tr h="219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Днепропетровская ул. 7 к.2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"ТСП"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005663615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Кировоградская ул. 17 к.1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"ВЫМПЕЛСТРОЙ"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253102548"/>
                  </a:ext>
                </a:extLst>
              </a:tr>
              <a:tr h="237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Кировоградская ул. 17 к.2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"ВЫМПЕЛСТРОЙ"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19351638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8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Кировоградская ул. 19 к.2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</a:t>
                      </a:r>
                      <a:r>
                        <a:rPr lang="ru-RU" sz="12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Сервалис</a:t>
                      </a: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463412368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9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Кировоградская ул. 20 к.2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</a:t>
                      </a:r>
                      <a:r>
                        <a:rPr lang="ru-RU" sz="12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Сервалис</a:t>
                      </a: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055687301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10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 11 к.3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</a:t>
                      </a:r>
                      <a:r>
                        <a:rPr lang="ru-RU" sz="12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Сервалис</a:t>
                      </a: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815410181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 11 к.5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</a:t>
                      </a:r>
                      <a:r>
                        <a:rPr lang="ru-RU" sz="12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Сервалис</a:t>
                      </a: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41772450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12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 13А к.3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"РСК"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558056319"/>
                  </a:ext>
                </a:extLst>
              </a:tr>
              <a:tr h="278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13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 13А к.6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"ГОРСТРОЙПРОЕКТ"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49931659"/>
                  </a:ext>
                </a:extLst>
              </a:tr>
              <a:tr h="2404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14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 13 к.5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</a:t>
                      </a:r>
                      <a:r>
                        <a:rPr lang="ru-RU" sz="12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Сервалис</a:t>
                      </a: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42786287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15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 1 к.1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"МОСЖИЛСТРОЙ"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32216594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16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 5 к.2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СК "ЭНЕРГОСФЕРА"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314077569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17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 9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"РТ ГРУПП"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735140048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18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 ул. 24 к.1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"ВЫМПЕЛСТРОЙ"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750697970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19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 ул. 31 к.1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"ГОРСТРОЙПРОЕКТ"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604254695"/>
                  </a:ext>
                </a:extLst>
              </a:tr>
              <a:tr h="211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</a:t>
                      </a: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ул. 33 к.2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ООО "ТЕХИМПЭКС"</a:t>
                      </a:r>
                      <a:endParaRPr lang="ru-RU" sz="1200" b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76441159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D515C1-32AB-CA5E-89BD-9895E2C9DBB3}"/>
              </a:ext>
            </a:extLst>
          </p:cNvPr>
          <p:cNvSpPr txBox="1"/>
          <p:nvPr/>
        </p:nvSpPr>
        <p:spPr>
          <a:xfrm>
            <a:off x="11317241" y="6549455"/>
            <a:ext cx="6833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19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98EDF7A-53B1-EF67-9A86-4969E163C9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12" y="917279"/>
            <a:ext cx="251170" cy="2511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Прямоугольник 20"/>
          <p:cNvSpPr/>
          <p:nvPr/>
        </p:nvSpPr>
        <p:spPr>
          <a:xfrm>
            <a:off x="374140" y="791423"/>
            <a:ext cx="4329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рамках работ, проводимых </a:t>
            </a:r>
            <a:r>
              <a:rPr lang="ru-RU" sz="21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Фондом капитального ремонта (ФКР) города Москвы </a:t>
            </a:r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на территории нашего района, проводились работы по капитальному ремонту по </a:t>
            </a:r>
            <a:r>
              <a:rPr lang="ru-RU" sz="21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24</a:t>
            </a:r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адресам, по </a:t>
            </a:r>
            <a:r>
              <a:rPr lang="ru-RU" sz="21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4</a:t>
            </a:r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адресам заказчиком работ являлось ГБУ «</a:t>
            </a:r>
            <a:r>
              <a:rPr lang="ru-RU" sz="21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Жилищник</a:t>
            </a:r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района </a:t>
            </a:r>
            <a:r>
              <a:rPr lang="ru-RU" sz="21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Центральное». Адреса и названия подрядных организаций указаны в таблице.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4941" y="774758"/>
            <a:ext cx="5477435" cy="4928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object 5"/>
          <p:cNvSpPr/>
          <p:nvPr/>
        </p:nvSpPr>
        <p:spPr>
          <a:xfrm flipV="1">
            <a:off x="514774" y="309429"/>
            <a:ext cx="11336567" cy="45719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3"/>
            <a:ext cx="11277675" cy="45719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560502" y="747972"/>
            <a:ext cx="5445852" cy="5437035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267" indent="457200" algn="just" defTabSz="720000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Район</a:t>
            </a:r>
            <a:r>
              <a:rPr lang="en-US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 Центральное занимает территорию, площадь которой более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650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гектаров и включает в себя жилой массив и промышленную зону. На территории района Чертаново Центральное проживает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113 208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человек.</a:t>
            </a:r>
          </a:p>
          <a:p>
            <a:pPr marL="72267" indent="457200" algn="just" defTabSz="720000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жилой застройке расположено: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177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жилых домов,</a:t>
            </a:r>
            <a:r>
              <a:rPr lang="en-US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из них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коттеджа для многодетных семей,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38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объектов социальной сферы,</a:t>
            </a:r>
            <a:r>
              <a:rPr lang="en-US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51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предприятие потребительского рынка и услуг,</a:t>
            </a:r>
            <a:r>
              <a:rPr lang="en-US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45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предприятий науки, промышленности</a:t>
            </a:r>
            <a:r>
              <a:rPr lang="en-US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 транспорта.</a:t>
            </a:r>
          </a:p>
          <a:p>
            <a:pPr marL="7271" defTabSz="720000">
              <a:spcBef>
                <a:spcPts val="57"/>
              </a:spcBef>
            </a:pPr>
            <a:endParaRPr sz="16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07125" y="6464192"/>
            <a:ext cx="683339" cy="365125"/>
          </a:xfrm>
        </p:spPr>
        <p:txBody>
          <a:bodyPr/>
          <a:lstStyle/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2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05929B-6A1C-274C-E108-2282BBAA93A9}"/>
              </a:ext>
            </a:extLst>
          </p:cNvPr>
          <p:cNvSpPr txBox="1"/>
          <p:nvPr/>
        </p:nvSpPr>
        <p:spPr>
          <a:xfrm>
            <a:off x="422868" y="122739"/>
            <a:ext cx="6100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1">
              <a:spcBef>
                <a:spcPts val="57"/>
              </a:spcBef>
            </a:pPr>
            <a:r>
              <a:rPr lang="ru-RU" sz="12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46" y="774759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46" y="3288754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4426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394447" y="627530"/>
            <a:ext cx="11277599" cy="122816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7AC6FC-7691-838F-3017-5A41B4FD34CF}"/>
              </a:ext>
            </a:extLst>
          </p:cNvPr>
          <p:cNvSpPr txBox="1"/>
          <p:nvPr/>
        </p:nvSpPr>
        <p:spPr>
          <a:xfrm>
            <a:off x="413954" y="50422"/>
            <a:ext cx="8713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="" xmlns:a16="http://schemas.microsoft.com/office/drawing/2014/main" id="{0B482339-F31F-A275-F83B-F53C388C79AF}"/>
              </a:ext>
            </a:extLst>
          </p:cNvPr>
          <p:cNvSpPr/>
          <p:nvPr/>
        </p:nvSpPr>
        <p:spPr>
          <a:xfrm>
            <a:off x="488860" y="377277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F73092-A80F-9D8E-F395-85A07BF3D254}"/>
              </a:ext>
            </a:extLst>
          </p:cNvPr>
          <p:cNvSpPr txBox="1"/>
          <p:nvPr/>
        </p:nvSpPr>
        <p:spPr>
          <a:xfrm>
            <a:off x="413954" y="313425"/>
            <a:ext cx="63224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Программа приведения  подъездов  в порядок</a:t>
            </a:r>
            <a:endParaRPr lang="ru-RU" sz="12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FEED3810-C506-DC8C-E8EE-E3E532B6FF62}"/>
              </a:ext>
            </a:extLst>
          </p:cNvPr>
          <p:cNvSpPr/>
          <p:nvPr/>
        </p:nvSpPr>
        <p:spPr>
          <a:xfrm>
            <a:off x="601048" y="657849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7271">
              <a:spcBef>
                <a:spcPts val="57"/>
              </a:spcBef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11DDC05B-BDD9-2BB5-C1DB-BA7F72A8D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94410"/>
              </p:ext>
            </p:extLst>
          </p:nvPr>
        </p:nvGraphicFramePr>
        <p:xfrm>
          <a:off x="932330" y="2037362"/>
          <a:ext cx="4715435" cy="4250902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421341">
                  <a:extLst>
                    <a:ext uri="{9D8B030D-6E8A-4147-A177-3AD203B41FA5}">
                      <a16:colId xmlns="" xmlns:a16="http://schemas.microsoft.com/office/drawing/2014/main" val="327422197"/>
                    </a:ext>
                  </a:extLst>
                </a:gridCol>
                <a:gridCol w="4294094">
                  <a:extLst>
                    <a:ext uri="{9D8B030D-6E8A-4147-A177-3AD203B41FA5}">
                      <a16:colId xmlns="" xmlns:a16="http://schemas.microsoft.com/office/drawing/2014/main" val="5186235"/>
                    </a:ext>
                  </a:extLst>
                </a:gridCol>
              </a:tblGrid>
              <a:tr h="2375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Адрес многоквартирного дома</a:t>
                      </a:r>
                      <a:endParaRPr lang="ru-RU" sz="16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70633239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Днепропетровская ул., д.3, кор.1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177454267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Днепропетровская ул., д.3, к.3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Днепропетровская ул., д.3, к.4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805167313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Варшавское шоссе д.142 кор.1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62214010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Кировоградская ул., д.18 кор.1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4501558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Кировоградская ул., д.20 кор.2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005663615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Кировоградская ул., д.20 кор.3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253102548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8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Кировоградская ул.,д.32 кор.1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19351638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9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Кировоградская ул., д.32 кор.2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463412368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1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10</a:t>
                      </a:r>
                      <a:endParaRPr lang="ru-RU" sz="11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ул., д.1 кор.1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055687301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ул., д.13 кор.3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815410181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12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ул., д.13а кор.6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41772450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13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д.15 кор.1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558056319"/>
                  </a:ext>
                </a:extLst>
              </a:tr>
              <a:tr h="1916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14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д.15 кор.5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49931659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15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д.18 кор.2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42786287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16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д.7 кор.1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32216594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17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 д.30 кор.2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314077569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18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 д.36, корп.1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735140048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19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Красного Маяка д.19. кор. 3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750697970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 д.45 кор.1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604254695"/>
                  </a:ext>
                </a:extLst>
              </a:tr>
              <a:tr h="1815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21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</a:t>
                      </a:r>
                      <a:r>
                        <a:rPr lang="ru-RU" sz="12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д.46</a:t>
                      </a:r>
                      <a:endParaRPr lang="ru-RU" sz="12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76441159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D515C1-32AB-CA5E-89BD-9895E2C9DBB3}"/>
              </a:ext>
            </a:extLst>
          </p:cNvPr>
          <p:cNvSpPr txBox="1"/>
          <p:nvPr/>
        </p:nvSpPr>
        <p:spPr>
          <a:xfrm>
            <a:off x="11317241" y="6549455"/>
            <a:ext cx="6833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20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98EDF7A-53B1-EF67-9A86-4969E163C9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01" y="783844"/>
            <a:ext cx="251170" cy="2511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413955" y="651757"/>
            <a:ext cx="111863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по программе приведения подъездов в порядок силами ГБУ «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Жилищник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района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Центральное» выполнены работы по ремонту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88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подъездов в МКД по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21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адресу. Адресный перечень указан в таблице.</a:t>
            </a:r>
          </a:p>
        </p:txBody>
      </p:sp>
      <p:pic>
        <p:nvPicPr>
          <p:cNvPr id="15" name="Рисунок 14" descr="3ade4b4a-8b38-459e-8181-8429fd4658c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458" y="2446949"/>
            <a:ext cx="4645483" cy="3484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12376" y="5190565"/>
            <a:ext cx="11438965" cy="12550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174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282848"/>
            <a:ext cx="8596668" cy="1320800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территории района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42A38-5F8E-46E4-0135-0BBD5CD405F8}"/>
              </a:ext>
            </a:extLst>
          </p:cNvPr>
          <p:cNvSpPr txBox="1"/>
          <p:nvPr/>
        </p:nvSpPr>
        <p:spPr>
          <a:xfrm>
            <a:off x="508002" y="13416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74935888-0111-876F-DAEC-433E339401B6}"/>
              </a:ext>
            </a:extLst>
          </p:cNvPr>
          <p:cNvSpPr/>
          <p:nvPr/>
        </p:nvSpPr>
        <p:spPr>
          <a:xfrm>
            <a:off x="601048" y="344520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F1CEF840-536E-64BF-B135-16FCEBC90624}"/>
              </a:ext>
            </a:extLst>
          </p:cNvPr>
          <p:cNvSpPr/>
          <p:nvPr/>
        </p:nvSpPr>
        <p:spPr>
          <a:xfrm>
            <a:off x="601048" y="657849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7271">
              <a:spcBef>
                <a:spcPts val="57"/>
              </a:spcBef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DB2C236-E19D-B013-E204-6519F62D9B81}"/>
              </a:ext>
            </a:extLst>
          </p:cNvPr>
          <p:cNvSpPr txBox="1"/>
          <p:nvPr/>
        </p:nvSpPr>
        <p:spPr>
          <a:xfrm>
            <a:off x="11322189" y="6570718"/>
            <a:ext cx="6946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21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59" y="2231508"/>
            <a:ext cx="4697506" cy="2680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55812" y="5187896"/>
            <a:ext cx="1116105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Выполнены работы по благоустройству района на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3 913 400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рублей и на сумму –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5 600 000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рублей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по 6-ти адресам в МКД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выполнены следующие виды работ: замена входных дверей, установка и перенос расширительных баков, ремонт системы ДУ ППА. 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322731" y="663389"/>
            <a:ext cx="11161057" cy="12550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200" b="1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По предложению депутатов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в 2023 году за счёт средств на дополнительные мероприятия по социально-экономическому развитию районов города Москвы на общую сумму </a:t>
            </a:r>
            <a:r>
              <a:rPr lang="ru-RU" sz="2200" b="1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9 513 400 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рублей.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64" y="791527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28" y="5273880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Прямоугольник 22"/>
          <p:cNvSpPr/>
          <p:nvPr/>
        </p:nvSpPr>
        <p:spPr>
          <a:xfrm>
            <a:off x="358588" y="2377408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 ул. Днепропетровская, дом 25, корп.2 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 ул. Кировоградская, дом 18, корп.2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 ул. Красного Маяка, дом 18, корп.2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 ул. Кировоградская, дом 19, корп.2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 Варшавское шоссе, дом 144, корп.1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</a:rPr>
              <a:t> ул. Кировоградская, дом 17, корп.2</a:t>
            </a:r>
          </a:p>
        </p:txBody>
      </p:sp>
    </p:spTree>
    <p:extLst>
      <p:ext uri="{BB962C8B-B14F-4D97-AF65-F5344CB8AC3E}">
        <p14:creationId xmlns:p14="http://schemas.microsoft.com/office/powerpoint/2010/main" val="38407995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9">
            <a:extLst>
              <a:ext uri="{FF2B5EF4-FFF2-40B4-BE49-F238E27FC236}">
                <a16:creationId xmlns="" xmlns:a16="http://schemas.microsoft.com/office/drawing/2014/main" id="{84E92B87-E83A-B6A4-C207-C4DAB1316798}"/>
              </a:ext>
            </a:extLst>
          </p:cNvPr>
          <p:cNvSpPr/>
          <p:nvPr/>
        </p:nvSpPr>
        <p:spPr>
          <a:xfrm>
            <a:off x="430221" y="799728"/>
            <a:ext cx="6541102" cy="521409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300333"/>
            <a:ext cx="8596668" cy="1320800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Подготовка МКД к сезонной эксплуатации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4341" y="799728"/>
            <a:ext cx="3616285" cy="396301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Жилищный фонд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42A38-5F8E-46E4-0135-0BBD5CD405F8}"/>
              </a:ext>
            </a:extLst>
          </p:cNvPr>
          <p:cNvSpPr txBox="1"/>
          <p:nvPr/>
        </p:nvSpPr>
        <p:spPr>
          <a:xfrm>
            <a:off x="508002" y="26725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74935888-0111-876F-DAEC-433E339401B6}"/>
              </a:ext>
            </a:extLst>
          </p:cNvPr>
          <p:cNvSpPr/>
          <p:nvPr/>
        </p:nvSpPr>
        <p:spPr>
          <a:xfrm>
            <a:off x="601048" y="344520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F1CEF840-536E-64BF-B135-16FCEBC90624}"/>
              </a:ext>
            </a:extLst>
          </p:cNvPr>
          <p:cNvSpPr/>
          <p:nvPr/>
        </p:nvSpPr>
        <p:spPr>
          <a:xfrm>
            <a:off x="601048" y="657849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7271">
              <a:spcBef>
                <a:spcPts val="57"/>
              </a:spcBef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81E7DE3-4687-6FE1-F6C7-2E6FB13406E5}"/>
              </a:ext>
            </a:extLst>
          </p:cNvPr>
          <p:cNvSpPr txBox="1"/>
          <p:nvPr/>
        </p:nvSpPr>
        <p:spPr>
          <a:xfrm>
            <a:off x="11360597" y="6561053"/>
            <a:ext cx="33745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22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DA7F50-46DF-EB13-F418-5F9B73071D91}"/>
              </a:ext>
            </a:extLst>
          </p:cNvPr>
          <p:cNvSpPr txBox="1"/>
          <p:nvPr/>
        </p:nvSpPr>
        <p:spPr>
          <a:xfrm>
            <a:off x="544048" y="1199352"/>
            <a:ext cx="62707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На территории района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расположено 177 многоквартирных домов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Из них под управлением ГБУ «</a:t>
            </a:r>
            <a:r>
              <a:rPr lang="ru-RU" sz="24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Жилищник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района </a:t>
            </a:r>
            <a:r>
              <a:rPr lang="ru-RU" sz="24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Центральное» находится 130 жилых домов</a:t>
            </a:r>
          </a:p>
          <a:p>
            <a:pPr indent="457200" algn="just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При подготовке жилищного фонда к эксплуатации в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весенне-летний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период выполнены работы по промывке и окраске цоколей, фасадов, ремонт и окраска входных групп, ремонт водоотводящих лотков и </a:t>
            </a:r>
            <a:r>
              <a:rPr lang="ru-RU" sz="24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отмосток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очистка и уборка чердаков и подвалов.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80" y="1287788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5a4cd12d-d15c-4a6f-85f4-d61f4704732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198" y="765175"/>
            <a:ext cx="3962399" cy="528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5924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9">
            <a:extLst>
              <a:ext uri="{FF2B5EF4-FFF2-40B4-BE49-F238E27FC236}">
                <a16:creationId xmlns="" xmlns:a16="http://schemas.microsoft.com/office/drawing/2014/main" id="{41475A4C-C066-0B20-7788-25AB62CF2224}"/>
              </a:ext>
            </a:extLst>
          </p:cNvPr>
          <p:cNvSpPr/>
          <p:nvPr/>
        </p:nvSpPr>
        <p:spPr>
          <a:xfrm>
            <a:off x="430221" y="3653436"/>
            <a:ext cx="6416056" cy="252771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4595249d-0594-4838-99b9-afb641fab2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118" y="510988"/>
            <a:ext cx="4724399" cy="2805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663389" y="4211871"/>
            <a:ext cx="5907739" cy="1854002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267" algn="just" defTabSz="720000"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Строительство участка Юго-Восточной хорды от Павелецкого направления МЖД до МКАД, соединившей крупные автомобильные магистрали города и улучшившей транспортное обслуживание жителей района.</a:t>
            </a: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4135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23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62279" y="714625"/>
            <a:ext cx="61791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Не менее важными направлениями в работе управы района является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осуществление полномочий в сфере градостроительной деятельности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строительства, предотвращения и противодействия самовольному строительству, в сферах земельно-имущественных отношений, транспорта и дорожно-транспортной инфраструктуры.</a:t>
            </a:r>
          </a:p>
          <a:p>
            <a:pPr indent="457200"/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54" y="3674639"/>
            <a:ext cx="503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В 2023 году в районе завершено: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1B09A2F-33E7-D4CA-7CD3-03134B697F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28" y="791883"/>
            <a:ext cx="322317" cy="3223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 descr="4a003c4e-e16a-4d8f-8db6-f2af5ebf2c7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53" y="3496235"/>
            <a:ext cx="4706471" cy="2599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510988" y="416423"/>
            <a:ext cx="8175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Строительство завершено</a:t>
            </a:r>
            <a:r>
              <a:rPr lang="en-US" sz="1200" dirty="0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:  </a:t>
            </a:r>
            <a:r>
              <a:rPr lang="ru-RU" sz="1200" dirty="0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Юго-Восточная </a:t>
            </a:r>
            <a:r>
              <a:rPr lang="ru-RU" sz="1200" dirty="0" err="1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хордыаот</a:t>
            </a:r>
            <a:r>
              <a:rPr lang="ru-RU" sz="1200" dirty="0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 Павелецкого направления МЖД до МКАД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B5E34AF-4BB3-59A8-976B-863543F694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91" y="3763810"/>
            <a:ext cx="372494" cy="3724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3911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21342" y="4787152"/>
            <a:ext cx="11456894" cy="149710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4135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24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89" y="4906761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421343" y="4825350"/>
            <a:ext cx="114389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Реализовано комплексное благоустройство улиц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Чертановская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и Кировоградская в формате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«От дома до дома»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В рамках выполненных работ на улице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Чертановская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обустроено 832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машиноместа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(в том числе 92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машиноместа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маломобильных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групп населения).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0986" y="403412"/>
            <a:ext cx="8722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Комплексное благоустройство ул. Чертановская и ул. Кировоградская в формате «От дома до дома».</a:t>
            </a:r>
          </a:p>
        </p:txBody>
      </p:sp>
      <p:pic>
        <p:nvPicPr>
          <p:cNvPr id="11" name="Рисунок 10" descr="0f9f749a-96d5-445f-8307-d8baa8a2600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41" y="816004"/>
            <a:ext cx="5437278" cy="3585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2f8e735b-5de5-4029-859d-e5247b3b845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714" y="793102"/>
            <a:ext cx="5928359" cy="3608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911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75130" y="753035"/>
            <a:ext cx="11385176" cy="8695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457" y="408859"/>
            <a:ext cx="1110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Продолжено строительство: православного Храма Веры, Надежды, Любови и матери их Софии.</a:t>
            </a: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4135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25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17456" y="727943"/>
            <a:ext cx="112800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Православный Храм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Веры, Надежды, Любови и матери их Софии в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Чертанове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на 320 прихожан по адресу: ул. Подольских Курсантов, вл. 7.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8D0D4D4-9D2B-9CF8-A4D4-F6F7186E6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78458" y="1900517"/>
            <a:ext cx="5448766" cy="3863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8D0D4D4-9D2B-9CF8-A4D4-F6F7186E6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67" y="1900517"/>
            <a:ext cx="5598312" cy="3917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18" y="800625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3911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2">
            <a:extLst>
              <a:ext uri="{FF2B5EF4-FFF2-40B4-BE49-F238E27FC236}">
                <a16:creationId xmlns="" xmlns:a16="http://schemas.microsoft.com/office/drawing/2014/main" id="{D6BE7DB3-2667-635F-20FF-8D7BCF561C51}"/>
              </a:ext>
            </a:extLst>
          </p:cNvPr>
          <p:cNvSpPr/>
          <p:nvPr/>
        </p:nvSpPr>
        <p:spPr>
          <a:xfrm>
            <a:off x="331239" y="802760"/>
            <a:ext cx="6108638" cy="513343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5074024" y="4147379"/>
            <a:ext cx="5623785" cy="222787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267" algn="just" defTabSz="720000"/>
            <a:r>
              <a:rPr lang="ru-RU" sz="14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796" y="407962"/>
            <a:ext cx="11513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Продолжено строительство: многоэтажной застройки на земельных участках по адресам: ул. Красного Маяка, вл. 26, вл. 26, стр. 2,3.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6"/>
          <p:cNvSpPr txBox="1">
            <a:spLocks/>
          </p:cNvSpPr>
          <p:nvPr/>
        </p:nvSpPr>
        <p:spPr>
          <a:xfrm>
            <a:off x="10907125" y="644079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26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6" y="1134031"/>
            <a:ext cx="255259" cy="255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419339" y="5853081"/>
            <a:ext cx="11441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67" algn="just" defTabSz="720000"/>
            <a:r>
              <a:rPr lang="ru-RU" sz="14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5" y="4493489"/>
            <a:ext cx="255259" cy="255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90d8dfa8-e8e1-4d58-86ef-7260c85a72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253" y="1048673"/>
            <a:ext cx="5139408" cy="4541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78CD97-B190-1F09-4982-217A9145161A}"/>
              </a:ext>
            </a:extLst>
          </p:cNvPr>
          <p:cNvSpPr txBox="1"/>
          <p:nvPr/>
        </p:nvSpPr>
        <p:spPr>
          <a:xfrm>
            <a:off x="419339" y="1014988"/>
            <a:ext cx="592511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-1-й очереди жилого комплекса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ПАРКСАЙД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застройщиком АО «Специализированный застройщик «ЛСР. Недвижимость-М» по адресу: ул. Красного Маяка, дом 26, включающую в себя 4 корпуса с общей площадью квартир 62,532,5 кв.м, встроенно-пристроенное дошкольное образовательное учреждение на 140 мест, подземную автостоянку на 328 </a:t>
            </a:r>
            <a:r>
              <a:rPr lang="ru-RU" sz="20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машиномест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встроенно-пристроенные нежилые помещения с сопутствующими инфраструктурными объектами. Сроки строительства 2022-2024 годы.</a:t>
            </a:r>
          </a:p>
          <a:p>
            <a:pPr indent="457200" algn="just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Строительство 2-й очереди, включающей в себя корпуса 5-8 с подземной автостоянкой, общей площадью квартир 43,400 кв.м., запланировано на 2024-2026 годы.</a:t>
            </a:r>
          </a:p>
        </p:txBody>
      </p:sp>
    </p:spTree>
    <p:extLst>
      <p:ext uri="{BB962C8B-B14F-4D97-AF65-F5344CB8AC3E}">
        <p14:creationId xmlns:p14="http://schemas.microsoft.com/office/powerpoint/2010/main" val="11377552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1">
            <a:extLst>
              <a:ext uri="{FF2B5EF4-FFF2-40B4-BE49-F238E27FC236}">
                <a16:creationId xmlns="" xmlns:a16="http://schemas.microsoft.com/office/drawing/2014/main" id="{72587D39-81DA-AE54-A611-668807B8804E}"/>
              </a:ext>
            </a:extLst>
          </p:cNvPr>
          <p:cNvSpPr/>
          <p:nvPr/>
        </p:nvSpPr>
        <p:spPr>
          <a:xfrm>
            <a:off x="99060" y="693215"/>
            <a:ext cx="6560820" cy="506028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528919" y="847736"/>
            <a:ext cx="11349316" cy="56134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defTabSz="720000"/>
            <a:endParaRPr lang="ru-RU" dirty="0">
              <a:latin typeface="Franklin Gothic Demi" panose="020B0703020102020204" pitchFamily="34" charset="0"/>
            </a:endParaRPr>
          </a:p>
          <a:p>
            <a:pPr defTabSz="720000"/>
            <a:r>
              <a:rPr lang="ru-RU" dirty="0">
                <a:latin typeface="Franklin Gothic Demi" panose="020B0703020102020204" pitchFamily="34" charset="0"/>
              </a:rPr>
              <a:t>	</a:t>
            </a:r>
            <a:endParaRPr lang="ru-RU" sz="16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5" name="Номер слайда 6"/>
          <p:cNvSpPr txBox="1">
            <a:spLocks/>
          </p:cNvSpPr>
          <p:nvPr/>
        </p:nvSpPr>
        <p:spPr>
          <a:xfrm>
            <a:off x="10907125" y="644079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27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5" y="930138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342aa574-401c-4b60-af94-2096765708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2234" y="959114"/>
            <a:ext cx="5122864" cy="4574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19955" y="398493"/>
            <a:ext cx="92605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Демонтированы незаконно размещенных некапитальных объектов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1414" y="864340"/>
            <a:ext cx="63185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На территории района в 2023 году выявлены и в соответствии с решениями Окружной комиссии по пресечению самовольного строительства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демонтированы незаконно размещенные некапитальные объекты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: ограждения, шлагбаумы, посты охраны, строительные бытовки, контейнеры, различные строения и конструкции по 19 адресам общей площадью 3,896 кв.м.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В 2023 году на территории района по адресам: ул. </a:t>
            </a:r>
            <a:r>
              <a:rPr lang="ru-RU" sz="20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Чертановская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вл.48, корп.2, ул. Красного Маяка, вл.11/13; вл.13, корп.2,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демонтировано 4 автостоянки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РОО «МГСА» с установленными на них 293 металлическими гаражами, с выплатой владельцам гаражных боксов денежной компенсации в размере 225 тысяч рублей за гараж.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4880F2-0037-1443-EF90-ED13291BF6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21" y="3349807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68243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322729" y="4392706"/>
            <a:ext cx="11618260" cy="196327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4135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28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77" y="4458093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429847" y="4364522"/>
            <a:ext cx="11439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1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На освобожденной от гаражных боксов территории </a:t>
            </a:r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2024 году, в рамках запланированного благоустройства общественного пространства по адресу: ул. Красного Маяка, вл.11, и озелененной территории около </a:t>
            </a:r>
            <a:r>
              <a:rPr lang="ru-RU" sz="21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Чертановских</a:t>
            </a:r>
            <a:r>
              <a:rPr lang="ru-RU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прудов, предусмотрено обустройство открытых общедоступных парковок, площадок для тихого отдыха и прогулочных зон с установкой малых архитектурных форм, универсальных спортивных площадок, площадки для выгула собак.</a:t>
            </a:r>
          </a:p>
        </p:txBody>
      </p:sp>
      <p:pic>
        <p:nvPicPr>
          <p:cNvPr id="10" name="Рисунок 9" descr="80d07c30-0be6-4c9c-aed6-044ba431ab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978" y="766721"/>
            <a:ext cx="5612365" cy="3441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e7ba42c7-700f-4e19-9499-ee868f3cb59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7778" y="766722"/>
            <a:ext cx="5483649" cy="3441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2290" y="393557"/>
            <a:ext cx="3690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Благоустройства</a:t>
            </a:r>
            <a:r>
              <a:rPr lang="ru-RU" sz="1400" dirty="0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 общественного пространства </a:t>
            </a:r>
          </a:p>
        </p:txBody>
      </p:sp>
    </p:spTree>
    <p:extLst>
      <p:ext uri="{BB962C8B-B14F-4D97-AF65-F5344CB8AC3E}">
        <p14:creationId xmlns:p14="http://schemas.microsoft.com/office/powerpoint/2010/main" val="1193911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276165" y="806823"/>
            <a:ext cx="7548282" cy="538778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0892" y="460696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 algn="l">
              <a:lnSpc>
                <a:spcPct val="100000"/>
              </a:lnSpc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Отчет о работе комиссии с брошенным и разукомплектованным транспортом</a:t>
            </a:r>
            <a:endParaRPr sz="12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892" y="463039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4638269" y="945806"/>
            <a:ext cx="6836553" cy="5393433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just"/>
            <a:r>
              <a:rPr lang="ru-RU" sz="2200" dirty="0"/>
              <a:t>В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2023 году на территории района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Центральное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комиссионно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обследовано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139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транспортных средств на предмет наличия признаков брошенных и разукомплектованных.</a:t>
            </a:r>
          </a:p>
          <a:p>
            <a:pPr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Из них в отношении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47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автомобилей комиссией было принято решение о нахождении их в удовлетворительном состоянии.</a:t>
            </a:r>
          </a:p>
          <a:p>
            <a:pPr indent="457200"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92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транспортным средствам, имеющих признаки брошенных и разукомплектованных, проведена работа, в результате которой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67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 автомобилей приведены владельцами в надлежащий вид либо перемещены с территории района,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25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принудительно эвакуированы на специализированную стоянку ГБУ «Автомобильные дороги ЮАО», из которых потом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выдано владельцам.</a:t>
            </a:r>
          </a:p>
          <a:p>
            <a:pPr indent="457200" algn="just" defTabSz="720000"/>
            <a:endParaRPr lang="ru-RU" sz="2000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1671" y="3657600"/>
            <a:ext cx="3477761" cy="2501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558" y="872231"/>
            <a:ext cx="3486721" cy="255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4"/>
          <p:cNvSpPr txBox="1">
            <a:spLocks/>
          </p:cNvSpPr>
          <p:nvPr/>
        </p:nvSpPr>
        <p:spPr>
          <a:xfrm>
            <a:off x="500892" y="170219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29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43B95C5-EE79-A1E3-0568-01AC153193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509" y="945806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0E56FD1-96C5-1BAF-F2F4-6C647848E0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878" y="3334929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620948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30305" y="5012323"/>
            <a:ext cx="11247890" cy="132622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30305" y="735106"/>
            <a:ext cx="11187953" cy="107720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811" y="644135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552828" y="4821659"/>
            <a:ext cx="10902382" cy="148467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267" algn="just" defTabSz="720000"/>
            <a:r>
              <a:rPr lang="en-US" sz="1600" dirty="0">
                <a:latin typeface="Copperplate Gothic Bold" panose="020E07050202060204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72267" indent="457200" algn="just" defTabSz="720000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Ключевыми направлениями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жилищно-коммунального хозяйства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являются: содержание жилых домов, объектов дорожного хозяйства, благоустройство территории района. Проведение работ по благоустройству территории района согласовываются с депутатами Совета депутатов муниципального округа Чертаново Центральное. </a:t>
            </a:r>
            <a:endParaRPr lang="en-US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600560" y="203000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prstClr val="black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ЖКХиБ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828" y="411854"/>
            <a:ext cx="107730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территорий района</a:t>
            </a:r>
            <a:r>
              <a:rPr lang="en-US" sz="105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5510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75" y="5109107"/>
            <a:ext cx="346886" cy="3132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34" y="788706"/>
            <a:ext cx="355286" cy="2835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3EAB43-A65F-953C-BB4A-112FE2F627F7}"/>
              </a:ext>
            </a:extLst>
          </p:cNvPr>
          <p:cNvSpPr txBox="1"/>
          <p:nvPr/>
        </p:nvSpPr>
        <p:spPr>
          <a:xfrm>
            <a:off x="430305" y="774302"/>
            <a:ext cx="1114312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67" indent="457200" algn="just" defTabSz="720000"/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Одним из направлений работы управы района является </a:t>
            </a:r>
            <a:r>
              <a:rPr lang="ru-RU" sz="19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контроль организаций, осуществляющих свою деятельность на территории района в сфере благоустройства и содержания дворовых и иных территорий</a:t>
            </a: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8D0D4D4-9D2B-9CF8-A4D4-F6F7186E65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77" y="1954798"/>
            <a:ext cx="4948517" cy="2922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photo_2024-01-09_08-47-0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762" y="1954798"/>
            <a:ext cx="4867834" cy="2922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0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D187DE5-45C1-4A02-0FF2-B39E8E8F860F}"/>
              </a:ext>
            </a:extLst>
          </p:cNvPr>
          <p:cNvSpPr/>
          <p:nvPr/>
        </p:nvSpPr>
        <p:spPr>
          <a:xfrm>
            <a:off x="6060142" y="608121"/>
            <a:ext cx="5722555" cy="55399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ЧЕРТАНОВО ЦЕНТРАЛЬНОЕ</a:t>
            </a:r>
            <a:endParaRPr sz="1000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835566"/>
              </p:ext>
            </p:extLst>
          </p:nvPr>
        </p:nvGraphicFramePr>
        <p:xfrm>
          <a:off x="-375385" y="571797"/>
          <a:ext cx="7315200" cy="589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7" name="Прямоугольник 6"/>
          <p:cNvSpPr/>
          <p:nvPr/>
        </p:nvSpPr>
        <p:spPr>
          <a:xfrm>
            <a:off x="6060142" y="608120"/>
            <a:ext cx="5827059" cy="5539978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  <a:outerShdw dist="50800" dir="1260000" sx="1000" sy="1000" algn="ctr" rotWithShape="0">
              <a:schemeClr val="accent2">
                <a:lumMod val="50000"/>
              </a:schemeClr>
            </a:outerShdw>
          </a:effectLst>
        </p:spPr>
        <p:txBody>
          <a:bodyPr wrap="square">
            <a:spAutoFit/>
          </a:bodyPr>
          <a:lstStyle/>
          <a:p>
            <a:pPr indent="457200" defTabSz="720000"/>
            <a:r>
              <a:rPr lang="ru-RU" altLang="ru-RU" b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За отчетный период было подготовлено и проведено 26 заседаний КДН и ЗП, на которых было рассмотрено 554</a:t>
            </a:r>
            <a:r>
              <a:rPr lang="en-US" altLang="ru-RU" b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вопроса, в том числе: </a:t>
            </a:r>
          </a:p>
          <a:p>
            <a:pPr defTabSz="720000"/>
            <a:endParaRPr lang="en-US" altLang="ru-RU" dirty="0">
              <a:solidFill>
                <a:prstClr val="black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Административных протоколов </a:t>
            </a:r>
            <a:r>
              <a:rPr lang="ru-RU" sz="17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 </a:t>
            </a:r>
            <a:r>
              <a:rPr lang="ru-RU" sz="1700" b="1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136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alt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Постановлений об отказе в возбуждении уголовных дел в отношении несовершеннолетних </a:t>
            </a:r>
            <a:r>
              <a:rPr lang="ru-RU" altLang="ru-RU" sz="17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700" b="1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35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alt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Обращений  и ходатайств образовательных организаций </a:t>
            </a:r>
            <a:r>
              <a:rPr lang="ru-RU" altLang="ru-RU" sz="17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700" b="1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21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alt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Организационные вопросы </a:t>
            </a:r>
            <a:r>
              <a:rPr lang="ru-RU" altLang="ru-RU" sz="17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700" b="1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362</a:t>
            </a:r>
          </a:p>
          <a:p>
            <a:pPr defTabSz="720000"/>
            <a:r>
              <a:rPr lang="ru-RU" sz="1700" i="1" dirty="0"/>
              <a:t>     В отчетном периоде на учете состояли </a:t>
            </a:r>
            <a:r>
              <a:rPr lang="ru-RU" sz="1700" b="1" i="1" dirty="0"/>
              <a:t>19</a:t>
            </a:r>
            <a:r>
              <a:rPr lang="ru-RU" sz="1700" i="1" dirty="0"/>
              <a:t> несовершеннолетних: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употребление алкоголя </a:t>
            </a:r>
            <a:r>
              <a:rPr lang="ru-RU" altLang="ru-RU" sz="16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b="1" i="1" dirty="0"/>
              <a:t>4</a:t>
            </a:r>
            <a:r>
              <a:rPr lang="ru-RU" sz="1600" i="1" dirty="0"/>
              <a:t> чел.	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уклоняющиеся от обучения</a:t>
            </a:r>
            <a:r>
              <a:rPr lang="ru-RU" altLang="ru-RU" sz="16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i="1" dirty="0"/>
              <a:t> </a:t>
            </a:r>
            <a:r>
              <a:rPr lang="ru-RU" sz="1600" b="1" i="1" dirty="0"/>
              <a:t>4</a:t>
            </a:r>
            <a:r>
              <a:rPr lang="ru-RU" sz="1600" i="1" dirty="0"/>
              <a:t> чел.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отказ в возбуждении уголовного дела</a:t>
            </a:r>
            <a:r>
              <a:rPr lang="ru-RU" sz="1600" i="1" dirty="0"/>
              <a:t> </a:t>
            </a:r>
            <a:r>
              <a:rPr lang="ru-RU" altLang="ru-RU" sz="16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/>
              <a:t>1</a:t>
            </a:r>
            <a:r>
              <a:rPr lang="ru-RU" sz="1600" i="1" dirty="0"/>
              <a:t> чел.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антиобщественные действия </a:t>
            </a:r>
            <a:r>
              <a:rPr lang="ru-RU" altLang="ru-RU" sz="16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/>
              <a:t>1</a:t>
            </a:r>
            <a:r>
              <a:rPr lang="ru-RU" sz="1600" i="1" dirty="0"/>
              <a:t> чел.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условно осужденные </a:t>
            </a:r>
            <a:r>
              <a:rPr lang="ru-RU" altLang="ru-RU" sz="16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/>
              <a:t>3</a:t>
            </a:r>
            <a:r>
              <a:rPr lang="ru-RU" sz="1600" i="1" dirty="0"/>
              <a:t> чел.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состоящие на учете в наркологическом диспансере</a:t>
            </a:r>
          </a:p>
          <a:p>
            <a:pPr marL="285750" indent="-285750" defTabSz="720000"/>
            <a:r>
              <a:rPr lang="ru-RU" altLang="ru-RU" sz="16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 –</a:t>
            </a:r>
            <a:r>
              <a:rPr lang="ru-RU" sz="1600" i="1" dirty="0"/>
              <a:t> </a:t>
            </a:r>
            <a:r>
              <a:rPr lang="ru-RU" sz="1600" b="1" i="1" dirty="0"/>
              <a:t>4</a:t>
            </a:r>
            <a:r>
              <a:rPr lang="ru-RU" sz="1600" i="1" dirty="0"/>
              <a:t> чел.</a:t>
            </a:r>
          </a:p>
          <a:p>
            <a:pPr marL="285750" indent="-285750" defTabSz="72000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обвиняемые в совершении преступления</a:t>
            </a:r>
            <a:r>
              <a:rPr lang="ru-RU" sz="1600" i="1" dirty="0"/>
              <a:t> </a:t>
            </a:r>
            <a:r>
              <a:rPr lang="ru-RU" altLang="ru-RU" sz="1600" i="1" dirty="0">
                <a:solidFill>
                  <a:prstClr val="black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/>
              <a:t>2</a:t>
            </a:r>
            <a:r>
              <a:rPr lang="ru-RU" sz="1600" i="1" dirty="0"/>
              <a:t> чел.</a:t>
            </a:r>
          </a:p>
          <a:p>
            <a:pPr marL="285750" indent="-285750" defTabSz="720000">
              <a:buFont typeface="Wingdings" pitchFamily="2" charset="2"/>
              <a:buChar char="ü"/>
            </a:pPr>
            <a:endParaRPr lang="ru-RU" altLang="ru-RU" i="1" dirty="0"/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0560" y="457074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Работа комиссии по делам несовершеннолетних и защите их прав</a:t>
            </a: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600560" y="155045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Комиссия по делам несовершеннолетних и защите их прав</a:t>
            </a:r>
          </a:p>
        </p:txBody>
      </p:sp>
      <p:sp>
        <p:nvSpPr>
          <p:cNvPr id="15" name="Номер слайда 6"/>
          <p:cNvSpPr txBox="1">
            <a:spLocks/>
          </p:cNvSpPr>
          <p:nvPr/>
        </p:nvSpPr>
        <p:spPr>
          <a:xfrm>
            <a:off x="10907125" y="645284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30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4B392A-926D-1399-7551-8B2AE5A312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364" y="632755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555869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1">
            <a:extLst>
              <a:ext uri="{FF2B5EF4-FFF2-40B4-BE49-F238E27FC236}">
                <a16:creationId xmlns="" xmlns:a16="http://schemas.microsoft.com/office/drawing/2014/main" id="{61095F51-1601-B01D-9AEE-EBDB8C10448F}"/>
              </a:ext>
            </a:extLst>
          </p:cNvPr>
          <p:cNvSpPr/>
          <p:nvPr/>
        </p:nvSpPr>
        <p:spPr>
          <a:xfrm>
            <a:off x="304800" y="728090"/>
            <a:ext cx="7096369" cy="53801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559" y="167117"/>
            <a:ext cx="9412331" cy="560973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Призывная компания</a:t>
            </a:r>
            <a:b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</a:b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597187" y="974303"/>
            <a:ext cx="6658708" cy="4931768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just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Весной и осенью проводится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призывная кампания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Управа района совместно с Военным комиссариатом </a:t>
            </a:r>
            <a:r>
              <a:rPr lang="ru-RU" sz="20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Чертановского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района ЮАО города Москвы, ГБУ «</a:t>
            </a:r>
            <a:r>
              <a:rPr lang="ru-RU" sz="20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Жилищник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района </a:t>
            </a:r>
            <a:r>
              <a:rPr lang="ru-RU" sz="20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Центральное города Москвы», ОМВД России по району </a:t>
            </a:r>
            <a:r>
              <a:rPr lang="ru-RU" sz="20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Центральное города Москвы, аппаратом Совета депутатов, советом общественных пунктов охраны порядка района, штабом народной дружины района проводит оповещение граждан о явке на мероприятия, связанные с призывом на военную службу.</a:t>
            </a:r>
          </a:p>
          <a:p>
            <a:pPr indent="457200" algn="just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В прошедшем году проведено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28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заседания призывной комиссии, призваны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127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 (весной –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56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человек, осенью –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71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человек). Так же совместно с отделом полиции проводились заседания рабочей группы по проведению розыскных мероприятий призывников, уклоняющихся от призыва на военную службу.</a:t>
            </a: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600558" y="426199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Военкомат</a:t>
            </a:r>
          </a:p>
        </p:txBody>
      </p:sp>
      <p:sp>
        <p:nvSpPr>
          <p:cNvPr id="16" name="Номер слайда 6"/>
          <p:cNvSpPr txBox="1">
            <a:spLocks/>
          </p:cNvSpPr>
          <p:nvPr/>
        </p:nvSpPr>
        <p:spPr>
          <a:xfrm>
            <a:off x="10907125" y="642364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31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39719" y="1685829"/>
            <a:ext cx="4414780" cy="3313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37CCE7F-0AD4-4D03-1EE7-B9EF7E5C96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1" y="987172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DF8101D-5DBC-E487-123F-3A9E9E31E9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1" y="4049374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742887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21">
            <a:extLst>
              <a:ext uri="{FF2B5EF4-FFF2-40B4-BE49-F238E27FC236}">
                <a16:creationId xmlns="" xmlns:a16="http://schemas.microsoft.com/office/drawing/2014/main" id="{992B168F-7BC1-1E2D-19B3-161DC870D066}"/>
              </a:ext>
            </a:extLst>
          </p:cNvPr>
          <p:cNvSpPr/>
          <p:nvPr/>
        </p:nvSpPr>
        <p:spPr>
          <a:xfrm>
            <a:off x="382954" y="773724"/>
            <a:ext cx="7651261" cy="535745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559" y="173791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 algn="l">
              <a:lnSpc>
                <a:spcPct val="100000"/>
              </a:lnSpc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Благодарность</a:t>
            </a: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600560" y="430427"/>
            <a:ext cx="9412331" cy="222419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Служба по контракту и гуманитарная помощь</a:t>
            </a:r>
            <a:r>
              <a:rPr lang="ru-RU" sz="14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Номер слайда 6"/>
          <p:cNvSpPr txBox="1">
            <a:spLocks/>
          </p:cNvSpPr>
          <p:nvPr/>
        </p:nvSpPr>
        <p:spPr>
          <a:xfrm>
            <a:off x="10907125" y="642364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32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D3ADBF68-DF02-1AAE-B08A-73D704D4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1671" y="3576918"/>
            <a:ext cx="3209363" cy="2744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47BD11-A2CF-0A52-41F8-38A8B8872D60}"/>
              </a:ext>
            </a:extLst>
          </p:cNvPr>
          <p:cNvSpPr txBox="1"/>
          <p:nvPr/>
        </p:nvSpPr>
        <p:spPr>
          <a:xfrm>
            <a:off x="658258" y="832070"/>
            <a:ext cx="7146442" cy="524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в Москве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проходил набор на военную службу по контракту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связанный со Специальной военной операцией. В течение года управой активно проводилась агитация населения по набору на военную службу. Районом </a:t>
            </a:r>
            <a:r>
              <a:rPr lang="ru-RU" sz="22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Центральное было отправлено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49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 в зону СВО.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Отдельно хочу поблагодарить всех, кто принимал участие в сборе и отправке гуманитарной помощи в зону СВО, а именно предпринимателям нашего района,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Звягину Екатерину Николаевну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а также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жителей нашего района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которые приносили в управу района вещи, лекарства, рисунки, письма для наших солдат в качестве необходимой гуманитарной помощи.</a:t>
            </a:r>
          </a:p>
        </p:txBody>
      </p:sp>
      <p:pic>
        <p:nvPicPr>
          <p:cNvPr id="13" name="Рисунок 12" descr="photo_2024-01-09_08-53-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438" y="654424"/>
            <a:ext cx="3142985" cy="2770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B030EAC-3883-68F6-EA1F-33D7AB0975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66" y="945297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84C583A-015D-194B-7A2E-5F4CF438E2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66" y="3369906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742887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1">
            <a:extLst>
              <a:ext uri="{FF2B5EF4-FFF2-40B4-BE49-F238E27FC236}">
                <a16:creationId xmlns="" xmlns:a16="http://schemas.microsoft.com/office/drawing/2014/main" id="{F527CD96-8F3F-0DE0-63B7-778ABBC44504}"/>
              </a:ext>
            </a:extLst>
          </p:cNvPr>
          <p:cNvSpPr/>
          <p:nvPr/>
        </p:nvSpPr>
        <p:spPr>
          <a:xfrm>
            <a:off x="211015" y="691445"/>
            <a:ext cx="7713785" cy="319944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560" y="192737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 algn="l">
              <a:lnSpc>
                <a:spcPct val="100000"/>
              </a:lnSpc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Благодарность</a:t>
            </a: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466167" y="691445"/>
            <a:ext cx="7253494" cy="1816043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950" b="1" dirty="0">
                <a:latin typeface="Franklin Gothic Medium" pitchFamily="34" charset="0"/>
              </a:rPr>
              <a:t>Выражаю благодарность </a:t>
            </a:r>
            <a:r>
              <a:rPr lang="ru-RU" sz="1950" dirty="0">
                <a:latin typeface="Franklin Gothic Medium" pitchFamily="34" charset="0"/>
              </a:rPr>
              <a:t>муниципальным депутатам, принявшим непосредственное участие в сборе и отправке гуманитарной помощи </a:t>
            </a:r>
            <a:r>
              <a:rPr lang="ru-RU" sz="1950" b="1" dirty="0">
                <a:latin typeface="Franklin Gothic Medium" pitchFamily="34" charset="0"/>
              </a:rPr>
              <a:t>на Донбасс - Мелешину В.В., Полозову С.А., Коношенко Б.А.  </a:t>
            </a:r>
          </a:p>
          <a:p>
            <a:pPr algn="just"/>
            <a:r>
              <a:rPr lang="ru-RU" sz="1950" dirty="0">
                <a:latin typeface="Franklin Gothic Medium" pitchFamily="34" charset="0"/>
              </a:rPr>
              <a:t>        </a:t>
            </a: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600560" y="469779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Гуманитарная помощь</a:t>
            </a:r>
          </a:p>
        </p:txBody>
      </p:sp>
      <p:sp>
        <p:nvSpPr>
          <p:cNvPr id="16" name="Номер слайда 6"/>
          <p:cNvSpPr txBox="1">
            <a:spLocks/>
          </p:cNvSpPr>
          <p:nvPr/>
        </p:nvSpPr>
        <p:spPr>
          <a:xfrm>
            <a:off x="10907125" y="642364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33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D3ADBF68-DF02-1AAE-B08A-73D704D4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86163" y="616662"/>
            <a:ext cx="3639671" cy="3024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D3ADBF68-DF02-1AAE-B08A-73D704D4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92840" y="3763682"/>
            <a:ext cx="3397623" cy="253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D3ADBF68-DF02-1AAE-B08A-73D704D4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1261" y="3960227"/>
            <a:ext cx="3352798" cy="2384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3ADBF68-DF02-1AAE-B08A-73D704D4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71360" y="3936732"/>
            <a:ext cx="3248301" cy="243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931A7A-1B51-CE5B-CC30-FFE12B8AFEEA}"/>
              </a:ext>
            </a:extLst>
          </p:cNvPr>
          <p:cNvSpPr txBox="1"/>
          <p:nvPr/>
        </p:nvSpPr>
        <p:spPr>
          <a:xfrm>
            <a:off x="351690" y="2002892"/>
            <a:ext cx="757310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950" dirty="0">
                <a:latin typeface="Franklin Gothic Medium" pitchFamily="34" charset="0"/>
              </a:rPr>
              <a:t>Отдельное спасибо директорам школ </a:t>
            </a:r>
            <a:r>
              <a:rPr lang="ru-RU" sz="1950" b="1" dirty="0">
                <a:latin typeface="Franklin Gothic Medium" pitchFamily="34" charset="0"/>
              </a:rPr>
              <a:t>Таракановой А.Н., Рыбаковой Е.В., Ларионовой Е.И.</a:t>
            </a:r>
            <a:r>
              <a:rPr lang="ru-RU" sz="1950" dirty="0">
                <a:latin typeface="Franklin Gothic Medium" pitchFamily="34" charset="0"/>
              </a:rPr>
              <a:t>, учителю русского языка и литературы </a:t>
            </a:r>
            <a:r>
              <a:rPr lang="ru-RU" sz="1950" b="1" dirty="0">
                <a:latin typeface="Franklin Gothic Medium" pitchFamily="34" charset="0"/>
              </a:rPr>
              <a:t>Родиной И.А</a:t>
            </a:r>
            <a:r>
              <a:rPr lang="ru-RU" sz="1950" dirty="0">
                <a:latin typeface="Franklin Gothic Medium" pitchFamily="34" charset="0"/>
              </a:rPr>
              <a:t>., за организацию и проведение в своих школах патриотической акции «Письмо солдату». Ученики начальных классов выразили свою поддержку нашим ребятам в виде рисунков и писем переданы в зону СВО.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DF0C89-6045-FEC3-BD98-9F80E1A478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55" y="734917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A1326DC-E0D1-4D68-3260-DD1F8142B1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66" y="2050638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742887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21">
            <a:extLst>
              <a:ext uri="{FF2B5EF4-FFF2-40B4-BE49-F238E27FC236}">
                <a16:creationId xmlns="" xmlns:a16="http://schemas.microsoft.com/office/drawing/2014/main" id="{B1A93B2A-506F-2D37-CB72-2152099E794D}"/>
              </a:ext>
            </a:extLst>
          </p:cNvPr>
          <p:cNvSpPr/>
          <p:nvPr/>
        </p:nvSpPr>
        <p:spPr>
          <a:xfrm>
            <a:off x="622811" y="940543"/>
            <a:ext cx="6830773" cy="509063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7091" y="530043"/>
            <a:ext cx="10976840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 algn="l">
              <a:lnSpc>
                <a:spcPct val="100000"/>
              </a:lnSpc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Деятельность управы района в работе по предупреждению и ликвидации чрезвычайных ситуаций и обеспечению пожарной безопасности</a:t>
            </a:r>
            <a:endParaRPr sz="12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622811" y="476402"/>
            <a:ext cx="10716639" cy="45719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592349" y="242108"/>
            <a:ext cx="10976840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Гражданская оборона и чрезвычайные ситуации</a:t>
            </a:r>
          </a:p>
        </p:txBody>
      </p:sp>
      <p:sp>
        <p:nvSpPr>
          <p:cNvPr id="15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34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133A4C-13AB-4D38-06C0-F8960DDBFF5E}"/>
              </a:ext>
            </a:extLst>
          </p:cNvPr>
          <p:cNvSpPr txBox="1"/>
          <p:nvPr/>
        </p:nvSpPr>
        <p:spPr>
          <a:xfrm>
            <a:off x="790781" y="1085201"/>
            <a:ext cx="649821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Обеспечение пожарной безопасности, предупреждение и ликвидация чрезвычайных ситуаций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является главной задачей при взаимодействии с надзорными органами Управления по ЮАО Главного управления МЧС России по г. Москве и Отделом МВД России по району Чертаново Центральное.</a:t>
            </a:r>
          </a:p>
          <a:p>
            <a:pPr indent="450215" algn="just"/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За прошедший период размещено более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1000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памяток в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750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подъездах МКД и на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60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информационных стендах, расположенных на территории района. </a:t>
            </a:r>
          </a:p>
          <a:p>
            <a:pPr indent="450215" algn="just"/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За истекший период 2023 года в районе Чертаново Центральное произошло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30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пожаров, что на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9%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меньше, чем за аналогичный период прошлого года (в 2022г. –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33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пожара). На пожарах за 2023 год погиб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человек, (в 2022г. –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человек), был травмирован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человек, в 2022 году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человека.</a:t>
            </a: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Обстановка с обеспечением пожарной безопасности на территории района характеризуется как стабильная</a:t>
            </a:r>
            <a:r>
              <a:rPr lang="ru-RU" sz="16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142" y="3621740"/>
            <a:ext cx="4338917" cy="2590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035" y="914400"/>
            <a:ext cx="4294094" cy="2554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BC0EE29-6D36-34CC-D7C8-39563A0417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05" y="1085201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D9D003A-126D-FF1D-BA62-D2140AC44B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05" y="3587727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897254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1">
            <a:extLst>
              <a:ext uri="{FF2B5EF4-FFF2-40B4-BE49-F238E27FC236}">
                <a16:creationId xmlns="" xmlns:a16="http://schemas.microsoft.com/office/drawing/2014/main" id="{8A4F9DBA-8EF7-3667-4B74-2D2E61A4DB01}"/>
              </a:ext>
            </a:extLst>
          </p:cNvPr>
          <p:cNvSpPr/>
          <p:nvPr/>
        </p:nvSpPr>
        <p:spPr>
          <a:xfrm>
            <a:off x="1197997" y="4229695"/>
            <a:ext cx="9709128" cy="20382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196" y="244701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 algn="l">
              <a:lnSpc>
                <a:spcPct val="100000"/>
              </a:lnSpc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Деятельность управы в сфере потребительского рынка и услуг</a:t>
            </a: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196" y="529002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1422282" y="4288786"/>
            <a:ext cx="10385848" cy="1900169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just" defTabSz="720000"/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На территории района расположено </a:t>
            </a:r>
            <a:r>
              <a:rPr lang="en-US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51 </a:t>
            </a:r>
            <a:r>
              <a:rPr lang="ru-RU" sz="2000" b="1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предприятие,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из них: </a:t>
            </a:r>
          </a:p>
          <a:p>
            <a:pPr marL="285750" indent="-285750" algn="just" defTabSz="720000">
              <a:buFont typeface="Wingdings" panose="05000000000000000000" pitchFamily="2" charset="2"/>
              <a:buChar char="ü"/>
            </a:pPr>
            <a:r>
              <a:rPr 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192 </a:t>
            </a:r>
            <a:r>
              <a:rPr lang="ru-RU" sz="1700" i="1" dirty="0" smtClean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предприятия </a:t>
            </a:r>
            <a:r>
              <a:rPr 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торговли, </a:t>
            </a:r>
            <a:endParaRPr lang="en-US" sz="1700" i="1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285750" indent="-285750" algn="just" defTabSz="720000">
              <a:buFont typeface="Wingdings" panose="05000000000000000000" pitchFamily="2" charset="2"/>
              <a:buChar char="ü"/>
            </a:pPr>
            <a:r>
              <a:rPr 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164 общественного питания, </a:t>
            </a:r>
            <a:endParaRPr lang="en-US" sz="1700" i="1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285750" indent="-285750" algn="just" defTabSz="720000">
              <a:buFont typeface="Wingdings" panose="05000000000000000000" pitchFamily="2" charset="2"/>
              <a:buChar char="ü"/>
            </a:pPr>
            <a:r>
              <a:rPr lang="en-US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1</a:t>
            </a:r>
            <a:r>
              <a:rPr 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50 бытовых услуг, </a:t>
            </a:r>
            <a:endParaRPr lang="en-US" sz="1700" i="1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285750" indent="-285750" algn="just" defTabSz="720000">
              <a:buFont typeface="Wingdings" panose="05000000000000000000" pitchFamily="2" charset="2"/>
              <a:buChar char="ü"/>
            </a:pPr>
            <a:r>
              <a:rPr 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145 прочих. </a:t>
            </a:r>
            <a:endParaRPr lang="en-US" sz="1700" i="1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285750" indent="-285750" algn="just" defTabSz="720000">
              <a:buFont typeface="Wingdings" panose="05000000000000000000" pitchFamily="2" charset="2"/>
              <a:buChar char="ü"/>
            </a:pPr>
            <a:r>
              <a:rPr lang="ru-RU" sz="1700" i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Работают 8 торговых центров. </a:t>
            </a:r>
          </a:p>
          <a:p>
            <a:pPr algn="just" defTabSz="720000"/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По сравнению с 202</a:t>
            </a: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годом количество предприятий сферы торговли и услуг уменьшилось.</a:t>
            </a:r>
          </a:p>
        </p:txBody>
      </p:sp>
      <p:sp>
        <p:nvSpPr>
          <p:cNvPr id="16" name="object 4"/>
          <p:cNvSpPr txBox="1">
            <a:spLocks/>
          </p:cNvSpPr>
          <p:nvPr/>
        </p:nvSpPr>
        <p:spPr>
          <a:xfrm>
            <a:off x="382196" y="498224"/>
            <a:ext cx="9412331" cy="222419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Предприятия</a:t>
            </a:r>
            <a:r>
              <a:rPr lang="ru-RU" sz="14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Номер слайда 6"/>
          <p:cNvSpPr txBox="1">
            <a:spLocks/>
          </p:cNvSpPr>
          <p:nvPr/>
        </p:nvSpPr>
        <p:spPr>
          <a:xfrm>
            <a:off x="10907125" y="643824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35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8918" y="875767"/>
            <a:ext cx="5333999" cy="3125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9435" y="877052"/>
            <a:ext cx="5396756" cy="319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0ABFD40-0AC4-309B-4F1F-C1E6DE8E38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82" y="4271063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322014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21">
            <a:extLst>
              <a:ext uri="{FF2B5EF4-FFF2-40B4-BE49-F238E27FC236}">
                <a16:creationId xmlns="" xmlns:a16="http://schemas.microsoft.com/office/drawing/2014/main" id="{E716E9F6-BB28-D3B6-7496-9445DF8001D8}"/>
              </a:ext>
            </a:extLst>
          </p:cNvPr>
          <p:cNvSpPr/>
          <p:nvPr/>
        </p:nvSpPr>
        <p:spPr>
          <a:xfrm>
            <a:off x="600559" y="892316"/>
            <a:ext cx="5898952" cy="486898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2811" y="254856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 algn="l">
              <a:lnSpc>
                <a:spcPct val="100000"/>
              </a:lnSpc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Взаимодействие управы района с органами местного самоуправления</a:t>
            </a: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642984" y="476372"/>
            <a:ext cx="10264141" cy="45719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752611" y="1096700"/>
            <a:ext cx="5555984" cy="4300826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Взаимодействие управы района с Советом депутатов и общественными организациями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является неотъемлемой частью работы.</a:t>
            </a: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Совместно проводятся</a:t>
            </a: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социально-значимые мероприятия, приуроченные к праздничным и памятным датам.</a:t>
            </a:r>
          </a:p>
          <a:p>
            <a:pPr indent="457200" algn="just">
              <a:lnSpc>
                <a:spcPct val="115000"/>
              </a:lnSpc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Сотрудники управы района постоянно участвуют в заседаниях Совета депутатов и действующих комиссиях. По инициативе управы района на заседания было вынесено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вопросов. Все вопросы решены положительно.</a:t>
            </a:r>
          </a:p>
          <a:p>
            <a:pPr indent="457200" algn="just"/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районе работают </a:t>
            </a:r>
            <a:r>
              <a:rPr lang="ru-RU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общественных организаций разной социальной направленности. Во взаимодействии с управой они принимают активное участие в жизни района.</a:t>
            </a: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0559" y="511207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Заседания</a:t>
            </a:r>
          </a:p>
        </p:txBody>
      </p:sp>
      <p:sp>
        <p:nvSpPr>
          <p:cNvPr id="14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36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534" y="672217"/>
            <a:ext cx="4397763" cy="2807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1534" y="3612773"/>
            <a:ext cx="4357735" cy="270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69169BA-8720-94EA-8104-5EB47BE6C4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80" y="1147174"/>
            <a:ext cx="288097" cy="2880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294786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244a66d-dd77-4ded-9f06-a4c886828c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085" y="268942"/>
            <a:ext cx="5047128" cy="256141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367552" y="2554940"/>
            <a:ext cx="11600329" cy="363070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560" y="165720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Материально-техническое обеспечение проведения выборов</a:t>
            </a: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600560" y="405224"/>
            <a:ext cx="11219263" cy="45719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 flipV="1">
            <a:off x="600560" y="6377915"/>
            <a:ext cx="11296266" cy="45719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575913" y="2650912"/>
            <a:ext cx="11257500" cy="3546773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рамках своих полномочий оказывается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материально-техническое обеспечение проведения переписи, выборов и референдумов различных уровней власти.</a:t>
            </a:r>
          </a:p>
          <a:p>
            <a:pPr indent="457200" algn="just">
              <a:lnSpc>
                <a:spcPct val="115000"/>
              </a:lnSpc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районе сформированы Территориальная избирательная комиссия и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17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избирательных участков,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мест голосования (образовательные учреждения). Членов комиссии с правом решающего голоса –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261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человек. </a:t>
            </a:r>
          </a:p>
          <a:p>
            <a:pPr indent="457200" algn="just">
              <a:lnSpc>
                <a:spcPct val="115000"/>
              </a:lnSpc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сентябре 2023 года проводились выборы мэра Москвы. Количество избирателей на 01 июля 2023 года –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65 391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человек. Выборы проведены согласно действующему избирательному законодательству с соблюдением санитарно-эпидемиологических норм. Нарушений не выявлено. </a:t>
            </a: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600559" y="441286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Выборы</a:t>
            </a:r>
          </a:p>
        </p:txBody>
      </p:sp>
      <p:sp>
        <p:nvSpPr>
          <p:cNvPr id="14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37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DA744EA-6653-CC61-A1A3-443BA179F9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59" y="2683364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FF69CA-B1DF-BEFA-760B-A34A94762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58" y="4605377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754535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9">
            <a:extLst>
              <a:ext uri="{FF2B5EF4-FFF2-40B4-BE49-F238E27FC236}">
                <a16:creationId xmlns="" xmlns:a16="http://schemas.microsoft.com/office/drawing/2014/main" id="{F3C4C436-F83F-8089-51EE-4EEA1085787E}"/>
              </a:ext>
            </a:extLst>
          </p:cNvPr>
          <p:cNvSpPr/>
          <p:nvPr/>
        </p:nvSpPr>
        <p:spPr>
          <a:xfrm>
            <a:off x="597886" y="734917"/>
            <a:ext cx="6643299" cy="500938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3628" y="179705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788664" y="897244"/>
            <a:ext cx="6275754" cy="462399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just" defTabSz="720000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Повышение качества и уровня жизни ветеранов, пенсионеров, инвалидов, семей с детьми – это одно из главных направлений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социальной политики органов исполнительной власти города Москвы.</a:t>
            </a:r>
          </a:p>
          <a:p>
            <a:pPr indent="457200" algn="just" defTabSz="720000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Управа района тесно взаимодействует с Советом пенсионеров, ветеранов войны, труда, вооруженных сил и правоохранительных органов района </a:t>
            </a:r>
            <a:r>
              <a:rPr lang="ru-RU" sz="20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Центральное. Это самая большая общественная организация района, в состав которой входит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5791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человек. Для работы Совета ветеранов используются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8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помещений.</a:t>
            </a:r>
            <a:endParaRPr lang="ru-RU" sz="2000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indent="457200" algn="just" defTabSz="720000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течение года организовано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142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поздравления долгожителей района с вручением персональных поздравлений Президента Российской Федерации и ценных подарков.</a:t>
            </a:r>
            <a:endParaRPr lang="en-US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896" y="718339"/>
            <a:ext cx="4131567" cy="5169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object 4"/>
          <p:cNvSpPr txBox="1">
            <a:spLocks/>
          </p:cNvSpPr>
          <p:nvPr/>
        </p:nvSpPr>
        <p:spPr>
          <a:xfrm>
            <a:off x="622811" y="434365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Материальная помощь </a:t>
            </a: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10907125" y="642364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38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7072044-DBB6-42EB-5D0A-D23278862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23" y="909979"/>
            <a:ext cx="302615" cy="3026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179253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>
            <a:extLst>
              <a:ext uri="{FF2B5EF4-FFF2-40B4-BE49-F238E27FC236}">
                <a16:creationId xmlns="" xmlns:a16="http://schemas.microsoft.com/office/drawing/2014/main" id="{E800CFAE-C49A-FC02-80B6-E109ABA00E5E}"/>
              </a:ext>
            </a:extLst>
          </p:cNvPr>
          <p:cNvSpPr/>
          <p:nvPr/>
        </p:nvSpPr>
        <p:spPr>
          <a:xfrm>
            <a:off x="423806" y="722182"/>
            <a:ext cx="5364927" cy="498474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  ЧЕРТАНОВО   ЦЕНТРАЛЬНОЕ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622811" y="985610"/>
            <a:ext cx="5174800" cy="4747102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Пенсионеры -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33 515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чел.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Инвалиды -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9 057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чел.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Многодетные семьи –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1 464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                          (в них детей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3 976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УВОВ -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ИВОВ -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Реабилитированные -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105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Несовершеннолетние узники -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28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Жители блокадного Ленинграда -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14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Труженики тыла -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142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чел.</a:t>
            </a:r>
          </a:p>
          <a:p>
            <a:pPr marL="342900" indent="-342900"/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613628" y="179705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lang="ru-RU" sz="18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622811" y="448601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Статистика</a:t>
            </a:r>
          </a:p>
        </p:txBody>
      </p:sp>
      <p:sp>
        <p:nvSpPr>
          <p:cNvPr id="15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39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5533" y="909138"/>
            <a:ext cx="5789333" cy="4425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911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30304" y="672354"/>
            <a:ext cx="11250707" cy="94129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560" y="385408"/>
            <a:ext cx="11077635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территории района</a:t>
            </a:r>
          </a:p>
        </p:txBody>
      </p:sp>
      <p:sp>
        <p:nvSpPr>
          <p:cNvPr id="5" name="object 5"/>
          <p:cNvSpPr/>
          <p:nvPr/>
        </p:nvSpPr>
        <p:spPr>
          <a:xfrm>
            <a:off x="600560" y="393102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988" y="83482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</a:p>
        </p:txBody>
      </p:sp>
      <p:sp>
        <p:nvSpPr>
          <p:cNvPr id="14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4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4658" y="724499"/>
            <a:ext cx="10800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1000"/>
              </a:spcAft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заказчиком работ по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благоустройству дворовых территорий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являлось ГБУ «Автомобильные дороги ЮАО».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5" y="794248"/>
            <a:ext cx="290319" cy="29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510988" y="1816731"/>
            <a:ext cx="5531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По 4 программам благоустройства: на средства стимулирования управ районов, развитие городской среды (РГС), понижение газонов и ремонт асфальтобетонного покрытия были выполнены работы по благоустройству района на сумму более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168 000 000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рублей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408EFB9-DD4B-0080-3C50-F01E00D9DE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5" y="1885223"/>
            <a:ext cx="336668" cy="33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6B098BA-8151-8348-8D62-06545E8FAD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6836" y="2026024"/>
            <a:ext cx="5433136" cy="3630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1027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320432" y="864670"/>
            <a:ext cx="11270032" cy="203498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613628" y="179705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lang="ru-RU" sz="18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622811" y="463679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 err="1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Гбу</a:t>
            </a: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Социальный дом  «</a:t>
            </a:r>
            <a:r>
              <a:rPr lang="ru-RU" sz="1200" dirty="0" err="1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40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491" y="901319"/>
            <a:ext cx="10995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июле 2023 года в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ГБУ Социальный дом «</a:t>
            </a:r>
            <a:r>
              <a:rPr lang="ru-RU" sz="2400" b="1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Чертаново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было организовано праздничное мероприятие, посвященное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Дню социального работника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Управа района поздравила сотрудников учреждения, а для жителей Социального дома были проведены конкурсы и эстафеты с вручением подарков и раздачей мороженого.</a:t>
            </a:r>
          </a:p>
        </p:txBody>
      </p:sp>
      <p:pic>
        <p:nvPicPr>
          <p:cNvPr id="15" name="Рисунок 14" descr="photo_2023-12-27_09-54-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4777" y="3146613"/>
            <a:ext cx="3658000" cy="3021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photo_2023-12-27_09-53-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490" y="3146612"/>
            <a:ext cx="3690486" cy="3031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photo_2023-12-27_10-02-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84" y="3166331"/>
            <a:ext cx="3541721" cy="301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00E32F3-6A75-D19A-0292-C79A81D17C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75" y="911236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902452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9">
            <a:extLst>
              <a:ext uri="{FF2B5EF4-FFF2-40B4-BE49-F238E27FC236}">
                <a16:creationId xmlns="" xmlns:a16="http://schemas.microsoft.com/office/drawing/2014/main" id="{1E9FA115-BC79-1325-7BB2-D5C46F43A89C}"/>
              </a:ext>
            </a:extLst>
          </p:cNvPr>
          <p:cNvSpPr/>
          <p:nvPr/>
        </p:nvSpPr>
        <p:spPr>
          <a:xfrm>
            <a:off x="245745" y="967746"/>
            <a:ext cx="5850256" cy="515316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9683" y="1312174"/>
            <a:ext cx="5578203" cy="4233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bject 4"/>
          <p:cNvSpPr txBox="1">
            <a:spLocks/>
          </p:cNvSpPr>
          <p:nvPr/>
        </p:nvSpPr>
        <p:spPr>
          <a:xfrm>
            <a:off x="613628" y="179705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lang="ru-RU" sz="18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622811" y="449754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Вручение семьям медалей «За любовь и верность» и памятных подарков в День любви, семьи и верности</a:t>
            </a:r>
            <a:endParaRPr lang="ru-RU" sz="14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41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CEB9CB-6805-45DB-3B56-A38E80500C38}"/>
              </a:ext>
            </a:extLst>
          </p:cNvPr>
          <p:cNvSpPr txBox="1"/>
          <p:nvPr/>
        </p:nvSpPr>
        <p:spPr>
          <a:xfrm>
            <a:off x="493062" y="1117930"/>
            <a:ext cx="543261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 июля 2023 года было организовано мероприятие с чаепитием и проведением </a:t>
            </a:r>
            <a:r>
              <a:rPr lang="ru-RU" sz="24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КВИЗа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на тему: «Моя Москва», посвященное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Дню семьи, любви и верности.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Медалью «За любовь и верность» была награждена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семья Сорокиных Сергея Викторовича и Екатерины Викторовны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которые прожили вместе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28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лет. Кандидаты на награду были рекомендованы организациями, в которых работают супруги Сорокины и согласованы управой района.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997FFC-3EAC-129F-9AEE-D9D886B4C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" y="1154665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902452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9">
            <a:extLst>
              <a:ext uri="{FF2B5EF4-FFF2-40B4-BE49-F238E27FC236}">
                <a16:creationId xmlns="" xmlns:a16="http://schemas.microsoft.com/office/drawing/2014/main" id="{B53B6448-555B-A641-301A-52A9424956EF}"/>
              </a:ext>
            </a:extLst>
          </p:cNvPr>
          <p:cNvSpPr/>
          <p:nvPr/>
        </p:nvSpPr>
        <p:spPr>
          <a:xfrm>
            <a:off x="492369" y="892537"/>
            <a:ext cx="7315556" cy="218649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91" y="3236817"/>
            <a:ext cx="6960901" cy="302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bject 4"/>
          <p:cNvSpPr txBox="1">
            <a:spLocks/>
          </p:cNvSpPr>
          <p:nvPr/>
        </p:nvSpPr>
        <p:spPr>
          <a:xfrm>
            <a:off x="600560" y="178610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lang="ru-RU" sz="18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600560" y="448362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Праздничное мероприятие «Лето с пользой».</a:t>
            </a: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42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1" y="703042"/>
            <a:ext cx="3524903" cy="5509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E856D8-BFF5-CAA0-7DEE-DB150543B875}"/>
              </a:ext>
            </a:extLst>
          </p:cNvPr>
          <p:cNvSpPr txBox="1"/>
          <p:nvPr/>
        </p:nvSpPr>
        <p:spPr>
          <a:xfrm>
            <a:off x="600560" y="897077"/>
            <a:ext cx="7207365" cy="2186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27 июля 2023 в парке имени 30-летия Победы управой района было проведено местное праздничное мероприятия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«Лето с пользой»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для детей и молодежи. На мероприятии гостей радовала ростовая кукла – Чебурашка, были организованы: шоу мыльных пузырей, конкурсы, эстафеты, мастер-классы с вручением подарков.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198800-DF92-3BA5-0E3F-424519AF87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91" y="912336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691849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9">
            <a:extLst>
              <a:ext uri="{FF2B5EF4-FFF2-40B4-BE49-F238E27FC236}">
                <a16:creationId xmlns="" xmlns:a16="http://schemas.microsoft.com/office/drawing/2014/main" id="{2A47861D-991D-B1F1-7D76-86BD9ABD747A}"/>
              </a:ext>
            </a:extLst>
          </p:cNvPr>
          <p:cNvSpPr/>
          <p:nvPr/>
        </p:nvSpPr>
        <p:spPr>
          <a:xfrm>
            <a:off x="351691" y="813042"/>
            <a:ext cx="5334461" cy="471862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600560" y="974894"/>
            <a:ext cx="4868423" cy="4439326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just" defTabSz="720000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ко всем памятным датам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Великой Отечественной войны 1941-1945 гг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ветеранам ВОВ вручались продуктовые наборы и памятные подарки. </a:t>
            </a:r>
          </a:p>
          <a:p>
            <a:pPr algn="just" defTabSz="720000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 algn="just" defTabSz="720000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Кроме того, 27 апреля 2023 года жители района, приняли участие в акции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«Диктант Победы»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посвящённой событиям Великой Отечественной войны.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диктанте приняли участие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145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человек.</a:t>
            </a: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600560" y="186213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lang="ru-RU" sz="18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600560" y="442272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Вручение ветеранам памятных подарков и проведение акции «Диктант Победы»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307" y="1050694"/>
            <a:ext cx="5881073" cy="4336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43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FDB311-EC8D-AC23-5973-301E60B0F6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89" y="996011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83F6FE0-7409-2C26-5700-E1608CAA47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1" y="3205115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547402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618564" y="3733640"/>
            <a:ext cx="4939553" cy="224581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5728447" y="851647"/>
            <a:ext cx="5719482" cy="24563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754" y="3493411"/>
            <a:ext cx="5148708" cy="2824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bject 4"/>
          <p:cNvSpPr txBox="1">
            <a:spLocks/>
          </p:cNvSpPr>
          <p:nvPr/>
        </p:nvSpPr>
        <p:spPr>
          <a:xfrm>
            <a:off x="600560" y="177057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lang="ru-RU" sz="18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600560" y="436681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Проведение акции «Большой этнографический диктант» и поздравление членов местного клуба «Ретро»</a:t>
            </a: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44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08" y="815789"/>
            <a:ext cx="4781982" cy="2730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object 9"/>
          <p:cNvSpPr txBox="1"/>
          <p:nvPr/>
        </p:nvSpPr>
        <p:spPr>
          <a:xfrm>
            <a:off x="5652870" y="898071"/>
            <a:ext cx="5750236" cy="2038668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ctr" defTabSz="720000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Ежегодно ко Дню народного единства проводится Всероссийская акция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«Большой этнографический диктант».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В 2023 году в районе были организованы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7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площадок для проведения этнографического диктанта в офлайн и онлайн форматах.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019EEC-2732-140F-3278-E8D9D7A265F2}"/>
              </a:ext>
            </a:extLst>
          </p:cNvPr>
          <p:cNvSpPr txBox="1"/>
          <p:nvPr/>
        </p:nvSpPr>
        <p:spPr>
          <a:xfrm>
            <a:off x="5571487" y="2860610"/>
            <a:ext cx="61003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Участие приняли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586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562A28-8BDE-DED8-2AB9-44F6831F8D86}"/>
              </a:ext>
            </a:extLst>
          </p:cNvPr>
          <p:cNvSpPr txBox="1"/>
          <p:nvPr/>
        </p:nvSpPr>
        <p:spPr>
          <a:xfrm>
            <a:off x="690283" y="3795006"/>
            <a:ext cx="47781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 декабря 2023 года управой района было организовано праздничное поздравление членов местного клуба «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Ретро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»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ГБУ ЦД «Личность»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с 30-летним юбилеем и вручением памятных подарков.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9F90C5-2948-F058-37B3-FA3AA1F9B7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33" y="3803526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ACDEB7D-E09F-AA9A-39E4-79B297CD47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972" y="920898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878974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0">
              <a:schemeClr val="bg2">
                <a:tint val="90000"/>
                <a:lumMod val="104000"/>
              </a:schemeClr>
            </a:gs>
            <a:gs pos="96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9">
            <a:extLst>
              <a:ext uri="{FF2B5EF4-FFF2-40B4-BE49-F238E27FC236}">
                <a16:creationId xmlns="" xmlns:a16="http://schemas.microsoft.com/office/drawing/2014/main" id="{522304B1-8B96-B59D-8B12-D4996FE72B73}"/>
              </a:ext>
            </a:extLst>
          </p:cNvPr>
          <p:cNvSpPr/>
          <p:nvPr/>
        </p:nvSpPr>
        <p:spPr>
          <a:xfrm>
            <a:off x="303899" y="672124"/>
            <a:ext cx="6788083" cy="545946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559" y="184693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 algn="l">
              <a:lnSpc>
                <a:spcPct val="100000"/>
              </a:lnSpc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Новогоднее поздравление</a:t>
            </a: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600560" y="454664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defPPr>
              <a:defRPr lang="en-US"/>
            </a:defPPr>
            <a:lvl1pPr marL="7271" defTabSz="457200">
              <a:spcBef>
                <a:spcPts val="54"/>
              </a:spcBef>
              <a:buNone/>
              <a:defRPr sz="1400">
                <a:latin typeface="Impact" panose="020B0806030902050204" pitchFamily="34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00" dirty="0"/>
              <a:t>«Елка желаний»</a:t>
            </a:r>
          </a:p>
        </p:txBody>
      </p:sp>
      <p:sp>
        <p:nvSpPr>
          <p:cNvPr id="16" name="Номер слайда 6"/>
          <p:cNvSpPr txBox="1">
            <a:spLocks/>
          </p:cNvSpPr>
          <p:nvPr/>
        </p:nvSpPr>
        <p:spPr>
          <a:xfrm>
            <a:off x="10907125" y="642364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45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0E93FB-2050-0134-334B-C92FE878DC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272" y="550484"/>
            <a:ext cx="4624887" cy="2769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679893F-706A-5F0F-C182-44910E3823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50" y="3456325"/>
            <a:ext cx="4633851" cy="2851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92369" y="729787"/>
            <a:ext cx="6400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Префект ЮАО Алексей Валентинович </a:t>
            </a:r>
            <a:r>
              <a:rPr lang="ru-RU" sz="24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Челышев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принял участие в ежегодной Всероссийской акции «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Елка желаний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». Он снял «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шар желаний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» с новогодней ёлки, с просьбой от юного жителя нашего района </a:t>
            </a:r>
            <a:r>
              <a:rPr lang="ru-RU" sz="24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Раихина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Артема, сына погибшего участника СВО Александра </a:t>
            </a:r>
            <a:r>
              <a:rPr lang="ru-RU" sz="24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Раихина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Девятилетний Артем попросил у Деда Мороза на Новый год большой конструктор. 22.12.2023 года мною, совместно с секретарем местного отделения Партии «Единая Россия» ЮАО г. Москвы Марией Гаврилиной от лица Алексей Валентиновича желание Артема было осуществлено.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69984DA-6CB8-D254-2D7C-A2149DFD53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39" y="849762"/>
            <a:ext cx="308700" cy="3087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88434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 flipV="1">
            <a:off x="376518" y="4231341"/>
            <a:ext cx="11223812" cy="200809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60" y="4244178"/>
            <a:ext cx="10989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Досуговая и спортивная работа с жителями района в возрасте от 2-х лет и старше ведется через государственное бюджетное учреждение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Центр досуга «Личность».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оперативное управление Центру досуга передано и используется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13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помещений. Выделенная площадь рассчитана на организацию занятий более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1500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 (максимальное значение).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ГБУ ЦД «Личность»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районе Чертаново Центральное проведено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123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мероприятия с охватом населения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7400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человек.</a:t>
            </a: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600560" y="170184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lang="ru-RU" sz="18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600560" y="445308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Центр досуга «Личность»</a:t>
            </a:r>
          </a:p>
        </p:txBody>
      </p:sp>
      <p:sp>
        <p:nvSpPr>
          <p:cNvPr id="24" name="Номер слайда 6"/>
          <p:cNvSpPr txBox="1">
            <a:spLocks/>
          </p:cNvSpPr>
          <p:nvPr/>
        </p:nvSpPr>
        <p:spPr>
          <a:xfrm>
            <a:off x="10884701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46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0" y="833719"/>
            <a:ext cx="5056092" cy="3182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436" y="806824"/>
            <a:ext cx="4993340" cy="3208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C4B3EE8-7473-3214-3E22-6ADAE68F53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10" y="4303711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546745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D8B5A450-F099-5230-73F1-F03ED30EE417}"/>
              </a:ext>
            </a:extLst>
          </p:cNvPr>
          <p:cNvSpPr/>
          <p:nvPr/>
        </p:nvSpPr>
        <p:spPr>
          <a:xfrm>
            <a:off x="484095" y="658321"/>
            <a:ext cx="11071412" cy="291859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596196" y="196856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lang="ru-RU" sz="18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600560" y="443610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Достижения в спорте</a:t>
            </a:r>
          </a:p>
        </p:txBody>
      </p:sp>
      <p:sp>
        <p:nvSpPr>
          <p:cNvPr id="24" name="Номер слайда 6"/>
          <p:cNvSpPr txBox="1">
            <a:spLocks/>
          </p:cNvSpPr>
          <p:nvPr/>
        </p:nvSpPr>
        <p:spPr>
          <a:xfrm>
            <a:off x="10884701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47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84095" y="633481"/>
            <a:ext cx="1099072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течение года педагоги, тренеры и воспитанники принимали активное участие в районных, окружных, городских и региональных мероприятиях в рамках программ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«Культура Москвы», «Спорт Москвы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» и других.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воспитанники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ГБУ ЦД «Личность»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получили много наград и призовых мест. Хоккейный клуб «Высота» принимал участие в окружном этапе всероссийского турнира по хоккею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«Золотая шайба»,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завоевав золото в двух возрастных категориях и серебро в возрастной категории 2009-2010 г.р.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Московской детской дворовой хоккейной лиге воспитанники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ХК «Высота»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заняли вторые места в двух возрастных категориях.  В Чемпионате Москвы по </a:t>
            </a:r>
            <a:r>
              <a:rPr lang="ru-RU" sz="20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роллеркею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заняли 1 и 3 места.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F90248B-7183-245C-9F83-BF5126C2A1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524" y="3747246"/>
            <a:ext cx="4490411" cy="2563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068066B-BC4E-0FFA-7FF0-D70F6B57F0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7769" y="3747246"/>
            <a:ext cx="4509851" cy="2575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35BDEA-CF5B-CAFC-AE5C-F1DEFEEBE1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93" y="745095"/>
            <a:ext cx="288485" cy="2884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973671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">
            <a:extLst>
              <a:ext uri="{FF2B5EF4-FFF2-40B4-BE49-F238E27FC236}">
                <a16:creationId xmlns="" xmlns:a16="http://schemas.microsoft.com/office/drawing/2014/main" id="{13A14B82-C4C6-8352-B359-FAE90BD745AD}"/>
              </a:ext>
            </a:extLst>
          </p:cNvPr>
          <p:cNvSpPr/>
          <p:nvPr/>
        </p:nvSpPr>
        <p:spPr>
          <a:xfrm>
            <a:off x="331474" y="859099"/>
            <a:ext cx="11682539" cy="21529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600560" y="176304"/>
            <a:ext cx="1139211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Социальная политика органов исполнительной власти</a:t>
            </a:r>
            <a:endParaRPr lang="ru-RU" sz="18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600560" y="444475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Клуб «Секция-Здоровье»  и центр духовно-эстетического развития «Светоч» </a:t>
            </a: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48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476689" y="921105"/>
            <a:ext cx="11392111" cy="2038668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just" defTabSz="720000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Занимающиеся в клубе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«Секция-Здоровье»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для лиц с ОВЗ регулярно принимают участие в окружных мероприятиях и становятся там победителями и призерами в различных дисциплинах.</a:t>
            </a:r>
          </a:p>
          <a:p>
            <a:pPr indent="457200" algn="just" defTabSz="720000"/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Воспитанники Центра духовно-эстетического развития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«Светоч»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ежегодно принимают участие и становятся призерами в Международном конкурсе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«Вифлеемская звезда»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 во Всероссийском конкурсе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«Божий мир глазами детей».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2E826DD-1CB4-0A9D-ECE6-9029E86C75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10" y="3167003"/>
            <a:ext cx="6581473" cy="3033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97C5C01-9817-4095-AA42-5FBBCEA93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89" y="921105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1D2E29D-F6C5-57F4-F8B5-E78101782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89" y="1966462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550798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5325035" y="3818965"/>
            <a:ext cx="6615953" cy="172122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559" y="178891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 algn="l">
              <a:lnSpc>
                <a:spcPct val="100000"/>
              </a:lnSpc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Информирование жителей района Чертаново Центральное</a:t>
            </a: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62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629778" y="864725"/>
            <a:ext cx="4775940" cy="5515518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ru-RU" sz="19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Информирование жителей о </a:t>
            </a: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деятельности органов исполнительной власти осуществляется с помощью</a:t>
            </a:r>
            <a:r>
              <a:rPr lang="ru-RU" sz="19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официального сайта управы района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через социальные сети: группы </a:t>
            </a:r>
            <a:r>
              <a:rPr lang="ru-RU" sz="1900" b="1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19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Telegram</a:t>
            </a:r>
            <a:r>
              <a:rPr lang="ru-RU" sz="19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Одноклассники</a:t>
            </a: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посредством электронной районной газеты </a:t>
            </a:r>
            <a:r>
              <a:rPr lang="ru-RU" sz="19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«На Варшавке. Чертаново Центральное»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окружной печатной газете </a:t>
            </a:r>
            <a:r>
              <a:rPr lang="ru-RU" sz="19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«Южные горизонты»,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печатной и электронной газете </a:t>
            </a:r>
            <a:r>
              <a:rPr lang="ru-RU" sz="19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«Вечерняя Москва»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На</a:t>
            </a:r>
            <a:r>
              <a:rPr lang="en-US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информационных конструкциях района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газеты</a:t>
            </a:r>
            <a:r>
              <a:rPr lang="ru-RU" sz="19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«Мой район»</a:t>
            </a: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600560" y="462865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Газета, социальные сети, официальный сайт управы</a:t>
            </a: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10907125" y="642003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49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pic>
        <p:nvPicPr>
          <p:cNvPr id="16" name="Рисунок 15" descr="photo_2023-12-19_13-41-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868" y="788081"/>
            <a:ext cx="3259281" cy="2640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photo_2023-12-19_13-41-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576" y="777237"/>
            <a:ext cx="3276106" cy="2640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396748" y="3855254"/>
            <a:ext cx="64008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Активность социальных сетей в сравнении с 2022 годом. Каждый день тысячи активных участников официальных районных групп просматривают страницы сайтов, добавляют публикации и комментарии</a:t>
            </a:r>
            <a:r>
              <a:rPr lang="en-US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CB44A50-1706-3E5D-31F2-6A4D54250F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59" y="864725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6BEC246-AEE3-217C-9C7D-6C4C93E0D9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021" y="3855254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808623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30306" y="717176"/>
            <a:ext cx="11116235" cy="108473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571245" y="768033"/>
            <a:ext cx="10418971" cy="930673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indent="457200" algn="just"/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За счёт средств, поступивших от платных городских парковок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размере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64 660 600 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рублей, реализованы мероприятия по повышению безопасности дорожного движения вблизи образовательных учреждений и дворовых территориях по 12 адресам.</a:t>
            </a: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03792" y="167321"/>
            <a:ext cx="11077635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prstClr val="black"/>
                </a:solidFill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Строительство и транспортное развитие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457" y="408859"/>
            <a:ext cx="10814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ea typeface="+mj-ea"/>
                <a:cs typeface="Times New Roman" panose="02020603050405020304" pitchFamily="18" charset="0"/>
              </a:rPr>
              <a:t>Благоустройство за счет средств, поступивших от платных городских парковок</a:t>
            </a:r>
          </a:p>
        </p:txBody>
      </p:sp>
      <p:sp>
        <p:nvSpPr>
          <p:cNvPr id="15" name="Номер слайда 6"/>
          <p:cNvSpPr txBox="1">
            <a:spLocks/>
          </p:cNvSpPr>
          <p:nvPr/>
        </p:nvSpPr>
        <p:spPr>
          <a:xfrm>
            <a:off x="10907125" y="645837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5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1" y="804292"/>
            <a:ext cx="266740" cy="2667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608297" y="1796498"/>
            <a:ext cx="53801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Выполнено</a:t>
            </a:r>
            <a:r>
              <a:rPr lang="ru-RU" sz="2200" b="1" i="1" dirty="0"/>
              <a:t>: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2060"/>
                </a:solidFill>
              </a:rPr>
              <a:t>организация одностороннего движения на внутриквартальном проезде;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2060"/>
                </a:solidFill>
              </a:rPr>
              <a:t> ремонт и обустройство тротуаров;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2060"/>
                </a:solidFill>
              </a:rPr>
              <a:t> установка дорожных знаков, искусственных неровностей;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2060"/>
                </a:solidFill>
              </a:rPr>
              <a:t> устройство и ремонт АБП тротуара, проезжей части дорог, установка бортового камня;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2060"/>
                </a:solidFill>
              </a:rPr>
              <a:t> ремонт лестничного схода, подпорной стены, замена металлического ограждения, устройство и ремонт газона (посевной, рулонный);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2060"/>
                </a:solidFill>
              </a:rPr>
              <a:t> ремонт покрытия на детских площадках, замена МАФ, ремонт контейнерной площадки, устройство </a:t>
            </a:r>
            <a:r>
              <a:rPr lang="ru-RU" sz="1600" b="1" i="1" dirty="0" err="1">
                <a:solidFill>
                  <a:srgbClr val="002060"/>
                </a:solidFill>
              </a:rPr>
              <a:t>рокария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843" y="1882588"/>
            <a:ext cx="2994957" cy="2199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843" y="4222375"/>
            <a:ext cx="2998865" cy="208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3B0B82-7361-9F0C-7679-0C20F2276E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162" y="2335614"/>
            <a:ext cx="2706220" cy="3437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1164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">
            <a:extLst>
              <a:ext uri="{FF2B5EF4-FFF2-40B4-BE49-F238E27FC236}">
                <a16:creationId xmlns="" xmlns:a16="http://schemas.microsoft.com/office/drawing/2014/main" id="{13A14B82-C4C6-8352-B359-FAE90BD745AD}"/>
              </a:ext>
            </a:extLst>
          </p:cNvPr>
          <p:cNvSpPr/>
          <p:nvPr/>
        </p:nvSpPr>
        <p:spPr>
          <a:xfrm>
            <a:off x="537882" y="634982"/>
            <a:ext cx="11286565" cy="90694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560" y="157335"/>
            <a:ext cx="9412331" cy="283974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Работа с обращениями жителей района</a:t>
            </a:r>
            <a:endParaRPr sz="18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600559" y="438583"/>
            <a:ext cx="9412331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Документооборот управы района </a:t>
            </a:r>
          </a:p>
        </p:txBody>
      </p:sp>
      <p:sp>
        <p:nvSpPr>
          <p:cNvPr id="16" name="Номер слайда 6"/>
          <p:cNvSpPr txBox="1">
            <a:spLocks/>
          </p:cNvSpPr>
          <p:nvPr/>
        </p:nvSpPr>
        <p:spPr>
          <a:xfrm>
            <a:off x="10907125" y="643824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50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0559" y="646601"/>
            <a:ext cx="1077565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Электронный документооборот управы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района в истекшем году составил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8 180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документов.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59224" y="1671914"/>
            <a:ext cx="7422776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>
                <a:solidFill>
                  <a:srgbClr val="002060"/>
                </a:solidFill>
              </a:rPr>
              <a:t>1730 обращений граждан поступило из вышестоящих организаций;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>
                <a:solidFill>
                  <a:srgbClr val="002060"/>
                </a:solidFill>
              </a:rPr>
              <a:t>156 обращений граждан поступило напрямую в управу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>
                <a:solidFill>
                  <a:srgbClr val="002060"/>
                </a:solidFill>
              </a:rPr>
              <a:t>411 обращений граждан поступило через электронную приемную;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>
                <a:solidFill>
                  <a:srgbClr val="002060"/>
                </a:solidFill>
              </a:rPr>
              <a:t>5631 документ служебной корреспонденции;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>
                <a:solidFill>
                  <a:srgbClr val="002060"/>
                </a:solidFill>
              </a:rPr>
              <a:t>195 </a:t>
            </a:r>
            <a:r>
              <a:rPr lang="ru-RU" sz="2400" b="1" i="1" dirty="0" err="1">
                <a:solidFill>
                  <a:srgbClr val="002060"/>
                </a:solidFill>
              </a:rPr>
              <a:t>факсограмм</a:t>
            </a:r>
            <a:r>
              <a:rPr lang="ru-RU" sz="2400" b="1" i="1" dirty="0">
                <a:solidFill>
                  <a:srgbClr val="002060"/>
                </a:solidFill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>
                <a:solidFill>
                  <a:srgbClr val="002060"/>
                </a:solidFill>
              </a:rPr>
              <a:t>58 распоряжений управы.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5787" y="5526306"/>
            <a:ext cx="8516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Объем документооборота по сравнению с 2022 годом увеличился на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%.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FE79142-EA68-C92C-3147-443B6EA053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65" y="696555"/>
            <a:ext cx="373643" cy="373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050540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2023-09-27_14-28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586" y="621065"/>
            <a:ext cx="7261413" cy="5446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ject 5"/>
          <p:cNvSpPr/>
          <p:nvPr/>
        </p:nvSpPr>
        <p:spPr>
          <a:xfrm>
            <a:off x="600560" y="45094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sz="1000" dirty="0"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2614" y="5334000"/>
            <a:ext cx="8785412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10907125" y="641501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51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80620" y="557535"/>
            <a:ext cx="689088" cy="8602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70" y="549660"/>
            <a:ext cx="853412" cy="7915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73338" y="5283087"/>
            <a:ext cx="88200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5769531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30305" y="600636"/>
            <a:ext cx="6454589" cy="139849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0731" y="313360"/>
            <a:ext cx="11077635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территории района</a:t>
            </a:r>
          </a:p>
        </p:txBody>
      </p:sp>
      <p:sp>
        <p:nvSpPr>
          <p:cNvPr id="5" name="object 5"/>
          <p:cNvSpPr/>
          <p:nvPr/>
        </p:nvSpPr>
        <p:spPr>
          <a:xfrm>
            <a:off x="592245" y="32733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513" y="-19104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6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4512" y="628471"/>
            <a:ext cx="6335559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1000"/>
              </a:spcAft>
            </a:pP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Комплексно благоустроены 13 дворовых территорий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 В ходе выполнения работ благоустроено </a:t>
            </a:r>
            <a:r>
              <a:rPr lang="ru-RU" sz="2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детских площадок с установкой новых МАФ и обустройством искусственного покрытия: </a:t>
            </a:r>
          </a:p>
          <a:p>
            <a:pPr indent="457200" algn="just">
              <a:spcAft>
                <a:spcPts val="1000"/>
              </a:spcAft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70" y="707865"/>
            <a:ext cx="259200" cy="2591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5BEB7A-A471-E7AC-BBD3-AE2877E6205D}"/>
              </a:ext>
            </a:extLst>
          </p:cNvPr>
          <p:cNvSpPr txBox="1"/>
          <p:nvPr/>
        </p:nvSpPr>
        <p:spPr>
          <a:xfrm>
            <a:off x="504513" y="2247007"/>
            <a:ext cx="6353487" cy="2198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2060"/>
                </a:solidFill>
              </a:rPr>
              <a:t>- </a:t>
            </a:r>
            <a:r>
              <a:rPr lang="ru-RU" b="1" i="1" dirty="0">
                <a:solidFill>
                  <a:srgbClr val="002060"/>
                </a:solidFill>
              </a:rPr>
              <a:t>11 - по программе стимулирования;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</a:rPr>
              <a:t>- 1 по программе «Развитие городской среды».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/>
              <a:t>Так же произведён ремонт 8 спортивных площадок: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</a:rPr>
              <a:t>- 7 по программе стимулирования;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</a:rPr>
              <a:t>- 1 по программе «Развитие городской среды</a:t>
            </a:r>
            <a:r>
              <a:rPr lang="ru-RU" i="1" dirty="0">
                <a:solidFill>
                  <a:srgbClr val="002060"/>
                </a:solidFill>
              </a:rPr>
              <a:t>».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601F29-789D-D389-3391-034C9A1748DC}"/>
              </a:ext>
            </a:extLst>
          </p:cNvPr>
          <p:cNvSpPr txBox="1"/>
          <p:nvPr/>
        </p:nvSpPr>
        <p:spPr>
          <a:xfrm>
            <a:off x="528610" y="4436158"/>
            <a:ext cx="57958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Обустроено 2 тренажёрные площадки для занятий спортом на свежем воздухе по 2 адресам:</a:t>
            </a:r>
          </a:p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</a:rPr>
              <a:t>- ул. Красного Маяка, дом 11, корп.1 </a:t>
            </a:r>
          </a:p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</a:rPr>
              <a:t>- ул. Красного Маяка, дом 22, корп.1,2,3</a:t>
            </a:r>
          </a:p>
        </p:txBody>
      </p:sp>
      <p:pic>
        <p:nvPicPr>
          <p:cNvPr id="17" name="Рисунок 16" descr="b1e6a089-354a-468a-984c-a547183173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272" y="490090"/>
            <a:ext cx="4303058" cy="2872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c12791b4-7961-4ba8-9c94-f9e8fb5dd05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271" y="3540081"/>
            <a:ext cx="4303059" cy="2763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1027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430306" y="627529"/>
            <a:ext cx="11259670" cy="156882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0731" y="313360"/>
            <a:ext cx="11077635" cy="191641"/>
          </a:xfrm>
          <a:prstGeom prst="rect">
            <a:avLst/>
          </a:prstGeom>
        </p:spPr>
        <p:txBody>
          <a:bodyPr vert="horz" wrap="square" lIns="0" tIns="6908" rIns="0" bIns="0" rtlCol="0" anchor="ctr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территории района</a:t>
            </a:r>
          </a:p>
        </p:txBody>
      </p:sp>
      <p:sp>
        <p:nvSpPr>
          <p:cNvPr id="5" name="object 5"/>
          <p:cNvSpPr/>
          <p:nvPr/>
        </p:nvSpPr>
        <p:spPr>
          <a:xfrm>
            <a:off x="592245" y="327333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811" y="6441358"/>
            <a:ext cx="6607461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/>
          <a:p>
            <a:pPr marL="7271">
              <a:spcBef>
                <a:spcPts val="57"/>
              </a:spcBef>
            </a:pP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ЧЕРТАНОВО  ЦЕНТРАЛЬНОЕ</a:t>
            </a:r>
            <a:endParaRPr sz="100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513" y="-19104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6"/>
          <p:cNvSpPr txBox="1">
            <a:spLocks/>
          </p:cNvSpPr>
          <p:nvPr/>
        </p:nvSpPr>
        <p:spPr>
          <a:xfrm>
            <a:off x="10907125" y="64200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7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58" y="718437"/>
            <a:ext cx="318152" cy="3181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Прямоугольник 17"/>
          <p:cNvSpPr/>
          <p:nvPr/>
        </p:nvSpPr>
        <p:spPr>
          <a:xfrm>
            <a:off x="430306" y="638327"/>
            <a:ext cx="11125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 2023 году на дворовых территориях района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отремонтировано и обустроено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28 032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кв.м асфальтобетонного покрытия, включая ремонт и обустройство пешеходных тротуаров, выполнен ремонт газонов –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36 314 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кв.м.; отремонтировано </a:t>
            </a:r>
            <a:r>
              <a:rPr lang="ru-RU" sz="2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лестничных сходов.</a:t>
            </a:r>
          </a:p>
        </p:txBody>
      </p:sp>
      <p:pic>
        <p:nvPicPr>
          <p:cNvPr id="12" name="Рисунок 11" descr="df67cbf6-4557-4af7-be66-fee1566a297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41" y="2960594"/>
            <a:ext cx="3881718" cy="291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730" y="2357718"/>
            <a:ext cx="4075056" cy="298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257" y="2953011"/>
            <a:ext cx="3711387" cy="2918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4356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537882" y="555814"/>
            <a:ext cx="11152094" cy="52891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282848"/>
            <a:ext cx="8596668" cy="1320800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территории района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42A38-5F8E-46E4-0135-0BBD5CD405F8}"/>
              </a:ext>
            </a:extLst>
          </p:cNvPr>
          <p:cNvSpPr txBox="1"/>
          <p:nvPr/>
        </p:nvSpPr>
        <p:spPr>
          <a:xfrm>
            <a:off x="508002" y="13416"/>
            <a:ext cx="108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74935888-0111-876F-DAEC-433E339401B6}"/>
              </a:ext>
            </a:extLst>
          </p:cNvPr>
          <p:cNvSpPr/>
          <p:nvPr/>
        </p:nvSpPr>
        <p:spPr>
          <a:xfrm>
            <a:off x="601048" y="344520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F1CEF840-536E-64BF-B135-16FCEBC90624}"/>
              </a:ext>
            </a:extLst>
          </p:cNvPr>
          <p:cNvSpPr/>
          <p:nvPr/>
        </p:nvSpPr>
        <p:spPr>
          <a:xfrm>
            <a:off x="601048" y="6578498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7271">
              <a:spcBef>
                <a:spcPts val="57"/>
              </a:spcBef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ЮАО,  РАЙОН  ЧЕРТАНОВО  ЦЕНТРАЛЬНОЕ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1308A34E-EB9A-BC26-60C2-5E81DDC49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56394"/>
              </p:ext>
            </p:extLst>
          </p:nvPr>
        </p:nvGraphicFramePr>
        <p:xfrm>
          <a:off x="1685109" y="1296022"/>
          <a:ext cx="8615081" cy="509195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02279">
                  <a:extLst>
                    <a:ext uri="{9D8B030D-6E8A-4147-A177-3AD203B41FA5}">
                      <a16:colId xmlns="" xmlns:a16="http://schemas.microsoft.com/office/drawing/2014/main" val="233602698"/>
                    </a:ext>
                  </a:extLst>
                </a:gridCol>
                <a:gridCol w="8112802">
                  <a:extLst>
                    <a:ext uri="{9D8B030D-6E8A-4147-A177-3AD203B41FA5}">
                      <a16:colId xmlns="" xmlns:a16="http://schemas.microsoft.com/office/drawing/2014/main" val="2393294745"/>
                    </a:ext>
                  </a:extLst>
                </a:gridCol>
              </a:tblGrid>
              <a:tr h="47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№</a:t>
                      </a:r>
                      <a:endParaRPr lang="ru-RU" sz="16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</a:t>
                      </a:r>
                      <a:r>
                        <a:rPr lang="ru-RU" sz="1600" b="0" u="none" strike="noStrike" kern="120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программе «</a:t>
                      </a:r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Стимулирования</a:t>
                      </a:r>
                      <a:r>
                        <a:rPr lang="ru-RU" sz="1600" b="0" u="none" strike="noStrike" kern="120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управ районов» </a:t>
                      </a:r>
                      <a:endParaRPr lang="ru-RU" sz="16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144926934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Днепропетровская, д.35, корп.1, 2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572425758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ул. Днепропетровская, д.37, корп.1, 2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51895124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ул. Днепропетровская, д.39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014412835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</a:t>
                      </a:r>
                      <a:r>
                        <a:rPr lang="ru-RU" sz="14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</a:t>
                      </a: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д.36, корп.1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97047"/>
                  </a:ext>
                </a:extLst>
              </a:tr>
              <a:tr h="259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</a:t>
                      </a:r>
                      <a:r>
                        <a:rPr lang="ru-RU" sz="14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</a:t>
                      </a: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д.38, корп.1, 2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15037884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Днепропетровская, д.16, корп.2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088222166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Днепропетровская, д.16, корп.3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965572211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8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Днепропетровская, д.16, корп.5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145091625"/>
                  </a:ext>
                </a:extLst>
              </a:tr>
              <a:tr h="3175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9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ул. Днепропетровская, д.16, корп.8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571399696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10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Красного Маяка, д.11 корп.1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91742416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Красного Маяка, д.22 корп.1, 2, 3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564404406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12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</a:t>
                      </a:r>
                      <a:r>
                        <a:rPr lang="ru-RU" sz="1400" b="0" u="none" strike="noStrike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Чертановская</a:t>
                      </a: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д.34, корп.1 (800 кв. м.)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527765875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13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None/>
                      </a:pPr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ул. Днепропетровская, д.29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81413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</a:t>
                      </a:r>
                      <a:r>
                        <a:rPr lang="ru-RU" sz="1600" b="0" u="none" strike="noStrike" kern="120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программе «</a:t>
                      </a:r>
                      <a:r>
                        <a:rPr lang="ru-RU" sz="16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Развитие</a:t>
                      </a:r>
                      <a:r>
                        <a:rPr lang="ru-RU" sz="1600" b="0" u="none" strike="noStrike" kern="120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городской среды»</a:t>
                      </a:r>
                      <a:endParaRPr lang="ru-RU" sz="16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110662956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0" u="none" strike="noStrike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ул. Днепропетровская, д.31</a:t>
                      </a:r>
                      <a:endParaRPr lang="ru-RU" sz="1400" b="0" i="0" u="none" strike="noStrike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/>
                        <a:ea typeface="+mn-ea"/>
                        <a:cs typeface="+mn-cs"/>
                      </a:endParaRPr>
                    </a:p>
                  </a:txBody>
                  <a:tcPr marL="5385" marR="5385" marT="53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5191832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F0DD376-7FF6-799C-A610-A0C73F12BFDB}"/>
              </a:ext>
            </a:extLst>
          </p:cNvPr>
          <p:cNvSpPr txBox="1"/>
          <p:nvPr/>
        </p:nvSpPr>
        <p:spPr>
          <a:xfrm>
            <a:off x="11310183" y="6576416"/>
            <a:ext cx="2687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</a:rPr>
              <a:pPr/>
              <a:t>8</a:t>
            </a:fld>
            <a:endParaRPr lang="ru-RU" sz="1050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811" y="574188"/>
            <a:ext cx="9816354" cy="44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Адреса дворов, на которых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выполнены работы по благоустройству</a:t>
            </a:r>
            <a:r>
              <a:rPr lang="en-US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D46F78-04E3-4DC8-8026-43D6423850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75" y="663631"/>
            <a:ext cx="346886" cy="3132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555811" y="4751294"/>
            <a:ext cx="11143129" cy="158675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F8018F28-A701-E1D2-3650-060363BB4D1A}"/>
              </a:ext>
            </a:extLst>
          </p:cNvPr>
          <p:cNvSpPr/>
          <p:nvPr/>
        </p:nvSpPr>
        <p:spPr>
          <a:xfrm>
            <a:off x="519953" y="663389"/>
            <a:ext cx="11241740" cy="7978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57150">
            <a:gradFill>
              <a:gsLst>
                <a:gs pos="45000">
                  <a:schemeClr val="accent2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C23C-FEAA-43B1-8A1A-FCFE9370572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17969" y="661013"/>
            <a:ext cx="1081341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сэкономленные средства в результате проведения аукционов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на сумму – </a:t>
            </a:r>
            <a:r>
              <a:rPr lang="ru-RU" sz="2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2 193 559,31 </a:t>
            </a:r>
            <a:r>
              <a:rPr lang="ru-RU" sz="2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рублей выполнено: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86F8C5-E3D6-A38C-AA38-60DC94EA69B5}"/>
              </a:ext>
            </a:extLst>
          </p:cNvPr>
          <p:cNvSpPr txBox="1"/>
          <p:nvPr/>
        </p:nvSpPr>
        <p:spPr>
          <a:xfrm>
            <a:off x="530597" y="81641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1">
              <a:spcBef>
                <a:spcPts val="54"/>
              </a:spcBef>
            </a:pPr>
            <a:r>
              <a:rPr lang="ru-RU" sz="18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ЖКХиБ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D3E5CC-AC21-4B99-06F3-422E6CC6C7B5}"/>
              </a:ext>
            </a:extLst>
          </p:cNvPr>
          <p:cNvSpPr txBox="1"/>
          <p:nvPr/>
        </p:nvSpPr>
        <p:spPr>
          <a:xfrm>
            <a:off x="530597" y="343365"/>
            <a:ext cx="6100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  <a:cs typeface="Times New Roman" panose="02020603050405020304" pitchFamily="18" charset="0"/>
              </a:rPr>
              <a:t>Благоустройство территорий района</a:t>
            </a: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29FBA519-02D4-860D-ACC3-749A9790DDC3}"/>
              </a:ext>
            </a:extLst>
          </p:cNvPr>
          <p:cNvSpPr/>
          <p:nvPr/>
        </p:nvSpPr>
        <p:spPr>
          <a:xfrm>
            <a:off x="600559" y="397139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="" xmlns:a16="http://schemas.microsoft.com/office/drawing/2014/main" id="{45E13B6D-9B86-171C-175E-355FDE185BFA}"/>
              </a:ext>
            </a:extLst>
          </p:cNvPr>
          <p:cNvSpPr/>
          <p:nvPr/>
        </p:nvSpPr>
        <p:spPr>
          <a:xfrm>
            <a:off x="600560" y="6423634"/>
            <a:ext cx="10989903" cy="0"/>
          </a:xfrm>
          <a:custGeom>
            <a:avLst/>
            <a:gdLst/>
            <a:ahLst/>
            <a:cxnLst/>
            <a:rect l="l" t="t" r="r" b="b"/>
            <a:pathLst>
              <a:path w="17137380">
                <a:moveTo>
                  <a:pt x="0" y="0"/>
                </a:moveTo>
                <a:lnTo>
                  <a:pt x="17136999" y="0"/>
                </a:lnTo>
              </a:path>
            </a:pathLst>
          </a:custGeom>
          <a:ln w="198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DD9045B-1DEA-3F6E-F807-C7F75C154809}"/>
              </a:ext>
            </a:extLst>
          </p:cNvPr>
          <p:cNvSpPr txBox="1"/>
          <p:nvPr/>
        </p:nvSpPr>
        <p:spPr>
          <a:xfrm>
            <a:off x="600560" y="6427828"/>
            <a:ext cx="6100354" cy="161231"/>
          </a:xfrm>
          <a:prstGeom prst="rect">
            <a:avLst/>
          </a:prstGeom>
        </p:spPr>
        <p:txBody>
          <a:bodyPr vert="horz" wrap="square" lIns="0" tIns="7272" rIns="0" bIns="0" rtlCol="0">
            <a:spAutoFit/>
          </a:bodyPr>
          <a:lstStyle>
            <a:defPPr>
              <a:defRPr lang="en-US"/>
            </a:defPPr>
            <a:lvl1pPr marL="7271">
              <a:spcBef>
                <a:spcPts val="57"/>
              </a:spcBef>
              <a:defRPr sz="100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ЮАО,  РАЙОН  ЧЕРТАНОВО  ЦЕНТРАЛЬНОЕ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98EDF7A-53B1-EF67-9A86-4969E163C9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78" y="747985"/>
            <a:ext cx="251170" cy="2511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E51BF7B-8372-3FD8-E204-7DACF434D11C}"/>
              </a:ext>
            </a:extLst>
          </p:cNvPr>
          <p:cNvSpPr txBox="1"/>
          <p:nvPr/>
        </p:nvSpPr>
        <p:spPr>
          <a:xfrm rot="10800000" flipV="1">
            <a:off x="11362063" y="6462100"/>
            <a:ext cx="6833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129C23C-FEAA-43B1-8A1A-FCFE93705723}" type="slidenum">
              <a:rPr lang="ru-RU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pPr/>
              <a:t>9</a:t>
            </a:fld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54420" y="4806009"/>
            <a:ext cx="109369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000B22"/>
                </a:solidFill>
              </a:rPr>
              <a:t>На сумму </a:t>
            </a:r>
            <a:r>
              <a:rPr lang="ru-RU" sz="1600" b="1" i="1" dirty="0">
                <a:solidFill>
                  <a:srgbClr val="002060"/>
                </a:solidFill>
              </a:rPr>
              <a:t>– 733 230,14 рублей закуплен аварийный запас ИДН и дорожных знаков;</a:t>
            </a:r>
          </a:p>
          <a:p>
            <a:pPr marL="0"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000B22"/>
                </a:solidFill>
              </a:rPr>
              <a:t>На сумму </a:t>
            </a:r>
            <a:r>
              <a:rPr lang="ru-RU" sz="1600" b="1" i="1" dirty="0">
                <a:solidFill>
                  <a:srgbClr val="002060"/>
                </a:solidFill>
              </a:rPr>
              <a:t>– 851 389,17 рублей выполнены работы по устройству тренажерной площадки по адресу: ул. Красного Маяка, д.22, к.1,2,3;</a:t>
            </a:r>
          </a:p>
          <a:p>
            <a:pPr marL="0"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000B22"/>
                </a:solidFill>
              </a:rPr>
              <a:t>На сумму </a:t>
            </a:r>
            <a:r>
              <a:rPr lang="ru-RU" sz="1600" b="1" i="1" dirty="0">
                <a:solidFill>
                  <a:srgbClr val="002060"/>
                </a:solidFill>
              </a:rPr>
              <a:t>– 608 940 рублей закуплены информационные таблички на детские и спортивные площадки (300 шт.), а также подметальные машины для уборки ОДХ и дворовых территорий (6 шт.). </a:t>
            </a:r>
          </a:p>
        </p:txBody>
      </p:sp>
      <p:pic>
        <p:nvPicPr>
          <p:cNvPr id="15" name="Рисунок 14" descr="кр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93" y="1669520"/>
            <a:ext cx="4659732" cy="287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020F6E7-C282-907D-7515-B7C025CDE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891" y="1669519"/>
            <a:ext cx="4659732" cy="287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31507</TotalTime>
  <Words>4183</Words>
  <Application>Microsoft Office PowerPoint</Application>
  <PresentationFormat>Произвольный</PresentationFormat>
  <Paragraphs>536</Paragraphs>
  <Slides>51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6_HDOfficeLightV0</vt:lpstr>
      <vt:lpstr>7_Аспект</vt:lpstr>
      <vt:lpstr>ОТЧЕТ  главы  управы  района Чертаново Центральное о выполненных работах за 2023 год</vt:lpstr>
      <vt:lpstr>Презентация PowerPoint</vt:lpstr>
      <vt:lpstr>Презентация PowerPoint</vt:lpstr>
      <vt:lpstr>Благоустройство территории района</vt:lpstr>
      <vt:lpstr>Презентация PowerPoint</vt:lpstr>
      <vt:lpstr>Благоустройство территории района</vt:lpstr>
      <vt:lpstr>Благоустройство территории района</vt:lpstr>
      <vt:lpstr>Благоустройство территории района</vt:lpstr>
      <vt:lpstr>Презентация PowerPoint</vt:lpstr>
      <vt:lpstr>Благоустройство территории района</vt:lpstr>
      <vt:lpstr>Благоустройство территории района</vt:lpstr>
      <vt:lpstr>Благоустройство территории района</vt:lpstr>
      <vt:lpstr>Благоустройство территории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Благоустройство территории района</vt:lpstr>
      <vt:lpstr>Подготовка МКД к сезонной эксплуатации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о работе комиссии с брошенным и разукомплектованным транспортом</vt:lpstr>
      <vt:lpstr>Презентация PowerPoint</vt:lpstr>
      <vt:lpstr>Призывная компания </vt:lpstr>
      <vt:lpstr>Благодарность</vt:lpstr>
      <vt:lpstr>Благодарность</vt:lpstr>
      <vt:lpstr>Деятельность управы района в работе по предупреждению и ликвидации чрезвычайных ситуаций и обеспечению пожарной безопасности</vt:lpstr>
      <vt:lpstr>Деятельность управы в сфере потребительского рынка и услуг</vt:lpstr>
      <vt:lpstr>Взаимодействие управы района с органами местного самоуправления</vt:lpstr>
      <vt:lpstr>Материально-техническое обеспечение проведения выборов</vt:lpstr>
      <vt:lpstr>Социальная политика органов исполнительной власти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Новогоднее поздравление</vt:lpstr>
      <vt:lpstr>Презентация PowerPoint</vt:lpstr>
      <vt:lpstr>Презентация PowerPoint</vt:lpstr>
      <vt:lpstr>Презентация PowerPoint</vt:lpstr>
      <vt:lpstr>Информирование жителей района Чертаново Центральное</vt:lpstr>
      <vt:lpstr>Работа с обращениями жителей района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РАЙОН»</dc:title>
  <dc:creator>Авилова А.А.</dc:creator>
  <cp:lastModifiedBy>Таня</cp:lastModifiedBy>
  <cp:revision>1904</cp:revision>
  <cp:lastPrinted>2022-01-20T09:58:41Z</cp:lastPrinted>
  <dcterms:created xsi:type="dcterms:W3CDTF">2019-01-23T14:44:35Z</dcterms:created>
  <dcterms:modified xsi:type="dcterms:W3CDTF">2024-01-29T10:54:54Z</dcterms:modified>
</cp:coreProperties>
</file>