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283" r:id="rId3"/>
    <p:sldId id="257" r:id="rId4"/>
    <p:sldId id="284" r:id="rId5"/>
    <p:sldId id="285" r:id="rId6"/>
    <p:sldId id="260" r:id="rId7"/>
    <p:sldId id="261" r:id="rId8"/>
    <p:sldId id="282" r:id="rId9"/>
    <p:sldId id="286" r:id="rId10"/>
    <p:sldId id="287" r:id="rId11"/>
    <p:sldId id="288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000000"/>
    <a:srgbClr val="561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145" d="100"/>
          <a:sy n="145" d="100"/>
        </p:scale>
        <p:origin x="192" y="114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848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0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785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639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873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490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50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636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848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6269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247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72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658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47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378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865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22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32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604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02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33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3.png"/><Relationship Id="rId18" Type="http://schemas.openxmlformats.org/officeDocument/2006/relationships/image" Target="../media/image58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emf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73487" y="4437240"/>
            <a:ext cx="2810467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2800" b="1" dirty="0">
                <a:solidFill>
                  <a:srgbClr val="CD965F"/>
                </a:solidFill>
              </a:rPr>
              <a:t>з</a:t>
            </a:r>
            <a:r>
              <a:rPr lang="ru-RU" sz="2800" b="1" dirty="0" smtClean="0">
                <a:solidFill>
                  <a:srgbClr val="CD965F"/>
                </a:solidFill>
              </a:rPr>
              <a:t>а </a:t>
            </a:r>
            <a:r>
              <a:rPr lang="ru-RU" sz="2800" b="1" i="0" u="none" strike="noStrike" cap="none" dirty="0" smtClean="0">
                <a:solidFill>
                  <a:srgbClr val="CD965F"/>
                </a:solidFill>
                <a:sym typeface="Arial"/>
              </a:rPr>
              <a:t>2023 год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257577" y="3507854"/>
            <a:ext cx="607238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Отчет о работе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dirty="0" smtClean="0">
                <a:solidFill>
                  <a:srgbClr val="E74825"/>
                </a:solidFill>
              </a:rPr>
              <a:t>МФЦ </a:t>
            </a:r>
            <a:r>
              <a:rPr lang="ru-RU" sz="2800" b="1" dirty="0" smtClean="0">
                <a:solidFill>
                  <a:srgbClr val="E74825"/>
                </a:solidFill>
              </a:rPr>
              <a:t>окружного значения ЮАО</a:t>
            </a: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41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24;p31"/>
          <p:cNvSpPr/>
          <p:nvPr/>
        </p:nvSpPr>
        <p:spPr>
          <a:xfrm rot="10800000" flipH="1">
            <a:off x="6211284" y="834230"/>
            <a:ext cx="2674286" cy="35225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1"/>
          <p:cNvSpPr/>
          <p:nvPr/>
        </p:nvSpPr>
        <p:spPr>
          <a:xfrm rot="10800000" flipH="1">
            <a:off x="254777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3247469" y="754626"/>
            <a:ext cx="2674286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09833" y="1244258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900"/>
            </a:pPr>
            <a:r>
              <a:rPr lang="ru-RU" sz="900" b="1" dirty="0">
                <a:solidFill>
                  <a:srgbClr val="E74825"/>
                </a:solidFill>
              </a:rPr>
              <a:t>С 2023 года </a:t>
            </a:r>
            <a:r>
              <a:rPr lang="ru-RU" sz="900" dirty="0"/>
              <a:t>в 29 центрах госуслуг, включая МФЦ окружного значения ЮАО Юридическим лицам стала доступна услуга по</a:t>
            </a:r>
            <a:r>
              <a:rPr lang="ru-RU" sz="900" b="1" dirty="0"/>
              <a:t> регистрации права собственности на объекты недвижимости, находящиеся за пределами столицы. </a:t>
            </a:r>
            <a:r>
              <a:rPr lang="ru-RU" sz="900" dirty="0"/>
              <a:t>Услуга предоставляется по предварительной записи.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dirty="0" smtClean="0">
                <a:solidFill>
                  <a:srgbClr val="E74825"/>
                </a:solidFill>
              </a:rPr>
              <a:t>С </a:t>
            </a:r>
            <a:r>
              <a:rPr lang="ru-RU" sz="900" b="1" dirty="0">
                <a:solidFill>
                  <a:srgbClr val="E74825"/>
                </a:solidFill>
              </a:rPr>
              <a:t>01 ИЮНЯ 2023 года</a:t>
            </a:r>
            <a:r>
              <a:rPr lang="ru-RU" sz="900" b="1" dirty="0"/>
              <a:t> </a:t>
            </a:r>
            <a:r>
              <a:rPr lang="ru-RU" sz="900" dirty="0"/>
              <a:t>во всех центрах госуслуг граждане Российской Федерации могут </a:t>
            </a:r>
            <a:r>
              <a:rPr lang="ru-RU" sz="900" b="1" dirty="0"/>
              <a:t>получить справку об отсутствии факта государственной регистрации заключения брака.</a:t>
            </a:r>
            <a:r>
              <a:rPr lang="ru-RU" sz="900" dirty="0"/>
              <a:t> Для граждан РФ с документами, выданными компетентными органами иностранных государств, иностранных граждан и лиц без гражданства услуга по-прежнему доступна в Архивно-информационном отделе Управления ЗАГС Москвы.</a:t>
            </a:r>
            <a:endParaRPr lang="ru-RU" sz="900"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1"/>
          <p:cNvSpPr/>
          <p:nvPr/>
        </p:nvSpPr>
        <p:spPr>
          <a:xfrm>
            <a:off x="251520" y="766034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</a:t>
            </a:r>
            <a:r>
              <a:rPr lang="ru" sz="1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3254379" y="766034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3351433" y="1254807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900"/>
            </a:pPr>
            <a:r>
              <a:rPr lang="ru-RU" sz="900" b="1" dirty="0">
                <a:solidFill>
                  <a:srgbClr val="E74825"/>
                </a:solidFill>
              </a:rPr>
              <a:t>В апреле 2023 года</a:t>
            </a:r>
            <a:r>
              <a:rPr lang="ru-RU" sz="900" dirty="0">
                <a:solidFill>
                  <a:srgbClr val="E74825"/>
                </a:solidFill>
              </a:rPr>
              <a:t> </a:t>
            </a:r>
            <a:r>
              <a:rPr lang="ru-RU" sz="900" dirty="0"/>
              <a:t>в наш центр </a:t>
            </a:r>
            <a:r>
              <a:rPr lang="ru-RU" sz="900" b="1" dirty="0"/>
              <a:t>перешли полномочия по предоставлению двух наиболее востребованных услуг органов опеки и попечительства.</a:t>
            </a:r>
            <a:r>
              <a:rPr lang="ru-RU" sz="900" dirty="0"/>
              <a:t> Это услуги, связанные с выдачей предварительного разрешения на совершение сделок с имуществом (купля-продажа, обмен и др.) и на распоряжение доходами несовершеннолетних, недееспособных, ограниченно дееспособных.</a:t>
            </a:r>
            <a:endParaRPr lang="ru-RU" sz="900" b="0" i="0" u="none" strike="noStrike" cap="none" dirty="0" smtClean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</a:t>
            </a:r>
            <a:r>
              <a:rPr lang="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535;p31"/>
          <p:cNvSpPr/>
          <p:nvPr/>
        </p:nvSpPr>
        <p:spPr>
          <a:xfrm>
            <a:off x="6211284" y="754626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536;p31"/>
          <p:cNvSpPr/>
          <p:nvPr/>
        </p:nvSpPr>
        <p:spPr>
          <a:xfrm flipH="1">
            <a:off x="6279462" y="1259545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900"/>
            </a:pPr>
            <a:r>
              <a:rPr lang="ru-RU" sz="900" b="1" dirty="0">
                <a:solidFill>
                  <a:srgbClr val="E74825"/>
                </a:solidFill>
              </a:rPr>
              <a:t>С 01 ФЕВРАЛЯ 2023 года</a:t>
            </a:r>
            <a:r>
              <a:rPr lang="ru-RU" sz="900" dirty="0"/>
              <a:t> во всех центрах госуслуг города Москвы предоставляется </a:t>
            </a:r>
            <a:r>
              <a:rPr lang="ru-RU" sz="900" b="1" dirty="0"/>
              <a:t>сервис по оформлению персонифицированной «Карты болельщика»</a:t>
            </a:r>
            <a:r>
              <a:rPr lang="ru-RU" sz="900" dirty="0"/>
              <a:t> по полному циклу. </a:t>
            </a:r>
            <a:endParaRPr lang="ru-RU" sz="900" b="0" i="0" u="none" strike="noStrike" cap="none" dirty="0" smtClean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SzPts val="900"/>
            </a:pPr>
            <a:r>
              <a:rPr lang="ru-RU" sz="900" b="1" dirty="0">
                <a:solidFill>
                  <a:srgbClr val="E74825"/>
                </a:solidFill>
              </a:rPr>
              <a:t>С </a:t>
            </a:r>
            <a:r>
              <a:rPr lang="ru-RU" sz="900" b="1" dirty="0" smtClean="0">
                <a:solidFill>
                  <a:srgbClr val="E74825"/>
                </a:solidFill>
              </a:rPr>
              <a:t>18 ДЕКАБРЯ </a:t>
            </a:r>
            <a:r>
              <a:rPr lang="ru-RU" sz="900" b="1" dirty="0">
                <a:solidFill>
                  <a:srgbClr val="E74825"/>
                </a:solidFill>
              </a:rPr>
              <a:t>2023 года</a:t>
            </a:r>
            <a:r>
              <a:rPr lang="ru-RU" sz="900" dirty="0"/>
              <a:t> во всех центрах </a:t>
            </a:r>
            <a:r>
              <a:rPr lang="ru-RU" sz="900" dirty="0" err="1"/>
              <a:t>госуслуг</a:t>
            </a:r>
            <a:r>
              <a:rPr lang="ru-RU" sz="900" dirty="0"/>
              <a:t> города Москвы </a:t>
            </a:r>
            <a:r>
              <a:rPr lang="ru-RU" sz="900" b="1" dirty="0" smtClean="0"/>
              <a:t>производится выдача паспорта гражданина Российской Федерации лицам, достигшим 14-летнего возраста</a:t>
            </a:r>
            <a:r>
              <a:rPr lang="ru-RU" sz="900" dirty="0" smtClean="0"/>
              <a:t>. Ранее выдача таких паспортов производилась исключительно в органах внутренних дел</a:t>
            </a:r>
            <a:r>
              <a:rPr lang="ru-RU" sz="900" dirty="0" smtClean="0"/>
              <a:t>.</a:t>
            </a:r>
          </a:p>
          <a:p>
            <a:pPr algn="just">
              <a:buSzPts val="900"/>
            </a:pPr>
            <a:endParaRPr lang="ru-RU" sz="900" dirty="0">
              <a:solidFill>
                <a:srgbClr val="561C0E"/>
              </a:solidFill>
            </a:endParaRPr>
          </a:p>
          <a:p>
            <a:pPr>
              <a:buSzPts val="900"/>
            </a:pPr>
            <a:r>
              <a:rPr lang="ru-RU" sz="900" dirty="0">
                <a:solidFill>
                  <a:srgbClr val="561C0E"/>
                </a:solidFill>
              </a:rPr>
              <a:t> </a:t>
            </a:r>
            <a:r>
              <a:rPr lang="ru-RU" sz="900" b="1" dirty="0">
                <a:solidFill>
                  <a:srgbClr val="E74825"/>
                </a:solidFill>
              </a:rPr>
              <a:t>С 7 ноября 2023 г</a:t>
            </a:r>
            <a:r>
              <a:rPr lang="ru-RU" sz="900" dirty="0"/>
              <a:t>., государственная услуга </a:t>
            </a:r>
            <a:r>
              <a:rPr lang="ru-RU" sz="900" b="1" dirty="0"/>
              <a:t>«Предоставление мер социальной поддержки по оплате жилого помещения, коммунальных услуг и услуг связи» </a:t>
            </a:r>
            <a:r>
              <a:rPr lang="ru-RU" sz="900" dirty="0"/>
              <a:t>переведена в электронный вид. (онлайн на портале mos.ru.)</a:t>
            </a:r>
          </a:p>
          <a:p>
            <a:pPr lvl="0">
              <a:buSzPts val="900"/>
            </a:pPr>
            <a:endParaRPr lang="ru-RU" sz="900" dirty="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02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3197" y="1548961"/>
            <a:ext cx="2833520" cy="204494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20" y="734675"/>
            <a:ext cx="5575200" cy="512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 smtClean="0">
                <a:solidFill>
                  <a:srgbClr val="623B2A"/>
                </a:solidFill>
              </a:rPr>
              <a:t>Услуги ГИБДД </a:t>
            </a:r>
            <a:r>
              <a:rPr lang="ru-RU" sz="1000" dirty="0" smtClean="0">
                <a:solidFill>
                  <a:srgbClr val="623B2A"/>
                </a:solidFill>
              </a:rPr>
              <a:t>регистрация транспортного </a:t>
            </a:r>
            <a:r>
              <a:rPr lang="ru-RU" sz="1000" dirty="0">
                <a:solidFill>
                  <a:srgbClr val="623B2A"/>
                </a:solidFill>
              </a:rPr>
              <a:t>средства, получение водительского удостоверения в день </a:t>
            </a:r>
            <a:r>
              <a:rPr lang="ru-RU" sz="1000" dirty="0" smtClean="0">
                <a:solidFill>
                  <a:srgbClr val="623B2A"/>
                </a:solidFill>
              </a:rPr>
              <a:t>обращения.</a:t>
            </a:r>
          </a:p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 smtClean="0">
                <a:solidFill>
                  <a:srgbClr val="623B2A"/>
                </a:solidFill>
              </a:rPr>
              <a:t>Услуги МВД </a:t>
            </a:r>
            <a:r>
              <a:rPr lang="ru-RU" sz="1000" dirty="0">
                <a:solidFill>
                  <a:srgbClr val="623B2A"/>
                </a:solidFill>
              </a:rPr>
              <a:t>по оформлению загранпаспорта детям до 14 лет за </a:t>
            </a:r>
            <a:r>
              <a:rPr lang="ru-RU" sz="1000" dirty="0" smtClean="0">
                <a:solidFill>
                  <a:srgbClr val="623B2A"/>
                </a:solidFill>
              </a:rPr>
              <a:t>сутки.</a:t>
            </a:r>
          </a:p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>
                <a:solidFill>
                  <a:srgbClr val="623B2A"/>
                </a:solidFill>
              </a:rPr>
              <a:t>Консульская легализация </a:t>
            </a:r>
            <a:r>
              <a:rPr lang="ru-RU" sz="1000" b="1" dirty="0" smtClean="0">
                <a:solidFill>
                  <a:srgbClr val="623B2A"/>
                </a:solidFill>
              </a:rPr>
              <a:t>документов.</a:t>
            </a:r>
          </a:p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>
                <a:solidFill>
                  <a:srgbClr val="623B2A"/>
                </a:solidFill>
              </a:rPr>
              <a:t>Удостоверение подлинности подписи нотариуса и оттиска его печати </a:t>
            </a:r>
            <a:r>
              <a:rPr lang="ru-RU" sz="1000" dirty="0">
                <a:solidFill>
                  <a:srgbClr val="623B2A"/>
                </a:solidFill>
              </a:rPr>
              <a:t>при легализации документов, представляемых физическими и юридическими лицами в компетентные органы иностранных государств</a:t>
            </a:r>
            <a:r>
              <a:rPr lang="ru-RU" sz="1000" dirty="0" smtClean="0">
                <a:solidFill>
                  <a:srgbClr val="623B2A"/>
                </a:solidFill>
              </a:rPr>
              <a:t>.</a:t>
            </a:r>
          </a:p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>
                <a:solidFill>
                  <a:srgbClr val="623B2A"/>
                </a:solidFill>
              </a:rPr>
              <a:t>Проставление </a:t>
            </a:r>
            <a:r>
              <a:rPr lang="ru-RU" sz="1000" b="1" dirty="0" err="1">
                <a:solidFill>
                  <a:srgbClr val="623B2A"/>
                </a:solidFill>
              </a:rPr>
              <a:t>апостиля</a:t>
            </a:r>
            <a:r>
              <a:rPr lang="ru-RU" sz="1000" b="1" dirty="0">
                <a:solidFill>
                  <a:srgbClr val="623B2A"/>
                </a:solidFill>
              </a:rPr>
              <a:t> на российских официальных документах</a:t>
            </a:r>
            <a:r>
              <a:rPr lang="ru-RU" sz="1000" dirty="0">
                <a:solidFill>
                  <a:srgbClr val="623B2A"/>
                </a:solidFill>
              </a:rPr>
              <a:t>, подлежащих вывозу за пределы территории Российской Федерации</a:t>
            </a:r>
            <a:r>
              <a:rPr lang="ru-RU" sz="1000" dirty="0" smtClean="0">
                <a:solidFill>
                  <a:srgbClr val="623B2A"/>
                </a:solidFill>
              </a:rPr>
              <a:t>.</a:t>
            </a:r>
          </a:p>
          <a:p>
            <a:pPr marL="17145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>
                <a:solidFill>
                  <a:srgbClr val="623B2A"/>
                </a:solidFill>
              </a:rPr>
              <a:t>Услуги Департамента образования и науки города Москвы</a:t>
            </a:r>
            <a:r>
              <a:rPr lang="ru-RU" sz="1000" dirty="0">
                <a:solidFill>
                  <a:srgbClr val="623B2A"/>
                </a:solidFill>
              </a:rPr>
              <a:t> «Подтверждение документов об образовании и (или) о квалификации» и «Подтверждение документов об ученых степенях и ученых званиях».</a:t>
            </a:r>
          </a:p>
          <a:p>
            <a:pPr marL="171450" lvl="0" indent="-171450"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000" b="1" i="0" u="none" strike="noStrike" cap="none" dirty="0" smtClean="0">
                <a:solidFill>
                  <a:srgbClr val="623B2A"/>
                </a:solidFill>
                <a:sym typeface="Arial"/>
              </a:rPr>
              <a:t>Включение </a:t>
            </a:r>
            <a:r>
              <a:rPr lang="ru" sz="1000" b="1" i="0" u="none" strike="noStrike" cap="none" dirty="0">
                <a:solidFill>
                  <a:srgbClr val="623B2A"/>
                </a:solidFill>
                <a:sym typeface="Arial"/>
              </a:rPr>
              <a:t>в Единый государственный реестр </a:t>
            </a:r>
            <a:r>
              <a:rPr lang="ru" sz="1000" b="0" i="0" u="none" strike="noStrike" cap="none" dirty="0">
                <a:solidFill>
                  <a:srgbClr val="623B2A"/>
                </a:solidFill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000" b="1" i="0" u="none" strike="noStrike" cap="none" dirty="0">
                <a:solidFill>
                  <a:srgbClr val="623B2A"/>
                </a:solidFill>
                <a:sym typeface="Arial"/>
              </a:rPr>
              <a:t>Справка об отсутствии факта государственной регистрации </a:t>
            </a:r>
            <a:br>
              <a:rPr lang="ru" sz="10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" sz="1000" b="1" i="0" u="none" strike="noStrike" cap="none" dirty="0">
                <a:solidFill>
                  <a:srgbClr val="623B2A"/>
                </a:solidFill>
                <a:sym typeface="Arial"/>
              </a:rPr>
              <a:t>заключения </a:t>
            </a:r>
            <a:r>
              <a:rPr lang="ru" sz="1000" b="1" i="0" u="none" strike="noStrike" cap="none" dirty="0" smtClean="0">
                <a:solidFill>
                  <a:srgbClr val="623B2A"/>
                </a:solidFill>
                <a:sym typeface="Arial"/>
              </a:rPr>
              <a:t>брака (форма 15</a:t>
            </a:r>
            <a:r>
              <a:rPr lang="ru" sz="1000" b="1" i="0" u="none" strike="noStrike" cap="none" dirty="0" smtClean="0">
                <a:solidFill>
                  <a:srgbClr val="623B2A"/>
                </a:solidFill>
                <a:sym typeface="Arial"/>
              </a:rPr>
              <a:t>)</a:t>
            </a:r>
            <a:r>
              <a:rPr lang="ru" sz="1000" b="0" i="0" u="none" strike="noStrike" cap="none" dirty="0" smtClean="0">
                <a:solidFill>
                  <a:srgbClr val="623B2A"/>
                </a:solidFill>
                <a:sym typeface="Arial"/>
              </a:rPr>
              <a:t>.</a:t>
            </a:r>
          </a:p>
          <a:p>
            <a:pPr marL="171450" indent="-171450">
              <a:spcBef>
                <a:spcPts val="300"/>
              </a:spcBef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 smtClean="0">
                <a:solidFill>
                  <a:srgbClr val="623B2A"/>
                </a:solidFill>
              </a:rPr>
              <a:t>Государственная </a:t>
            </a:r>
            <a:r>
              <a:rPr lang="ru-RU" sz="1000" b="1" dirty="0">
                <a:solidFill>
                  <a:srgbClr val="623B2A"/>
                </a:solidFill>
              </a:rPr>
              <a:t>регистрация юридических лиц, физических лиц в качестве индивидуальных предпринимателей и крестьянских (фермерских) </a:t>
            </a:r>
            <a:r>
              <a:rPr lang="ru-RU" sz="1000" b="1" dirty="0" smtClean="0">
                <a:solidFill>
                  <a:srgbClr val="623B2A"/>
                </a:solidFill>
              </a:rPr>
              <a:t>хозяйств</a:t>
            </a:r>
            <a:r>
              <a:rPr lang="ru-RU" sz="1000" dirty="0" smtClean="0">
                <a:solidFill>
                  <a:srgbClr val="623B2A"/>
                </a:solidFill>
              </a:rPr>
              <a:t>.</a:t>
            </a:r>
          </a:p>
          <a:p>
            <a:pPr marL="171450" indent="-171450">
              <a:spcBef>
                <a:spcPts val="300"/>
              </a:spcBef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 smtClean="0">
                <a:solidFill>
                  <a:srgbClr val="623B2A"/>
                </a:solidFill>
              </a:rPr>
              <a:t>Выплата </a:t>
            </a:r>
            <a:r>
              <a:rPr lang="ru-RU" sz="1000" b="1" dirty="0">
                <a:solidFill>
                  <a:srgbClr val="623B2A"/>
                </a:solidFill>
              </a:rPr>
              <a:t>единовременной материальной помощи</a:t>
            </a:r>
            <a:r>
              <a:rPr lang="ru-RU" sz="1000" dirty="0">
                <a:solidFill>
                  <a:srgbClr val="623B2A"/>
                </a:solidFill>
              </a:rPr>
              <a:t> в рамках адресной социальной помощи </a:t>
            </a:r>
            <a:r>
              <a:rPr lang="ru-RU" sz="1000" b="1" dirty="0">
                <a:solidFill>
                  <a:srgbClr val="623B2A"/>
                </a:solidFill>
              </a:rPr>
              <a:t>семьям мобилизованных </a:t>
            </a:r>
            <a:r>
              <a:rPr lang="ru-RU" sz="1000" dirty="0" smtClean="0">
                <a:solidFill>
                  <a:srgbClr val="623B2A"/>
                </a:solidFill>
              </a:rPr>
              <a:t>граждан.</a:t>
            </a:r>
            <a:endParaRPr lang="ru-RU" sz="1000" dirty="0">
              <a:solidFill>
                <a:srgbClr val="623B2A"/>
              </a:solidFill>
            </a:endParaRPr>
          </a:p>
          <a:p>
            <a:pPr marL="171450" indent="-171450">
              <a:spcBef>
                <a:spcPts val="300"/>
              </a:spcBef>
              <a:buClr>
                <a:srgbClr val="E74825"/>
              </a:buClr>
              <a:buSzPts val="1100"/>
              <a:buFont typeface="Arial"/>
              <a:buChar char="•"/>
            </a:pPr>
            <a:r>
              <a:rPr lang="ru-RU" sz="1000" b="1" dirty="0" smtClean="0">
                <a:solidFill>
                  <a:srgbClr val="623B2A"/>
                </a:solidFill>
              </a:rPr>
              <a:t>Меры </a:t>
            </a:r>
            <a:r>
              <a:rPr lang="ru-RU" sz="1000" b="1" dirty="0">
                <a:solidFill>
                  <a:srgbClr val="623B2A"/>
                </a:solidFill>
              </a:rPr>
              <a:t>поддержки жителям г. Херсона и части Херсонской области</a:t>
            </a:r>
            <a:r>
              <a:rPr lang="ru-RU" sz="1000" dirty="0">
                <a:solidFill>
                  <a:srgbClr val="623B2A"/>
                </a:solidFill>
              </a:rPr>
              <a:t>, покинувших место постоянного проживания и прибывших на иные территории </a:t>
            </a:r>
            <a:r>
              <a:rPr lang="ru-RU" sz="1000" dirty="0" smtClean="0">
                <a:solidFill>
                  <a:srgbClr val="623B2A"/>
                </a:solidFill>
              </a:rPr>
              <a:t>РФ.</a:t>
            </a:r>
            <a:endParaRPr lang="ru-RU" sz="1000" dirty="0">
              <a:solidFill>
                <a:srgbClr val="623B2A"/>
              </a:solidFill>
            </a:endParaRPr>
          </a:p>
          <a:p>
            <a:pPr marL="171450" indent="-171450">
              <a:spcBef>
                <a:spcPts val="300"/>
              </a:spcBef>
              <a:buClr>
                <a:srgbClr val="E74825"/>
              </a:buClr>
              <a:buSzPts val="1100"/>
              <a:buFont typeface="Arial"/>
              <a:buChar char="•"/>
            </a:pPr>
            <a:endParaRPr lang="ru-RU" sz="1000" dirty="0">
              <a:solidFill>
                <a:srgbClr val="623B2A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 smtClean="0">
                <a:solidFill>
                  <a:srgbClr val="561C0E"/>
                </a:solidFill>
              </a:rPr>
              <a:t>УНИКАЛЬНЫЕ</a:t>
            </a:r>
            <a:r>
              <a:rPr lang="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</a:t>
            </a:r>
            <a:r>
              <a:rPr lang="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ФЛАГМАНСКИХ ЦЕНТРОВ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xmlns="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xmlns="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08:00</a:t>
            </a:r>
            <a:r>
              <a:rPr lang="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ЮАО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, ВАО,           ЮВАО, САО, СЗАО, ЗАО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3" y="979124"/>
            <a:ext cx="1439404" cy="32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4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4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 ЮАО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280</a:t>
            </a:r>
            <a:endParaRPr lang="ru-RU" sz="2800" b="1" i="0" u="none" strike="noStrike" cap="none" dirty="0" smtClean="0">
              <a:solidFill>
                <a:srgbClr val="E74825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~900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213549" y="620389"/>
            <a:ext cx="20021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1600" b="1" dirty="0" smtClean="0">
                <a:solidFill>
                  <a:srgbClr val="E74825"/>
                </a:solidFill>
              </a:rPr>
              <a:t>На территории центра</a:t>
            </a:r>
            <a:br>
              <a:rPr lang="ru-RU" sz="1600" b="1" dirty="0" smtClean="0">
                <a:solidFill>
                  <a:srgbClr val="E74825"/>
                </a:solidFill>
              </a:rPr>
            </a:br>
            <a:r>
              <a:rPr lang="ru-RU" sz="1600" b="1" dirty="0" smtClean="0">
                <a:solidFill>
                  <a:srgbClr val="E74825"/>
                </a:solidFill>
              </a:rPr>
              <a:t> </a:t>
            </a:r>
            <a:endParaRPr sz="16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1304" y="685674"/>
            <a:ext cx="612508" cy="60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"/>
          <p:cNvGrpSpPr/>
          <p:nvPr/>
        </p:nvGrpSpPr>
        <p:grpSpPr>
          <a:xfrm>
            <a:off x="1431051" y="2235228"/>
            <a:ext cx="2124312" cy="2333433"/>
            <a:chOff x="-1862401" y="5047438"/>
            <a:chExt cx="2214205" cy="2432181"/>
          </a:xfrm>
        </p:grpSpPr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830182" y="2547810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smtClean="0">
                <a:solidFill>
                  <a:srgbClr val="E74825"/>
                </a:solidFill>
              </a:rPr>
              <a:t>10</a:t>
            </a:r>
            <a:r>
              <a:rPr lang="ru-RU" sz="2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1027" y="169970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727113" y="2990403"/>
            <a:ext cx="1659527" cy="673263"/>
            <a:chOff x="4164198" y="2025311"/>
            <a:chExt cx="1729787" cy="701766"/>
          </a:xfrm>
        </p:grpSpPr>
        <p:sp>
          <p:nvSpPr>
            <p:cNvPr id="174" name="Google Shape;174;p2"/>
            <p:cNvSpPr/>
            <p:nvPr/>
          </p:nvSpPr>
          <p:spPr>
            <a:xfrm>
              <a:off x="4164198" y="2025311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6</a:t>
              </a:r>
              <a:r>
                <a:rPr lang="en-US" sz="2400" b="1" dirty="0">
                  <a:solidFill>
                    <a:srgbClr val="E74825"/>
                  </a:solidFill>
                </a:rPr>
                <a:t>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1" y="3948444"/>
            <a:ext cx="1659346" cy="644673"/>
            <a:chOff x="5347939" y="1758239"/>
            <a:chExt cx="1729599" cy="671966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dirty="0" smtClean="0">
                  <a:solidFill>
                    <a:srgbClr val="E74825"/>
                  </a:solidFill>
                </a:rPr>
                <a:t>75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83964" y="2141521"/>
              <a:ext cx="1593574" cy="288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 smtClean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   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87" y="3085046"/>
            <a:ext cx="603174" cy="599404"/>
          </a:xfrm>
          <a:prstGeom prst="rect">
            <a:avLst/>
          </a:prstGeom>
        </p:spPr>
      </p:pic>
      <p:sp>
        <p:nvSpPr>
          <p:cNvPr id="56" name="Google Shape;169;p2"/>
          <p:cNvSpPr txBox="1"/>
          <p:nvPr/>
        </p:nvSpPr>
        <p:spPr>
          <a:xfrm>
            <a:off x="1655298" y="2583126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object 27"/>
          <p:cNvSpPr/>
          <p:nvPr/>
        </p:nvSpPr>
        <p:spPr>
          <a:xfrm>
            <a:off x="3085088" y="1149080"/>
            <a:ext cx="2598997" cy="37702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100" spc="-40" dirty="0" smtClean="0">
                <a:solidFill>
                  <a:srgbClr val="561C0E"/>
                </a:solidFill>
              </a:rPr>
              <a:t>Отдел по вопросам </a:t>
            </a:r>
            <a:r>
              <a:rPr lang="ru-RU" sz="1100" spc="-40" dirty="0" smtClean="0">
                <a:solidFill>
                  <a:srgbClr val="561C0E"/>
                </a:solidFill>
              </a:rPr>
              <a:t>миграции района Чертаново Центральное</a:t>
            </a:r>
            <a:endParaRPr lang="ru-RU" sz="1100" spc="-40" dirty="0">
              <a:solidFill>
                <a:srgbClr val="561C0E"/>
              </a:solidFill>
            </a:endParaRPr>
          </a:p>
        </p:txBody>
      </p:sp>
      <p:sp>
        <p:nvSpPr>
          <p:cNvPr id="53" name="object 27"/>
          <p:cNvSpPr/>
          <p:nvPr/>
        </p:nvSpPr>
        <p:spPr>
          <a:xfrm>
            <a:off x="3082344" y="1516794"/>
            <a:ext cx="2598997" cy="2077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100" spc="-40" dirty="0" smtClean="0">
                <a:solidFill>
                  <a:srgbClr val="561C0E"/>
                </a:solidFill>
              </a:rPr>
              <a:t>ГИБДД ТНРЭР № 4 ГУ МВД России</a:t>
            </a:r>
            <a:endParaRPr lang="ru-RU" sz="1100" spc="-40" dirty="0">
              <a:solidFill>
                <a:srgbClr val="561C0E"/>
              </a:solidFill>
            </a:endParaRPr>
          </a:p>
        </p:txBody>
      </p:sp>
      <p:sp>
        <p:nvSpPr>
          <p:cNvPr id="54" name="object 27"/>
          <p:cNvSpPr/>
          <p:nvPr/>
        </p:nvSpPr>
        <p:spPr>
          <a:xfrm>
            <a:off x="3097735" y="1792156"/>
            <a:ext cx="2598997" cy="2077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100" spc="-40" dirty="0" smtClean="0">
                <a:solidFill>
                  <a:srgbClr val="561C0E"/>
                </a:solidFill>
              </a:rPr>
              <a:t>ГБУ «Малый бизнес»</a:t>
            </a:r>
            <a:endParaRPr lang="ru-RU" sz="1100" spc="-40" dirty="0">
              <a:solidFill>
                <a:srgbClr val="561C0E"/>
              </a:solidFill>
            </a:endParaRPr>
          </a:p>
        </p:txBody>
      </p:sp>
      <p:sp>
        <p:nvSpPr>
          <p:cNvPr id="61" name="object 27"/>
          <p:cNvSpPr/>
          <p:nvPr/>
        </p:nvSpPr>
        <p:spPr>
          <a:xfrm>
            <a:off x="3097734" y="2032979"/>
            <a:ext cx="2598997" cy="37702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100" spc="-40" dirty="0" smtClean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города Москвы *</a:t>
            </a:r>
            <a:endParaRPr lang="ru-RU" sz="1100" spc="-40" dirty="0">
              <a:solidFill>
                <a:srgbClr val="561C0E"/>
              </a:solidFill>
            </a:endParaRPr>
          </a:p>
        </p:txBody>
      </p:sp>
      <p:sp>
        <p:nvSpPr>
          <p:cNvPr id="62" name="object 27"/>
          <p:cNvSpPr/>
          <p:nvPr/>
        </p:nvSpPr>
        <p:spPr>
          <a:xfrm>
            <a:off x="3119601" y="2601913"/>
            <a:ext cx="2598997" cy="2077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100" spc="-40" dirty="0" smtClean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«Социальное казначейство» *</a:t>
            </a:r>
            <a:endParaRPr lang="ru-RU" sz="1100" spc="-40" dirty="0">
              <a:solidFill>
                <a:srgbClr val="561C0E"/>
              </a:solidFill>
            </a:endParaRPr>
          </a:p>
        </p:txBody>
      </p:sp>
      <p:sp>
        <p:nvSpPr>
          <p:cNvPr id="63" name="Google Shape;185;p22"/>
          <p:cNvSpPr/>
          <p:nvPr/>
        </p:nvSpPr>
        <p:spPr>
          <a:xfrm>
            <a:off x="3188352" y="2780365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ru-RU" sz="6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lang="ru" sz="6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асполагается на территории с января 2024г.</a:t>
            </a:r>
            <a:endParaRPr sz="6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85;p22"/>
          <p:cNvSpPr/>
          <p:nvPr/>
        </p:nvSpPr>
        <p:spPr>
          <a:xfrm>
            <a:off x="3173636" y="2369523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ru-RU" sz="600" b="0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связи с реорганизацией, с января 2024г. располагается в МФЦ района Чертаново Южное</a:t>
            </a:r>
            <a:endParaRPr sz="6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8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НАБОР </a:t>
            </a: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ДРУЖЕЛЮБНЫХ СЕРВИСОВ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476969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3928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179416" y="2031109"/>
            <a:ext cx="11155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ru-RU" sz="1100" i="1" dirty="0">
                <a:solidFill>
                  <a:srgbClr val="623B2A"/>
                </a:solidFill>
              </a:rPr>
              <a:t>Стойка</a:t>
            </a:r>
            <a:endParaRPr lang="ru-RU" dirty="0">
              <a:solidFill>
                <a:srgbClr val="623B2A"/>
              </a:solidFill>
            </a:endParaRPr>
          </a:p>
          <a:p>
            <a:pPr lvl="0" algn="ctr">
              <a:buSzPts val="1100"/>
            </a:pPr>
            <a:r>
              <a:rPr lang="ru-RU" sz="1100" i="1" dirty="0">
                <a:solidFill>
                  <a:srgbClr val="623B2A"/>
                </a:solidFill>
              </a:rPr>
              <a:t>для зарядки моб. устройств</a:t>
            </a:r>
            <a:endParaRPr lang="ru-RU" dirty="0">
              <a:solidFill>
                <a:srgbClr val="623B2A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347614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Google Shape;253;p24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365" y="1538954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2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НАБОР </a:t>
            </a:r>
            <a:r>
              <a:rPr lang="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ДРУЖЕЛЮБНЫХ СЕРВИСОВ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56;p7"/>
          <p:cNvSpPr/>
          <p:nvPr/>
        </p:nvSpPr>
        <p:spPr>
          <a:xfrm rot="10800000" flipH="1">
            <a:off x="251519" y="1286767"/>
            <a:ext cx="8569324" cy="326353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64;p7"/>
          <p:cNvSpPr/>
          <p:nvPr/>
        </p:nvSpPr>
        <p:spPr>
          <a:xfrm>
            <a:off x="251519" y="267494"/>
            <a:ext cx="658125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МФЦ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ОКРУЖНОГО ЗНАЧЕНИЯ ЮАО ЗА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2023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367;p7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1000" b="1" i="1" dirty="0">
                <a:solidFill>
                  <a:srgbClr val="E74825"/>
                </a:solidFill>
              </a:rPr>
              <a:t>3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год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938803" y="4830502"/>
            <a:ext cx="692480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Google Shape;358;p7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59;p7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211899" y="1983756"/>
            <a:ext cx="6016189" cy="678830"/>
            <a:chOff x="1211899" y="1347653"/>
            <a:chExt cx="6016189" cy="678830"/>
          </a:xfrm>
        </p:grpSpPr>
        <p:sp>
          <p:nvSpPr>
            <p:cNvPr id="49" name="Google Shape;370;p7"/>
            <p:cNvSpPr txBox="1"/>
            <p:nvPr/>
          </p:nvSpPr>
          <p:spPr>
            <a:xfrm>
              <a:off x="3346264" y="1616681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>
                <a:buSzPts val="1100"/>
              </a:pPr>
              <a:r>
                <a:rPr lang="ru-RU" sz="1100" i="1" dirty="0">
                  <a:solidFill>
                    <a:schemeClr val="dk2"/>
                  </a:solidFill>
                </a:rPr>
                <a:t>Предоставление информации жилищного учета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50" name="Google Shape;371;p7"/>
            <p:cNvGrpSpPr/>
            <p:nvPr/>
          </p:nvGrpSpPr>
          <p:grpSpPr>
            <a:xfrm>
              <a:off x="1211899" y="1347653"/>
              <a:ext cx="6016189" cy="678830"/>
              <a:chOff x="6553170" y="3337350"/>
              <a:chExt cx="6016189" cy="678830"/>
            </a:xfrm>
          </p:grpSpPr>
          <p:sp>
            <p:nvSpPr>
              <p:cNvPr id="51" name="Google Shape;372;p7"/>
              <p:cNvSpPr txBox="1"/>
              <p:nvPr/>
            </p:nvSpPr>
            <p:spPr>
              <a:xfrm>
                <a:off x="11678959" y="3337350"/>
                <a:ext cx="890400" cy="678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000" b="1" i="0" u="none" strike="noStrike" cap="none" dirty="0" smtClean="0">
                    <a:solidFill>
                      <a:srgbClr val="E74825"/>
                    </a:solidFill>
                    <a:sym typeface="Arial"/>
                  </a:rPr>
                  <a:t>&gt; 1</a:t>
                </a:r>
                <a:r>
                  <a:rPr lang="ru-RU" sz="2000" b="1" dirty="0" smtClean="0">
                    <a:solidFill>
                      <a:srgbClr val="E74825"/>
                    </a:solidFill>
                  </a:rPr>
                  <a:t>7,5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	</a:t>
                </a:r>
                <a:endParaRPr sz="28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73;p7"/>
              <p:cNvSpPr/>
              <p:nvPr/>
            </p:nvSpPr>
            <p:spPr>
              <a:xfrm>
                <a:off x="6553170" y="3387034"/>
                <a:ext cx="1632277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</a:t>
                </a:r>
                <a:r>
                  <a:rPr lang="ru-RU" sz="1200" b="1" i="0" u="none" strike="noStrike" cap="none" dirty="0" smtClean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ыс. </a:t>
                </a:r>
                <a:r>
                  <a:rPr lang="ru-RU" sz="1200" b="1" i="0" u="none" strike="noStrike" cap="none" dirty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" name="Google Shape;374;p7"/>
          <p:cNvSpPr txBox="1"/>
          <p:nvPr/>
        </p:nvSpPr>
        <p:spPr>
          <a:xfrm>
            <a:off x="6487791" y="3916539"/>
            <a:ext cx="2199119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lvl="0">
              <a:buSzPts val="1100"/>
            </a:pPr>
            <a:r>
              <a:rPr lang="ru-RU" sz="1100" i="1" dirty="0">
                <a:solidFill>
                  <a:schemeClr val="dk2"/>
                </a:solidFill>
              </a:rPr>
              <a:t>Расчет (перерасчет) жилищно-коммунальных платежей</a:t>
            </a:r>
            <a:endParaRPr sz="1100" i="1" dirty="0">
              <a:solidFill>
                <a:schemeClr val="dk2"/>
              </a:solidFill>
            </a:endParaRPr>
          </a:p>
        </p:txBody>
      </p:sp>
      <p:grpSp>
        <p:nvGrpSpPr>
          <p:cNvPr id="54" name="Google Shape;375;p7"/>
          <p:cNvGrpSpPr/>
          <p:nvPr/>
        </p:nvGrpSpPr>
        <p:grpSpPr>
          <a:xfrm>
            <a:off x="997388" y="3616222"/>
            <a:ext cx="6263676" cy="316872"/>
            <a:chOff x="6350105" y="4032818"/>
            <a:chExt cx="6263676" cy="316872"/>
          </a:xfrm>
        </p:grpSpPr>
        <p:sp>
          <p:nvSpPr>
            <p:cNvPr id="55" name="Google Shape;376;p7"/>
            <p:cNvSpPr txBox="1"/>
            <p:nvPr/>
          </p:nvSpPr>
          <p:spPr>
            <a:xfrm>
              <a:off x="11704828" y="4032818"/>
              <a:ext cx="908953" cy="31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000" b="1" i="0" u="none" strike="noStrike" cap="none" dirty="0" smtClean="0">
                  <a:solidFill>
                    <a:srgbClr val="E74825"/>
                  </a:solidFill>
                  <a:sym typeface="Arial"/>
                </a:rPr>
                <a:t>&gt; 8,7</a:t>
              </a:r>
              <a:endParaRPr sz="2000" b="1" i="0" u="none" strike="noStrike" cap="none" dirty="0">
                <a:solidFill>
                  <a:srgbClr val="E74825"/>
                </a:solidFill>
                <a:sym typeface="Arial"/>
              </a:endParaRPr>
            </a:p>
          </p:txBody>
        </p:sp>
        <p:sp>
          <p:nvSpPr>
            <p:cNvPr id="56" name="Google Shape;377;p7"/>
            <p:cNvSpPr/>
            <p:nvPr/>
          </p:nvSpPr>
          <p:spPr>
            <a:xfrm>
              <a:off x="6350105" y="4066018"/>
              <a:ext cx="141825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367900" y="1979834"/>
            <a:ext cx="5967389" cy="872921"/>
            <a:chOff x="2868296" y="1979834"/>
            <a:chExt cx="5967389" cy="872921"/>
          </a:xfrm>
        </p:grpSpPr>
        <p:sp>
          <p:nvSpPr>
            <p:cNvPr id="58" name="Google Shape;378;p7"/>
            <p:cNvSpPr txBox="1"/>
            <p:nvPr/>
          </p:nvSpPr>
          <p:spPr>
            <a:xfrm>
              <a:off x="5833494" y="2306452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lvl="0" indent="0">
                <a:buSzPts val="1100"/>
                <a:buFont typeface="Arial"/>
                <a:buNone/>
              </a:pPr>
              <a:r>
                <a:rPr lang="ru-RU" sz="1100" i="1" dirty="0">
                  <a:solidFill>
                    <a:schemeClr val="dk2"/>
                  </a:solidFill>
                </a:rPr>
                <a:t>Регистрационный учет граждан </a:t>
              </a:r>
              <a:endParaRPr lang="ru-RU" sz="1100" i="1" dirty="0" smtClean="0">
                <a:solidFill>
                  <a:schemeClr val="dk2"/>
                </a:solidFill>
              </a:endParaRPr>
            </a:p>
            <a:p>
              <a:pPr marL="12700" lvl="0" indent="0">
                <a:buSzPts val="1100"/>
                <a:buFont typeface="Arial"/>
                <a:buNone/>
              </a:pPr>
              <a:r>
                <a:rPr lang="ru-RU" sz="1100" i="1" dirty="0" smtClean="0">
                  <a:solidFill>
                    <a:schemeClr val="dk2"/>
                  </a:solidFill>
                </a:rPr>
                <a:t>РФ по </a:t>
              </a:r>
              <a:r>
                <a:rPr lang="ru-RU" sz="1100" i="1" dirty="0">
                  <a:solidFill>
                    <a:schemeClr val="dk2"/>
                  </a:solidFill>
                </a:rPr>
                <a:t>месту пребывания и по </a:t>
              </a:r>
              <a:endParaRPr lang="ru-RU" sz="1100" i="1" dirty="0" smtClean="0">
                <a:solidFill>
                  <a:schemeClr val="dk2"/>
                </a:solidFill>
              </a:endParaRPr>
            </a:p>
            <a:p>
              <a:pPr marL="12700" lvl="0" indent="0">
                <a:buSzPts val="1100"/>
                <a:buFont typeface="Arial"/>
                <a:buNone/>
              </a:pPr>
              <a:r>
                <a:rPr lang="ru-RU" sz="1100" i="1" dirty="0" smtClean="0">
                  <a:solidFill>
                    <a:schemeClr val="dk2"/>
                  </a:solidFill>
                </a:rPr>
                <a:t>месту </a:t>
              </a:r>
              <a:r>
                <a:rPr lang="ru-RU" sz="1100" i="1" dirty="0">
                  <a:solidFill>
                    <a:schemeClr val="dk2"/>
                  </a:solidFill>
                </a:rPr>
                <a:t>жительства в пределах РФ 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59" name="Google Shape;379;p7"/>
            <p:cNvGrpSpPr/>
            <p:nvPr/>
          </p:nvGrpSpPr>
          <p:grpSpPr>
            <a:xfrm>
              <a:off x="2868296" y="1979834"/>
              <a:ext cx="2080219" cy="318310"/>
              <a:chOff x="5895296" y="4530495"/>
              <a:chExt cx="2080219" cy="318310"/>
            </a:xfrm>
          </p:grpSpPr>
          <p:sp>
            <p:nvSpPr>
              <p:cNvPr id="60" name="Google Shape;380;p7"/>
              <p:cNvSpPr txBox="1"/>
              <p:nvPr/>
            </p:nvSpPr>
            <p:spPr>
              <a:xfrm>
                <a:off x="5895296" y="4530495"/>
                <a:ext cx="868500" cy="3168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000" b="1" i="0" u="none" strike="noStrike" cap="none" dirty="0" smtClean="0">
                    <a:solidFill>
                      <a:srgbClr val="E74825"/>
                    </a:solidFill>
                    <a:sym typeface="Arial"/>
                  </a:rPr>
                  <a:t>&gt;</a:t>
                </a:r>
                <a:r>
                  <a:rPr lang="ru-RU" sz="2000" b="1" dirty="0">
                    <a:solidFill>
                      <a:srgbClr val="E74825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E74825"/>
                    </a:solidFill>
                  </a:rPr>
                  <a:t>19</a:t>
                </a:r>
                <a:endParaRPr sz="2000" b="1" i="0" u="none" strike="noStrike" cap="none" dirty="0">
                  <a:solidFill>
                    <a:srgbClr val="E74825"/>
                  </a:solidFill>
                  <a:sym typeface="Arial"/>
                </a:endParaRPr>
              </a:p>
            </p:txBody>
          </p:sp>
          <p:sp>
            <p:nvSpPr>
              <p:cNvPr id="61" name="Google Shape;381;p7"/>
              <p:cNvSpPr/>
              <p:nvPr/>
            </p:nvSpPr>
            <p:spPr>
              <a:xfrm>
                <a:off x="6365837" y="4571846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</a:t>
                </a:r>
                <a:r>
                  <a:rPr lang="ru-RU" sz="1200" b="1" i="0" u="none" strike="noStrike" cap="none" dirty="0" smtClean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ыс. </a:t>
                </a:r>
                <a:r>
                  <a:rPr lang="ru-RU" sz="1200" b="1" i="0" u="none" strike="noStrike" cap="none" dirty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514021" y="1975322"/>
            <a:ext cx="8059978" cy="670223"/>
            <a:chOff x="797480" y="1331781"/>
            <a:chExt cx="7675442" cy="314703"/>
          </a:xfrm>
        </p:grpSpPr>
        <p:sp>
          <p:nvSpPr>
            <p:cNvPr id="63" name="Google Shape;382;p7"/>
            <p:cNvSpPr txBox="1"/>
            <p:nvPr/>
          </p:nvSpPr>
          <p:spPr>
            <a:xfrm>
              <a:off x="826445" y="1469452"/>
              <a:ext cx="1951184" cy="177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lvl="0">
                <a:buSzPts val="1100"/>
              </a:pPr>
              <a:r>
                <a:rPr lang="ru-RU" sz="1100" i="1" dirty="0">
                  <a:solidFill>
                    <a:schemeClr val="dk2"/>
                  </a:solidFill>
                </a:rPr>
                <a:t>Кадастровый учет и (или) регистрация прав 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64" name="Google Shape;383;p7"/>
            <p:cNvGrpSpPr/>
            <p:nvPr/>
          </p:nvGrpSpPr>
          <p:grpSpPr>
            <a:xfrm>
              <a:off x="797480" y="1331781"/>
              <a:ext cx="7675442" cy="307585"/>
              <a:chOff x="205802" y="3327901"/>
              <a:chExt cx="7675442" cy="307585"/>
            </a:xfrm>
          </p:grpSpPr>
          <p:sp>
            <p:nvSpPr>
              <p:cNvPr id="65" name="Google Shape;384;p7"/>
              <p:cNvSpPr txBox="1"/>
              <p:nvPr/>
            </p:nvSpPr>
            <p:spPr>
              <a:xfrm>
                <a:off x="205802" y="3327901"/>
                <a:ext cx="881100" cy="148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>
                  <a:lnSpc>
                    <a:spcPct val="84300"/>
                  </a:lnSpc>
                  <a:buSzPts val="2400"/>
                </a:pPr>
                <a:r>
                  <a:rPr lang="ru-RU" sz="2000" b="1" dirty="0" smtClean="0">
                    <a:solidFill>
                      <a:srgbClr val="E74825"/>
                    </a:solidFill>
                  </a:rPr>
                  <a:t>&gt; 26,5</a:t>
                </a:r>
                <a:endParaRPr sz="18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66" name="Google Shape;385;p7"/>
              <p:cNvSpPr/>
              <p:nvPr/>
            </p:nvSpPr>
            <p:spPr>
              <a:xfrm>
                <a:off x="6385571" y="3358527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-RU" sz="1200" b="1" dirty="0" smtClean="0">
                    <a:solidFill>
                      <a:srgbClr val="F04C30"/>
                    </a:solidFill>
                  </a:rPr>
                  <a:t> тыс.</a:t>
                </a:r>
                <a:r>
                  <a:rPr lang="ru-RU" sz="1200" b="1" i="0" u="none" strike="noStrike" cap="none" dirty="0" smtClean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ru-RU" sz="1200" b="1" i="0" u="none" strike="noStrike" cap="none" dirty="0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521127" y="3591942"/>
            <a:ext cx="4797498" cy="513110"/>
            <a:chOff x="81072" y="3470022"/>
            <a:chExt cx="4797498" cy="513110"/>
          </a:xfrm>
        </p:grpSpPr>
        <p:sp>
          <p:nvSpPr>
            <p:cNvPr id="68" name="Google Shape;386;p7"/>
            <p:cNvSpPr txBox="1"/>
            <p:nvPr/>
          </p:nvSpPr>
          <p:spPr>
            <a:xfrm>
              <a:off x="94722" y="3775383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>
                <a:buSzPts val="1100"/>
              </a:pPr>
              <a:r>
                <a:rPr lang="ru-RU" sz="1100" i="1" dirty="0">
                  <a:solidFill>
                    <a:schemeClr val="dk2"/>
                  </a:solidFill>
                </a:rPr>
                <a:t>Оформление и выдача </a:t>
              </a:r>
              <a:r>
                <a:rPr lang="ru-RU" sz="1100" i="1" dirty="0" err="1">
                  <a:solidFill>
                    <a:schemeClr val="dk2"/>
                  </a:solidFill>
                </a:rPr>
                <a:t>соцкарты</a:t>
              </a:r>
              <a:endParaRPr sz="1100" i="1" dirty="0">
                <a:solidFill>
                  <a:schemeClr val="dk2"/>
                </a:solidFill>
              </a:endParaRPr>
            </a:p>
          </p:txBody>
        </p:sp>
        <p:grpSp>
          <p:nvGrpSpPr>
            <p:cNvPr id="69" name="Google Shape;387;p7"/>
            <p:cNvGrpSpPr/>
            <p:nvPr/>
          </p:nvGrpSpPr>
          <p:grpSpPr>
            <a:xfrm>
              <a:off x="81072" y="3470022"/>
              <a:ext cx="4797498" cy="344163"/>
              <a:chOff x="3048524" y="3341170"/>
              <a:chExt cx="4797498" cy="344163"/>
            </a:xfrm>
          </p:grpSpPr>
          <p:sp>
            <p:nvSpPr>
              <p:cNvPr id="70" name="Google Shape;388;p7"/>
              <p:cNvSpPr txBox="1"/>
              <p:nvPr/>
            </p:nvSpPr>
            <p:spPr>
              <a:xfrm>
                <a:off x="3048524" y="3341170"/>
                <a:ext cx="933750" cy="3168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000" b="1" i="0" u="none" strike="noStrike" cap="none" dirty="0" smtClean="0">
                    <a:solidFill>
                      <a:srgbClr val="E74825"/>
                    </a:solidFill>
                    <a:sym typeface="Arial"/>
                  </a:rPr>
                  <a:t>&gt; </a:t>
                </a:r>
                <a:r>
                  <a:rPr lang="ru-RU" sz="2000" b="1" dirty="0" smtClean="0">
                    <a:solidFill>
                      <a:srgbClr val="E74825"/>
                    </a:solidFill>
                  </a:rPr>
                  <a:t>20</a:t>
                </a:r>
                <a:endParaRPr sz="2000" b="1" i="0" u="none" strike="noStrike" cap="none" dirty="0">
                  <a:solidFill>
                    <a:srgbClr val="E74825"/>
                  </a:solidFill>
                  <a:sym typeface="Arial"/>
                </a:endParaRPr>
              </a:p>
            </p:txBody>
          </p:sp>
          <p:sp>
            <p:nvSpPr>
              <p:cNvPr id="71" name="Google Shape;389;p7"/>
              <p:cNvSpPr/>
              <p:nvPr/>
            </p:nvSpPr>
            <p:spPr>
              <a:xfrm>
                <a:off x="6360422" y="340843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-RU" sz="1200" b="1" dirty="0">
                    <a:solidFill>
                      <a:srgbClr val="F04C30"/>
                    </a:solidFill>
                  </a:rPr>
                  <a:t>т</a:t>
                </a:r>
                <a:r>
                  <a:rPr lang="ru-RU" sz="1200" b="1" dirty="0" smtClean="0">
                    <a:solidFill>
                      <a:srgbClr val="F04C30"/>
                    </a:solidFill>
                  </a:rPr>
                  <a:t>ыс.</a:t>
                </a:r>
                <a:r>
                  <a:rPr lang="ru-RU" sz="1200" b="1" i="0" u="none" strike="noStrike" cap="none" dirty="0" smtClean="0">
                    <a:solidFill>
                      <a:srgbClr val="F04C30"/>
                    </a:solidFill>
                    <a:sym typeface="Arial"/>
                  </a:rPr>
                  <a:t> </a:t>
                </a:r>
                <a:r>
                  <a:rPr lang="ru-RU" sz="1200" b="1" i="0" u="none" strike="noStrike" cap="none" dirty="0">
                    <a:solidFill>
                      <a:srgbClr val="F04C30"/>
                    </a:solidFill>
                    <a:sym typeface="Arial"/>
                  </a:rPr>
                  <a:t>обращений</a:t>
                </a:r>
                <a:endParaRPr sz="1200" b="1" i="0" u="none" strike="noStrike" cap="none" dirty="0">
                  <a:solidFill>
                    <a:srgbClr val="F04C30"/>
                  </a:solidFill>
                  <a:sym typeface="Arial"/>
                </a:endParaRPr>
              </a:p>
            </p:txBody>
          </p:sp>
        </p:grpSp>
      </p:grpSp>
      <p:sp>
        <p:nvSpPr>
          <p:cNvPr id="72" name="Google Shape;390;p7"/>
          <p:cNvSpPr txBox="1"/>
          <p:nvPr/>
        </p:nvSpPr>
        <p:spPr>
          <a:xfrm>
            <a:off x="3335255" y="3907984"/>
            <a:ext cx="234022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>
              <a:buSzPts val="1100"/>
            </a:pPr>
            <a:r>
              <a:rPr lang="ru-RU" sz="1100" i="1" dirty="0">
                <a:solidFill>
                  <a:schemeClr val="dk2"/>
                </a:solidFill>
              </a:rPr>
              <a:t>Предоставление сведений </a:t>
            </a:r>
            <a:r>
              <a:rPr lang="ru-RU" sz="1100" i="1" dirty="0" smtClean="0">
                <a:solidFill>
                  <a:schemeClr val="dk2"/>
                </a:solidFill>
              </a:rPr>
              <a:t/>
            </a:r>
            <a:br>
              <a:rPr lang="ru-RU" sz="1100" i="1" dirty="0" smtClean="0">
                <a:solidFill>
                  <a:schemeClr val="dk2"/>
                </a:solidFill>
              </a:rPr>
            </a:br>
            <a:r>
              <a:rPr lang="ru-RU" sz="1100" i="1" dirty="0" smtClean="0">
                <a:solidFill>
                  <a:schemeClr val="dk2"/>
                </a:solidFill>
              </a:rPr>
              <a:t>из </a:t>
            </a:r>
            <a:r>
              <a:rPr lang="ru-RU" sz="1100" i="1" dirty="0">
                <a:solidFill>
                  <a:schemeClr val="dk2"/>
                </a:solidFill>
              </a:rPr>
              <a:t>реестра недвижимости (ЕГРН) </a:t>
            </a:r>
            <a:endParaRPr sz="1100" i="1" dirty="0">
              <a:solidFill>
                <a:schemeClr val="dk2"/>
              </a:solidFill>
            </a:endParaRPr>
          </a:p>
        </p:txBody>
      </p:sp>
      <p:grpSp>
        <p:nvGrpSpPr>
          <p:cNvPr id="73" name="Google Shape;391;p7"/>
          <p:cNvGrpSpPr/>
          <p:nvPr/>
        </p:nvGrpSpPr>
        <p:grpSpPr>
          <a:xfrm>
            <a:off x="3343169" y="3607722"/>
            <a:ext cx="5046723" cy="351508"/>
            <a:chOff x="2715963" y="3364155"/>
            <a:chExt cx="5046723" cy="351508"/>
          </a:xfrm>
        </p:grpSpPr>
        <p:sp>
          <p:nvSpPr>
            <p:cNvPr id="74" name="Google Shape;392;p7"/>
            <p:cNvSpPr txBox="1"/>
            <p:nvPr/>
          </p:nvSpPr>
          <p:spPr>
            <a:xfrm>
              <a:off x="2715963" y="3364155"/>
              <a:ext cx="721062" cy="31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000" b="1" i="0" u="none" strike="noStrike" cap="none" dirty="0" smtClean="0">
                  <a:solidFill>
                    <a:srgbClr val="E74825"/>
                  </a:solidFill>
                  <a:sym typeface="Arial"/>
                </a:rPr>
                <a:t>&gt; 11</a:t>
              </a:r>
              <a:endParaRPr sz="2000" b="1" i="0" u="none" strike="noStrike" cap="none" dirty="0">
                <a:solidFill>
                  <a:srgbClr val="E74825"/>
                </a:solidFill>
                <a:sym typeface="Arial"/>
              </a:endParaRPr>
            </a:p>
          </p:txBody>
        </p:sp>
        <p:sp>
          <p:nvSpPr>
            <p:cNvPr id="75" name="Google Shape;393;p7"/>
            <p:cNvSpPr/>
            <p:nvPr/>
          </p:nvSpPr>
          <p:spPr>
            <a:xfrm>
              <a:off x="6292687" y="3438704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т</a:t>
              </a:r>
              <a:r>
                <a:rPr lang="ru-RU" sz="1200" b="1" dirty="0" smtClean="0">
                  <a:solidFill>
                    <a:srgbClr val="F04C30"/>
                  </a:solidFill>
                </a:rPr>
                <a:t>ыс.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360;p7"/>
          <p:cNvSpPr/>
          <p:nvPr/>
        </p:nvSpPr>
        <p:spPr>
          <a:xfrm rot="10800000" flipH="1">
            <a:off x="2720240" y="980170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4045420" y="2931105"/>
            <a:ext cx="660727" cy="659910"/>
            <a:chOff x="2860676" y="1841500"/>
            <a:chExt cx="1282700" cy="1281113"/>
          </a:xfrm>
        </p:grpSpPr>
        <p:sp>
          <p:nvSpPr>
            <p:cNvPr id="78" name="Freeform 5"/>
            <p:cNvSpPr>
              <a:spLocks noEditPoints="1"/>
            </p:cNvSpPr>
            <p:nvPr/>
          </p:nvSpPr>
          <p:spPr bwMode="auto">
            <a:xfrm>
              <a:off x="2860676" y="1841500"/>
              <a:ext cx="1282700" cy="1281113"/>
            </a:xfrm>
            <a:custGeom>
              <a:avLst/>
              <a:gdLst>
                <a:gd name="T0" fmla="*/ 481 w 695"/>
                <a:gd name="T1" fmla="*/ 449 h 695"/>
                <a:gd name="T2" fmla="*/ 666 w 695"/>
                <a:gd name="T3" fmla="*/ 440 h 695"/>
                <a:gd name="T4" fmla="*/ 667 w 695"/>
                <a:gd name="T5" fmla="*/ 120 h 695"/>
                <a:gd name="T6" fmla="*/ 695 w 695"/>
                <a:gd name="T7" fmla="*/ 122 h 695"/>
                <a:gd name="T8" fmla="*/ 695 w 695"/>
                <a:gd name="T9" fmla="*/ 497 h 695"/>
                <a:gd name="T10" fmla="*/ 427 w 695"/>
                <a:gd name="T11" fmla="*/ 570 h 695"/>
                <a:gd name="T12" fmla="*/ 424 w 695"/>
                <a:gd name="T13" fmla="*/ 614 h 695"/>
                <a:gd name="T14" fmla="*/ 476 w 695"/>
                <a:gd name="T15" fmla="*/ 665 h 695"/>
                <a:gd name="T16" fmla="*/ 511 w 695"/>
                <a:gd name="T17" fmla="*/ 680 h 695"/>
                <a:gd name="T18" fmla="*/ 389 w 695"/>
                <a:gd name="T19" fmla="*/ 695 h 695"/>
                <a:gd name="T20" fmla="*/ 193 w 695"/>
                <a:gd name="T21" fmla="*/ 694 h 695"/>
                <a:gd name="T22" fmla="*/ 194 w 695"/>
                <a:gd name="T23" fmla="*/ 667 h 695"/>
                <a:gd name="T24" fmla="*/ 239 w 695"/>
                <a:gd name="T25" fmla="*/ 653 h 695"/>
                <a:gd name="T26" fmla="*/ 279 w 695"/>
                <a:gd name="T27" fmla="*/ 581 h 695"/>
                <a:gd name="T28" fmla="*/ 74 w 695"/>
                <a:gd name="T29" fmla="*/ 571 h 695"/>
                <a:gd name="T30" fmla="*/ 1 w 695"/>
                <a:gd name="T31" fmla="*/ 503 h 695"/>
                <a:gd name="T32" fmla="*/ 66 w 695"/>
                <a:gd name="T33" fmla="*/ 56 h 695"/>
                <a:gd name="T34" fmla="*/ 196 w 695"/>
                <a:gd name="T35" fmla="*/ 70 h 695"/>
                <a:gd name="T36" fmla="*/ 72 w 695"/>
                <a:gd name="T37" fmla="*/ 85 h 695"/>
                <a:gd name="T38" fmla="*/ 30 w 695"/>
                <a:gd name="T39" fmla="*/ 126 h 695"/>
                <a:gd name="T40" fmla="*/ 30 w 695"/>
                <a:gd name="T41" fmla="*/ 449 h 695"/>
                <a:gd name="T42" fmla="*/ 65 w 695"/>
                <a:gd name="T43" fmla="*/ 439 h 695"/>
                <a:gd name="T44" fmla="*/ 97 w 695"/>
                <a:gd name="T45" fmla="*/ 132 h 695"/>
                <a:gd name="T46" fmla="*/ 216 w 695"/>
                <a:gd name="T47" fmla="*/ 126 h 695"/>
                <a:gd name="T48" fmla="*/ 225 w 695"/>
                <a:gd name="T49" fmla="*/ 117 h 695"/>
                <a:gd name="T50" fmla="*/ 272 w 695"/>
                <a:gd name="T51" fmla="*/ 0 h 695"/>
                <a:gd name="T52" fmla="*/ 594 w 695"/>
                <a:gd name="T53" fmla="*/ 0 h 695"/>
                <a:gd name="T54" fmla="*/ 643 w 695"/>
                <a:gd name="T55" fmla="*/ 47 h 695"/>
                <a:gd name="T56" fmla="*/ 598 w 695"/>
                <a:gd name="T57" fmla="*/ 317 h 695"/>
                <a:gd name="T58" fmla="*/ 490 w 695"/>
                <a:gd name="T59" fmla="*/ 318 h 695"/>
                <a:gd name="T60" fmla="*/ 95 w 695"/>
                <a:gd name="T61" fmla="*/ 449 h 695"/>
                <a:gd name="T62" fmla="*/ 451 w 695"/>
                <a:gd name="T63" fmla="*/ 440 h 695"/>
                <a:gd name="T64" fmla="*/ 457 w 695"/>
                <a:gd name="T65" fmla="*/ 156 h 695"/>
                <a:gd name="T66" fmla="*/ 124 w 695"/>
                <a:gd name="T67" fmla="*/ 156 h 695"/>
                <a:gd name="T68" fmla="*/ 95 w 695"/>
                <a:gd name="T69" fmla="*/ 441 h 695"/>
                <a:gd name="T70" fmla="*/ 665 w 695"/>
                <a:gd name="T71" fmla="*/ 480 h 695"/>
                <a:gd name="T72" fmla="*/ 30 w 695"/>
                <a:gd name="T73" fmla="*/ 499 h 695"/>
                <a:gd name="T74" fmla="*/ 268 w 695"/>
                <a:gd name="T75" fmla="*/ 541 h 695"/>
                <a:gd name="T76" fmla="*/ 665 w 695"/>
                <a:gd name="T77" fmla="*/ 510 h 695"/>
                <a:gd name="T78" fmla="*/ 255 w 695"/>
                <a:gd name="T79" fmla="*/ 126 h 695"/>
                <a:gd name="T80" fmla="*/ 504 w 695"/>
                <a:gd name="T81" fmla="*/ 126 h 695"/>
                <a:gd name="T82" fmla="*/ 562 w 695"/>
                <a:gd name="T83" fmla="*/ 262 h 695"/>
                <a:gd name="T84" fmla="*/ 612 w 695"/>
                <a:gd name="T85" fmla="*/ 270 h 695"/>
                <a:gd name="T86" fmla="*/ 614 w 695"/>
                <a:gd name="T87" fmla="*/ 55 h 695"/>
                <a:gd name="T88" fmla="*/ 279 w 695"/>
                <a:gd name="T89" fmla="*/ 30 h 695"/>
                <a:gd name="T90" fmla="*/ 255 w 695"/>
                <a:gd name="T91" fmla="*/ 47 h 695"/>
                <a:gd name="T92" fmla="*/ 426 w 695"/>
                <a:gd name="T93" fmla="*/ 665 h 695"/>
                <a:gd name="T94" fmla="*/ 307 w 695"/>
                <a:gd name="T95" fmla="*/ 571 h 695"/>
                <a:gd name="T96" fmla="*/ 426 w 695"/>
                <a:gd name="T97" fmla="*/ 665 h 695"/>
                <a:gd name="T98" fmla="*/ 533 w 695"/>
                <a:gd name="T99" fmla="*/ 254 h 695"/>
                <a:gd name="T100" fmla="*/ 531 w 695"/>
                <a:gd name="T101" fmla="*/ 173 h 695"/>
                <a:gd name="T102" fmla="*/ 481 w 695"/>
                <a:gd name="T103" fmla="*/ 181 h 695"/>
                <a:gd name="T104" fmla="*/ 481 w 695"/>
                <a:gd name="T105" fmla="*/ 288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5" h="695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3089276" y="2405063"/>
              <a:ext cx="547688" cy="207963"/>
            </a:xfrm>
            <a:custGeom>
              <a:avLst/>
              <a:gdLst>
                <a:gd name="T0" fmla="*/ 149 w 297"/>
                <a:gd name="T1" fmla="*/ 112 h 112"/>
                <a:gd name="T2" fmla="*/ 19 w 297"/>
                <a:gd name="T3" fmla="*/ 112 h 112"/>
                <a:gd name="T4" fmla="*/ 0 w 297"/>
                <a:gd name="T5" fmla="*/ 93 h 112"/>
                <a:gd name="T6" fmla="*/ 0 w 297"/>
                <a:gd name="T7" fmla="*/ 19 h 112"/>
                <a:gd name="T8" fmla="*/ 19 w 297"/>
                <a:gd name="T9" fmla="*/ 0 h 112"/>
                <a:gd name="T10" fmla="*/ 279 w 297"/>
                <a:gd name="T11" fmla="*/ 0 h 112"/>
                <a:gd name="T12" fmla="*/ 297 w 297"/>
                <a:gd name="T13" fmla="*/ 18 h 112"/>
                <a:gd name="T14" fmla="*/ 297 w 297"/>
                <a:gd name="T15" fmla="*/ 93 h 112"/>
                <a:gd name="T16" fmla="*/ 278 w 297"/>
                <a:gd name="T17" fmla="*/ 112 h 112"/>
                <a:gd name="T18" fmla="*/ 149 w 297"/>
                <a:gd name="T19" fmla="*/ 112 h 112"/>
                <a:gd name="T20" fmla="*/ 30 w 297"/>
                <a:gd name="T21" fmla="*/ 30 h 112"/>
                <a:gd name="T22" fmla="*/ 30 w 297"/>
                <a:gd name="T23" fmla="*/ 82 h 112"/>
                <a:gd name="T24" fmla="*/ 268 w 297"/>
                <a:gd name="T25" fmla="*/ 82 h 112"/>
                <a:gd name="T26" fmla="*/ 268 w 297"/>
                <a:gd name="T27" fmla="*/ 30 h 112"/>
                <a:gd name="T28" fmla="*/ 30 w 297"/>
                <a:gd name="T29" fmla="*/ 3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112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3089276" y="2289175"/>
              <a:ext cx="550863" cy="55563"/>
            </a:xfrm>
            <a:custGeom>
              <a:avLst/>
              <a:gdLst>
                <a:gd name="T0" fmla="*/ 150 w 298"/>
                <a:gd name="T1" fmla="*/ 0 h 30"/>
                <a:gd name="T2" fmla="*/ 280 w 298"/>
                <a:gd name="T3" fmla="*/ 0 h 30"/>
                <a:gd name="T4" fmla="*/ 297 w 298"/>
                <a:gd name="T5" fmla="*/ 13 h 30"/>
                <a:gd name="T6" fmla="*/ 286 w 298"/>
                <a:gd name="T7" fmla="*/ 29 h 30"/>
                <a:gd name="T8" fmla="*/ 279 w 298"/>
                <a:gd name="T9" fmla="*/ 30 h 30"/>
                <a:gd name="T10" fmla="*/ 19 w 298"/>
                <a:gd name="T11" fmla="*/ 30 h 30"/>
                <a:gd name="T12" fmla="*/ 0 w 298"/>
                <a:gd name="T13" fmla="*/ 16 h 30"/>
                <a:gd name="T14" fmla="*/ 17 w 298"/>
                <a:gd name="T15" fmla="*/ 0 h 30"/>
                <a:gd name="T16" fmla="*/ 122 w 298"/>
                <a:gd name="T17" fmla="*/ 0 h 30"/>
                <a:gd name="T18" fmla="*/ 150 w 29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3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3146426" y="2173288"/>
              <a:ext cx="431800" cy="55563"/>
            </a:xfrm>
            <a:custGeom>
              <a:avLst/>
              <a:gdLst>
                <a:gd name="T0" fmla="*/ 118 w 234"/>
                <a:gd name="T1" fmla="*/ 0 h 30"/>
                <a:gd name="T2" fmla="*/ 218 w 234"/>
                <a:gd name="T3" fmla="*/ 0 h 30"/>
                <a:gd name="T4" fmla="*/ 232 w 234"/>
                <a:gd name="T5" fmla="*/ 8 h 30"/>
                <a:gd name="T6" fmla="*/ 231 w 234"/>
                <a:gd name="T7" fmla="*/ 23 h 30"/>
                <a:gd name="T8" fmla="*/ 215 w 234"/>
                <a:gd name="T9" fmla="*/ 30 h 30"/>
                <a:gd name="T10" fmla="*/ 128 w 234"/>
                <a:gd name="T11" fmla="*/ 30 h 30"/>
                <a:gd name="T12" fmla="*/ 21 w 234"/>
                <a:gd name="T13" fmla="*/ 30 h 30"/>
                <a:gd name="T14" fmla="*/ 3 w 234"/>
                <a:gd name="T15" fmla="*/ 18 h 30"/>
                <a:gd name="T16" fmla="*/ 18 w 234"/>
                <a:gd name="T17" fmla="*/ 0 h 30"/>
                <a:gd name="T18" fmla="*/ 118 w 23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3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3475038" y="2754313"/>
              <a:ext cx="55563" cy="55563"/>
            </a:xfrm>
            <a:custGeom>
              <a:avLst/>
              <a:gdLst>
                <a:gd name="T0" fmla="*/ 14 w 30"/>
                <a:gd name="T1" fmla="*/ 29 h 30"/>
                <a:gd name="T2" fmla="*/ 0 w 30"/>
                <a:gd name="T3" fmla="*/ 14 h 30"/>
                <a:gd name="T4" fmla="*/ 15 w 30"/>
                <a:gd name="T5" fmla="*/ 0 h 30"/>
                <a:gd name="T6" fmla="*/ 30 w 30"/>
                <a:gd name="T7" fmla="*/ 15 h 30"/>
                <a:gd name="T8" fmla="*/ 14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3357563" y="2754313"/>
              <a:ext cx="53975" cy="53975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5 h 29"/>
                <a:gd name="T4" fmla="*/ 15 w 29"/>
                <a:gd name="T5" fmla="*/ 29 h 29"/>
                <a:gd name="T6" fmla="*/ 0 w 29"/>
                <a:gd name="T7" fmla="*/ 15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326989" y="1302973"/>
            <a:ext cx="615409" cy="615409"/>
            <a:chOff x="4759326" y="3443288"/>
            <a:chExt cx="1524000" cy="1524000"/>
          </a:xfrm>
        </p:grpSpPr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4759326" y="3443288"/>
              <a:ext cx="1524000" cy="1524000"/>
            </a:xfrm>
            <a:custGeom>
              <a:avLst/>
              <a:gdLst>
                <a:gd name="T0" fmla="*/ 825 w 826"/>
                <a:gd name="T1" fmla="*/ 757 h 826"/>
                <a:gd name="T2" fmla="*/ 0 w 826"/>
                <a:gd name="T3" fmla="*/ 742 h 826"/>
                <a:gd name="T4" fmla="*/ 73 w 826"/>
                <a:gd name="T5" fmla="*/ 0 h 826"/>
                <a:gd name="T6" fmla="*/ 97 w 826"/>
                <a:gd name="T7" fmla="*/ 185 h 826"/>
                <a:gd name="T8" fmla="*/ 729 w 826"/>
                <a:gd name="T9" fmla="*/ 169 h 826"/>
                <a:gd name="T10" fmla="*/ 132 w 826"/>
                <a:gd name="T11" fmla="*/ 169 h 826"/>
                <a:gd name="T12" fmla="*/ 140 w 826"/>
                <a:gd name="T13" fmla="*/ 145 h 826"/>
                <a:gd name="T14" fmla="*/ 729 w 826"/>
                <a:gd name="T15" fmla="*/ 136 h 826"/>
                <a:gd name="T16" fmla="*/ 754 w 826"/>
                <a:gd name="T17" fmla="*/ 0 h 826"/>
                <a:gd name="T18" fmla="*/ 826 w 826"/>
                <a:gd name="T19" fmla="*/ 73 h 826"/>
                <a:gd name="T20" fmla="*/ 647 w 826"/>
                <a:gd name="T21" fmla="*/ 370 h 826"/>
                <a:gd name="T22" fmla="*/ 638 w 826"/>
                <a:gd name="T23" fmla="*/ 754 h 826"/>
                <a:gd name="T24" fmla="*/ 768 w 826"/>
                <a:gd name="T25" fmla="*/ 730 h 826"/>
                <a:gd name="T26" fmla="*/ 87 w 826"/>
                <a:gd name="T27" fmla="*/ 778 h 826"/>
                <a:gd name="T28" fmla="*/ 59 w 826"/>
                <a:gd name="T29" fmla="*/ 730 h 826"/>
                <a:gd name="T30" fmla="*/ 163 w 826"/>
                <a:gd name="T31" fmla="*/ 754 h 826"/>
                <a:gd name="T32" fmla="*/ 97 w 826"/>
                <a:gd name="T33" fmla="*/ 523 h 826"/>
                <a:gd name="T34" fmla="*/ 82 w 826"/>
                <a:gd name="T35" fmla="*/ 681 h 826"/>
                <a:gd name="T36" fmla="*/ 679 w 826"/>
                <a:gd name="T37" fmla="*/ 802 h 826"/>
                <a:gd name="T38" fmla="*/ 745 w 826"/>
                <a:gd name="T39" fmla="*/ 681 h 826"/>
                <a:gd name="T40" fmla="*/ 729 w 826"/>
                <a:gd name="T41" fmla="*/ 370 h 826"/>
                <a:gd name="T42" fmla="*/ 590 w 826"/>
                <a:gd name="T43" fmla="*/ 386 h 826"/>
                <a:gd name="T44" fmla="*/ 446 w 826"/>
                <a:gd name="T45" fmla="*/ 399 h 826"/>
                <a:gd name="T46" fmla="*/ 425 w 826"/>
                <a:gd name="T47" fmla="*/ 382 h 826"/>
                <a:gd name="T48" fmla="*/ 401 w 826"/>
                <a:gd name="T49" fmla="*/ 218 h 826"/>
                <a:gd name="T50" fmla="*/ 382 w 826"/>
                <a:gd name="T51" fmla="*/ 474 h 826"/>
                <a:gd name="T52" fmla="*/ 237 w 826"/>
                <a:gd name="T53" fmla="*/ 228 h 826"/>
                <a:gd name="T54" fmla="*/ 213 w 826"/>
                <a:gd name="T55" fmla="*/ 304 h 826"/>
                <a:gd name="T56" fmla="*/ 97 w 826"/>
                <a:gd name="T57" fmla="*/ 322 h 826"/>
                <a:gd name="T58" fmla="*/ 196 w 826"/>
                <a:gd name="T59" fmla="*/ 345 h 826"/>
                <a:gd name="T60" fmla="*/ 195 w 826"/>
                <a:gd name="T61" fmla="*/ 474 h 826"/>
                <a:gd name="T62" fmla="*/ 97 w 826"/>
                <a:gd name="T63" fmla="*/ 497 h 826"/>
                <a:gd name="T64" fmla="*/ 213 w 826"/>
                <a:gd name="T65" fmla="*/ 516 h 826"/>
                <a:gd name="T66" fmla="*/ 237 w 826"/>
                <a:gd name="T67" fmla="*/ 753 h 826"/>
                <a:gd name="T68" fmla="*/ 256 w 826"/>
                <a:gd name="T69" fmla="*/ 497 h 826"/>
                <a:gd name="T70" fmla="*/ 401 w 826"/>
                <a:gd name="T71" fmla="*/ 744 h 826"/>
                <a:gd name="T72" fmla="*/ 425 w 826"/>
                <a:gd name="T73" fmla="*/ 743 h 826"/>
                <a:gd name="T74" fmla="*/ 450 w 826"/>
                <a:gd name="T75" fmla="*/ 575 h 826"/>
                <a:gd name="T76" fmla="*/ 590 w 826"/>
                <a:gd name="T77" fmla="*/ 583 h 826"/>
                <a:gd name="T78" fmla="*/ 590 w 826"/>
                <a:gd name="T79" fmla="*/ 753 h 826"/>
                <a:gd name="T80" fmla="*/ 613 w 826"/>
                <a:gd name="T81" fmla="*/ 363 h 826"/>
                <a:gd name="T82" fmla="*/ 729 w 826"/>
                <a:gd name="T83" fmla="*/ 345 h 826"/>
                <a:gd name="T84" fmla="*/ 629 w 826"/>
                <a:gd name="T85" fmla="*/ 322 h 826"/>
                <a:gd name="T86" fmla="*/ 613 w 826"/>
                <a:gd name="T87" fmla="*/ 218 h 826"/>
                <a:gd name="T88" fmla="*/ 24 w 826"/>
                <a:gd name="T89" fmla="*/ 87 h 826"/>
                <a:gd name="T90" fmla="*/ 64 w 826"/>
                <a:gd name="T91" fmla="*/ 659 h 826"/>
                <a:gd name="T92" fmla="*/ 73 w 826"/>
                <a:gd name="T93" fmla="*/ 26 h 826"/>
                <a:gd name="T94" fmla="*/ 802 w 826"/>
                <a:gd name="T95" fmla="*/ 88 h 826"/>
                <a:gd name="T96" fmla="*/ 754 w 826"/>
                <a:gd name="T97" fmla="*/ 35 h 826"/>
                <a:gd name="T98" fmla="*/ 758 w 826"/>
                <a:gd name="T99" fmla="*/ 658 h 826"/>
                <a:gd name="T100" fmla="*/ 262 w 826"/>
                <a:gd name="T101" fmla="*/ 218 h 826"/>
                <a:gd name="T102" fmla="*/ 376 w 826"/>
                <a:gd name="T103" fmla="*/ 218 h 826"/>
                <a:gd name="T104" fmla="*/ 262 w 826"/>
                <a:gd name="T105" fmla="*/ 523 h 826"/>
                <a:gd name="T106" fmla="*/ 565 w 826"/>
                <a:gd name="T107" fmla="*/ 218 h 826"/>
                <a:gd name="T108" fmla="*/ 565 w 826"/>
                <a:gd name="T109" fmla="*/ 368 h 826"/>
                <a:gd name="T110" fmla="*/ 451 w 826"/>
                <a:gd name="T111" fmla="*/ 753 h 826"/>
                <a:gd name="T112" fmla="*/ 451 w 826"/>
                <a:gd name="T113" fmla="*/ 604 h 826"/>
                <a:gd name="T114" fmla="*/ 188 w 826"/>
                <a:gd name="T115" fmla="*/ 218 h 826"/>
                <a:gd name="T116" fmla="*/ 638 w 826"/>
                <a:gd name="T117" fmla="*/ 297 h 826"/>
                <a:gd name="T118" fmla="*/ 638 w 826"/>
                <a:gd name="T119" fmla="*/ 218 h 826"/>
                <a:gd name="T120" fmla="*/ 188 w 826"/>
                <a:gd name="T121" fmla="*/ 378 h 826"/>
                <a:gd name="T122" fmla="*/ 97 w 826"/>
                <a:gd name="T123" fmla="*/ 371 h 826"/>
                <a:gd name="T124" fmla="*/ 188 w 826"/>
                <a:gd name="T125" fmla="*/ 44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826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4"/>
            <p:cNvSpPr>
              <a:spLocks noEditPoints="1"/>
            </p:cNvSpPr>
            <p:nvPr/>
          </p:nvSpPr>
          <p:spPr bwMode="auto">
            <a:xfrm>
              <a:off x="5543551" y="4186238"/>
              <a:ext cx="304800" cy="304800"/>
            </a:xfrm>
            <a:custGeom>
              <a:avLst/>
              <a:gdLst>
                <a:gd name="T0" fmla="*/ 164 w 165"/>
                <a:gd name="T1" fmla="*/ 83 h 165"/>
                <a:gd name="T2" fmla="*/ 83 w 165"/>
                <a:gd name="T3" fmla="*/ 165 h 165"/>
                <a:gd name="T4" fmla="*/ 0 w 165"/>
                <a:gd name="T5" fmla="*/ 83 h 165"/>
                <a:gd name="T6" fmla="*/ 82 w 165"/>
                <a:gd name="T7" fmla="*/ 1 h 165"/>
                <a:gd name="T8" fmla="*/ 164 w 165"/>
                <a:gd name="T9" fmla="*/ 83 h 165"/>
                <a:gd name="T10" fmla="*/ 25 w 165"/>
                <a:gd name="T11" fmla="*/ 83 h 165"/>
                <a:gd name="T12" fmla="*/ 83 w 165"/>
                <a:gd name="T13" fmla="*/ 141 h 165"/>
                <a:gd name="T14" fmla="*/ 140 w 165"/>
                <a:gd name="T15" fmla="*/ 83 h 165"/>
                <a:gd name="T16" fmla="*/ 82 w 165"/>
                <a:gd name="T17" fmla="*/ 25 h 165"/>
                <a:gd name="T18" fmla="*/ 25 w 165"/>
                <a:gd name="T19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5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248431" y="2966888"/>
            <a:ext cx="690219" cy="644393"/>
            <a:chOff x="4665663" y="1862138"/>
            <a:chExt cx="1554163" cy="1450975"/>
          </a:xfrm>
        </p:grpSpPr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4665663" y="1862138"/>
              <a:ext cx="1554163" cy="1450975"/>
            </a:xfrm>
            <a:custGeom>
              <a:avLst/>
              <a:gdLst>
                <a:gd name="T0" fmla="*/ 8 w 843"/>
                <a:gd name="T1" fmla="*/ 383 h 787"/>
                <a:gd name="T2" fmla="*/ 185 w 843"/>
                <a:gd name="T3" fmla="*/ 312 h 787"/>
                <a:gd name="T4" fmla="*/ 185 w 843"/>
                <a:gd name="T5" fmla="*/ 64 h 787"/>
                <a:gd name="T6" fmla="*/ 250 w 843"/>
                <a:gd name="T7" fmla="*/ 0 h 787"/>
                <a:gd name="T8" fmla="*/ 780 w 843"/>
                <a:gd name="T9" fmla="*/ 0 h 787"/>
                <a:gd name="T10" fmla="*/ 843 w 843"/>
                <a:gd name="T11" fmla="*/ 57 h 787"/>
                <a:gd name="T12" fmla="*/ 787 w 843"/>
                <a:gd name="T13" fmla="*/ 441 h 787"/>
                <a:gd name="T14" fmla="*/ 696 w 843"/>
                <a:gd name="T15" fmla="*/ 449 h 787"/>
                <a:gd name="T16" fmla="*/ 680 w 843"/>
                <a:gd name="T17" fmla="*/ 621 h 787"/>
                <a:gd name="T18" fmla="*/ 94 w 843"/>
                <a:gd name="T19" fmla="*/ 732 h 787"/>
                <a:gd name="T20" fmla="*/ 0 w 843"/>
                <a:gd name="T21" fmla="*/ 423 h 787"/>
                <a:gd name="T22" fmla="*/ 515 w 843"/>
                <a:gd name="T23" fmla="*/ 416 h 787"/>
                <a:gd name="T24" fmla="*/ 818 w 843"/>
                <a:gd name="T25" fmla="*/ 379 h 787"/>
                <a:gd name="T26" fmla="*/ 780 w 843"/>
                <a:gd name="T27" fmla="*/ 24 h 787"/>
                <a:gd name="T28" fmla="*/ 209 w 843"/>
                <a:gd name="T29" fmla="*/ 64 h 787"/>
                <a:gd name="T30" fmla="*/ 250 w 843"/>
                <a:gd name="T31" fmla="*/ 417 h 787"/>
                <a:gd name="T32" fmla="*/ 62 w 843"/>
                <a:gd name="T33" fmla="*/ 543 h 787"/>
                <a:gd name="T34" fmla="*/ 171 w 843"/>
                <a:gd name="T35" fmla="*/ 751 h 787"/>
                <a:gd name="T36" fmla="*/ 678 w 843"/>
                <a:gd name="T37" fmla="*/ 596 h 787"/>
                <a:gd name="T38" fmla="*/ 670 w 843"/>
                <a:gd name="T39" fmla="*/ 448 h 787"/>
                <a:gd name="T40" fmla="*/ 601 w 843"/>
                <a:gd name="T41" fmla="*/ 444 h 787"/>
                <a:gd name="T42" fmla="*/ 604 w 843"/>
                <a:gd name="T43" fmla="*/ 473 h 787"/>
                <a:gd name="T44" fmla="*/ 395 w 843"/>
                <a:gd name="T45" fmla="*/ 558 h 787"/>
                <a:gd name="T46" fmla="*/ 153 w 843"/>
                <a:gd name="T47" fmla="*/ 614 h 787"/>
                <a:gd name="T48" fmla="*/ 154 w 843"/>
                <a:gd name="T49" fmla="*/ 558 h 787"/>
                <a:gd name="T50" fmla="*/ 520 w 843"/>
                <a:gd name="T51" fmla="*/ 445 h 787"/>
                <a:gd name="T52" fmla="*/ 391 w 843"/>
                <a:gd name="T53" fmla="*/ 444 h 787"/>
                <a:gd name="T54" fmla="*/ 125 w 843"/>
                <a:gd name="T55" fmla="*/ 524 h 787"/>
                <a:gd name="T56" fmla="*/ 186 w 843"/>
                <a:gd name="T57" fmla="*/ 396 h 787"/>
                <a:gd name="T58" fmla="*/ 55 w 843"/>
                <a:gd name="T59" fmla="*/ 520 h 787"/>
                <a:gd name="T60" fmla="*/ 253 w 843"/>
                <a:gd name="T61" fmla="*/ 443 h 787"/>
                <a:gd name="T62" fmla="*/ 186 w 843"/>
                <a:gd name="T63" fmla="*/ 396 h 787"/>
                <a:gd name="T64" fmla="*/ 580 w 843"/>
                <a:gd name="T65" fmla="*/ 476 h 787"/>
                <a:gd name="T66" fmla="*/ 167 w 843"/>
                <a:gd name="T67" fmla="*/ 579 h 787"/>
                <a:gd name="T68" fmla="*/ 184 w 843"/>
                <a:gd name="T69" fmla="*/ 338 h 787"/>
                <a:gd name="T70" fmla="*/ 51 w 843"/>
                <a:gd name="T71" fmla="*/ 378 h 787"/>
                <a:gd name="T72" fmla="*/ 26 w 843"/>
                <a:gd name="T73" fmla="*/ 419 h 787"/>
                <a:gd name="T74" fmla="*/ 184 w 843"/>
                <a:gd name="T75" fmla="*/ 338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3" h="787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6"/>
            <p:cNvSpPr>
              <a:spLocks noEditPoints="1"/>
            </p:cNvSpPr>
            <p:nvPr/>
          </p:nvSpPr>
          <p:spPr bwMode="auto">
            <a:xfrm>
              <a:off x="5121276" y="2105025"/>
              <a:ext cx="200025" cy="188913"/>
            </a:xfrm>
            <a:custGeom>
              <a:avLst/>
              <a:gdLst>
                <a:gd name="T0" fmla="*/ 54 w 109"/>
                <a:gd name="T1" fmla="*/ 1 h 102"/>
                <a:gd name="T2" fmla="*/ 77 w 109"/>
                <a:gd name="T3" fmla="*/ 1 h 102"/>
                <a:gd name="T4" fmla="*/ 108 w 109"/>
                <a:gd name="T5" fmla="*/ 32 h 102"/>
                <a:gd name="T6" fmla="*/ 108 w 109"/>
                <a:gd name="T7" fmla="*/ 70 h 102"/>
                <a:gd name="T8" fmla="*/ 76 w 109"/>
                <a:gd name="T9" fmla="*/ 101 h 102"/>
                <a:gd name="T10" fmla="*/ 32 w 109"/>
                <a:gd name="T11" fmla="*/ 101 h 102"/>
                <a:gd name="T12" fmla="*/ 0 w 109"/>
                <a:gd name="T13" fmla="*/ 67 h 102"/>
                <a:gd name="T14" fmla="*/ 0 w 109"/>
                <a:gd name="T15" fmla="*/ 33 h 102"/>
                <a:gd name="T16" fmla="*/ 31 w 109"/>
                <a:gd name="T17" fmla="*/ 1 h 102"/>
                <a:gd name="T18" fmla="*/ 54 w 109"/>
                <a:gd name="T19" fmla="*/ 1 h 102"/>
                <a:gd name="T20" fmla="*/ 54 w 109"/>
                <a:gd name="T21" fmla="*/ 1 h 102"/>
                <a:gd name="T22" fmla="*/ 54 w 109"/>
                <a:gd name="T23" fmla="*/ 77 h 102"/>
                <a:gd name="T24" fmla="*/ 74 w 109"/>
                <a:gd name="T25" fmla="*/ 77 h 102"/>
                <a:gd name="T26" fmla="*/ 84 w 109"/>
                <a:gd name="T27" fmla="*/ 68 h 102"/>
                <a:gd name="T28" fmla="*/ 84 w 109"/>
                <a:gd name="T29" fmla="*/ 34 h 102"/>
                <a:gd name="T30" fmla="*/ 75 w 109"/>
                <a:gd name="T31" fmla="*/ 25 h 102"/>
                <a:gd name="T32" fmla="*/ 33 w 109"/>
                <a:gd name="T33" fmla="*/ 25 h 102"/>
                <a:gd name="T34" fmla="*/ 24 w 109"/>
                <a:gd name="T35" fmla="*/ 34 h 102"/>
                <a:gd name="T36" fmla="*/ 24 w 109"/>
                <a:gd name="T37" fmla="*/ 67 h 102"/>
                <a:gd name="T38" fmla="*/ 34 w 109"/>
                <a:gd name="T39" fmla="*/ 77 h 102"/>
                <a:gd name="T40" fmla="*/ 54 w 109"/>
                <a:gd name="T4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2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5121276" y="2403475"/>
              <a:ext cx="198438" cy="46038"/>
            </a:xfrm>
            <a:custGeom>
              <a:avLst/>
              <a:gdLst>
                <a:gd name="T0" fmla="*/ 53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5 w 108"/>
                <a:gd name="T9" fmla="*/ 25 h 25"/>
                <a:gd name="T10" fmla="*/ 0 w 108"/>
                <a:gd name="T11" fmla="*/ 12 h 25"/>
                <a:gd name="T12" fmla="*/ 15 w 108"/>
                <a:gd name="T13" fmla="*/ 0 h 25"/>
                <a:gd name="T14" fmla="*/ 53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5910263" y="2403475"/>
              <a:ext cx="201613" cy="46038"/>
            </a:xfrm>
            <a:custGeom>
              <a:avLst/>
              <a:gdLst>
                <a:gd name="T0" fmla="*/ 55 w 109"/>
                <a:gd name="T1" fmla="*/ 0 h 25"/>
                <a:gd name="T2" fmla="*/ 95 w 109"/>
                <a:gd name="T3" fmla="*/ 0 h 25"/>
                <a:gd name="T4" fmla="*/ 109 w 109"/>
                <a:gd name="T5" fmla="*/ 12 h 25"/>
                <a:gd name="T6" fmla="*/ 94 w 109"/>
                <a:gd name="T7" fmla="*/ 25 h 25"/>
                <a:gd name="T8" fmla="*/ 16 w 109"/>
                <a:gd name="T9" fmla="*/ 25 h 25"/>
                <a:gd name="T10" fmla="*/ 1 w 109"/>
                <a:gd name="T11" fmla="*/ 13 h 25"/>
                <a:gd name="T12" fmla="*/ 16 w 109"/>
                <a:gd name="T13" fmla="*/ 0 h 25"/>
                <a:gd name="T14" fmla="*/ 55 w 10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5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5384801" y="2403475"/>
              <a:ext cx="198438" cy="46038"/>
            </a:xfrm>
            <a:custGeom>
              <a:avLst/>
              <a:gdLst>
                <a:gd name="T0" fmla="*/ 54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4 w 108"/>
                <a:gd name="T9" fmla="*/ 25 h 25"/>
                <a:gd name="T10" fmla="*/ 0 w 108"/>
                <a:gd name="T11" fmla="*/ 12 h 25"/>
                <a:gd name="T12" fmla="*/ 14 w 108"/>
                <a:gd name="T13" fmla="*/ 0 h 25"/>
                <a:gd name="T14" fmla="*/ 54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>
              <a:off x="5648326" y="2403475"/>
              <a:ext cx="200025" cy="46038"/>
            </a:xfrm>
            <a:custGeom>
              <a:avLst/>
              <a:gdLst>
                <a:gd name="T0" fmla="*/ 54 w 108"/>
                <a:gd name="T1" fmla="*/ 0 h 25"/>
                <a:gd name="T2" fmla="*/ 94 w 108"/>
                <a:gd name="T3" fmla="*/ 0 h 25"/>
                <a:gd name="T4" fmla="*/ 108 w 108"/>
                <a:gd name="T5" fmla="*/ 13 h 25"/>
                <a:gd name="T6" fmla="*/ 94 w 108"/>
                <a:gd name="T7" fmla="*/ 25 h 25"/>
                <a:gd name="T8" fmla="*/ 14 w 108"/>
                <a:gd name="T9" fmla="*/ 25 h 25"/>
                <a:gd name="T10" fmla="*/ 0 w 108"/>
                <a:gd name="T11" fmla="*/ 13 h 25"/>
                <a:gd name="T12" fmla="*/ 14 w 108"/>
                <a:gd name="T13" fmla="*/ 0 h 25"/>
                <a:gd name="T14" fmla="*/ 54 w 10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815476" y="1286283"/>
            <a:ext cx="625775" cy="698701"/>
            <a:chOff x="2998788" y="3544888"/>
            <a:chExt cx="1430338" cy="1597025"/>
          </a:xfrm>
        </p:grpSpPr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2998788" y="3544888"/>
              <a:ext cx="1430338" cy="1597025"/>
            </a:xfrm>
            <a:custGeom>
              <a:avLst/>
              <a:gdLst>
                <a:gd name="T0" fmla="*/ 21 w 775"/>
                <a:gd name="T1" fmla="*/ 866 h 866"/>
                <a:gd name="T2" fmla="*/ 0 w 775"/>
                <a:gd name="T3" fmla="*/ 829 h 866"/>
                <a:gd name="T4" fmla="*/ 1 w 775"/>
                <a:gd name="T5" fmla="*/ 35 h 866"/>
                <a:gd name="T6" fmla="*/ 8 w 775"/>
                <a:gd name="T7" fmla="*/ 9 h 866"/>
                <a:gd name="T8" fmla="*/ 32 w 775"/>
                <a:gd name="T9" fmla="*/ 0 h 866"/>
                <a:gd name="T10" fmla="*/ 363 w 775"/>
                <a:gd name="T11" fmla="*/ 0 h 866"/>
                <a:gd name="T12" fmla="*/ 620 w 775"/>
                <a:gd name="T13" fmla="*/ 0 h 866"/>
                <a:gd name="T14" fmla="*/ 652 w 775"/>
                <a:gd name="T15" fmla="*/ 32 h 866"/>
                <a:gd name="T16" fmla="*/ 652 w 775"/>
                <a:gd name="T17" fmla="*/ 102 h 866"/>
                <a:gd name="T18" fmla="*/ 751 w 775"/>
                <a:gd name="T19" fmla="*/ 163 h 866"/>
                <a:gd name="T20" fmla="*/ 772 w 775"/>
                <a:gd name="T21" fmla="*/ 249 h 866"/>
                <a:gd name="T22" fmla="*/ 652 w 775"/>
                <a:gd name="T23" fmla="*/ 368 h 866"/>
                <a:gd name="T24" fmla="*/ 652 w 775"/>
                <a:gd name="T25" fmla="*/ 378 h 866"/>
                <a:gd name="T26" fmla="*/ 652 w 775"/>
                <a:gd name="T27" fmla="*/ 828 h 866"/>
                <a:gd name="T28" fmla="*/ 632 w 775"/>
                <a:gd name="T29" fmla="*/ 866 h 866"/>
                <a:gd name="T30" fmla="*/ 256 w 775"/>
                <a:gd name="T31" fmla="*/ 866 h 866"/>
                <a:gd name="T32" fmla="*/ 249 w 775"/>
                <a:gd name="T33" fmla="*/ 849 h 866"/>
                <a:gd name="T34" fmla="*/ 265 w 775"/>
                <a:gd name="T35" fmla="*/ 840 h 866"/>
                <a:gd name="T36" fmla="*/ 614 w 775"/>
                <a:gd name="T37" fmla="*/ 840 h 866"/>
                <a:gd name="T38" fmla="*/ 627 w 775"/>
                <a:gd name="T39" fmla="*/ 828 h 866"/>
                <a:gd name="T40" fmla="*/ 627 w 775"/>
                <a:gd name="T41" fmla="*/ 378 h 866"/>
                <a:gd name="T42" fmla="*/ 627 w 775"/>
                <a:gd name="T43" fmla="*/ 368 h 866"/>
                <a:gd name="T44" fmla="*/ 570 w 775"/>
                <a:gd name="T45" fmla="*/ 349 h 866"/>
                <a:gd name="T46" fmla="*/ 517 w 775"/>
                <a:gd name="T47" fmla="*/ 183 h 866"/>
                <a:gd name="T48" fmla="*/ 530 w 775"/>
                <a:gd name="T49" fmla="*/ 172 h 866"/>
                <a:gd name="T50" fmla="*/ 541 w 775"/>
                <a:gd name="T51" fmla="*/ 191 h 866"/>
                <a:gd name="T52" fmla="*/ 532 w 775"/>
                <a:gd name="T53" fmla="*/ 238 h 866"/>
                <a:gd name="T54" fmla="*/ 630 w 775"/>
                <a:gd name="T55" fmla="*/ 342 h 866"/>
                <a:gd name="T56" fmla="*/ 745 w 775"/>
                <a:gd name="T57" fmla="*/ 252 h 866"/>
                <a:gd name="T58" fmla="*/ 644 w 775"/>
                <a:gd name="T59" fmla="*/ 127 h 866"/>
                <a:gd name="T60" fmla="*/ 578 w 775"/>
                <a:gd name="T61" fmla="*/ 147 h 866"/>
                <a:gd name="T62" fmla="*/ 566 w 775"/>
                <a:gd name="T63" fmla="*/ 151 h 866"/>
                <a:gd name="T64" fmla="*/ 555 w 775"/>
                <a:gd name="T65" fmla="*/ 142 h 866"/>
                <a:gd name="T66" fmla="*/ 560 w 775"/>
                <a:gd name="T67" fmla="*/ 129 h 866"/>
                <a:gd name="T68" fmla="*/ 618 w 775"/>
                <a:gd name="T69" fmla="*/ 103 h 866"/>
                <a:gd name="T70" fmla="*/ 627 w 775"/>
                <a:gd name="T71" fmla="*/ 102 h 866"/>
                <a:gd name="T72" fmla="*/ 626 w 775"/>
                <a:gd name="T73" fmla="*/ 31 h 866"/>
                <a:gd name="T74" fmla="*/ 620 w 775"/>
                <a:gd name="T75" fmla="*/ 26 h 866"/>
                <a:gd name="T76" fmla="*/ 614 w 775"/>
                <a:gd name="T77" fmla="*/ 26 h 866"/>
                <a:gd name="T78" fmla="*/ 38 w 775"/>
                <a:gd name="T79" fmla="*/ 26 h 866"/>
                <a:gd name="T80" fmla="*/ 26 w 775"/>
                <a:gd name="T81" fmla="*/ 37 h 866"/>
                <a:gd name="T82" fmla="*/ 26 w 775"/>
                <a:gd name="T83" fmla="*/ 829 h 866"/>
                <a:gd name="T84" fmla="*/ 38 w 775"/>
                <a:gd name="T85" fmla="*/ 840 h 866"/>
                <a:gd name="T86" fmla="*/ 197 w 775"/>
                <a:gd name="T87" fmla="*/ 840 h 866"/>
                <a:gd name="T88" fmla="*/ 214 w 775"/>
                <a:gd name="T89" fmla="*/ 848 h 866"/>
                <a:gd name="T90" fmla="*/ 207 w 775"/>
                <a:gd name="T91" fmla="*/ 866 h 866"/>
                <a:gd name="T92" fmla="*/ 21 w 775"/>
                <a:gd name="T93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5" h="866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3128963" y="4587875"/>
              <a:ext cx="898525" cy="49213"/>
            </a:xfrm>
            <a:custGeom>
              <a:avLst/>
              <a:gdLst>
                <a:gd name="T0" fmla="*/ 243 w 487"/>
                <a:gd name="T1" fmla="*/ 26 h 26"/>
                <a:gd name="T2" fmla="*/ 16 w 487"/>
                <a:gd name="T3" fmla="*/ 26 h 26"/>
                <a:gd name="T4" fmla="*/ 3 w 487"/>
                <a:gd name="T5" fmla="*/ 21 h 26"/>
                <a:gd name="T6" fmla="*/ 1 w 487"/>
                <a:gd name="T7" fmla="*/ 9 h 26"/>
                <a:gd name="T8" fmla="*/ 11 w 487"/>
                <a:gd name="T9" fmla="*/ 1 h 26"/>
                <a:gd name="T10" fmla="*/ 16 w 487"/>
                <a:gd name="T11" fmla="*/ 1 h 26"/>
                <a:gd name="T12" fmla="*/ 470 w 487"/>
                <a:gd name="T13" fmla="*/ 1 h 26"/>
                <a:gd name="T14" fmla="*/ 485 w 487"/>
                <a:gd name="T15" fmla="*/ 7 h 26"/>
                <a:gd name="T16" fmla="*/ 484 w 487"/>
                <a:gd name="T17" fmla="*/ 19 h 26"/>
                <a:gd name="T18" fmla="*/ 471 w 487"/>
                <a:gd name="T19" fmla="*/ 26 h 26"/>
                <a:gd name="T20" fmla="*/ 308 w 487"/>
                <a:gd name="T21" fmla="*/ 26 h 26"/>
                <a:gd name="T22" fmla="*/ 243 w 487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6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23"/>
            <p:cNvSpPr>
              <a:spLocks/>
            </p:cNvSpPr>
            <p:nvPr/>
          </p:nvSpPr>
          <p:spPr bwMode="auto">
            <a:xfrm>
              <a:off x="3128963" y="4340225"/>
              <a:ext cx="898525" cy="49213"/>
            </a:xfrm>
            <a:custGeom>
              <a:avLst/>
              <a:gdLst>
                <a:gd name="T0" fmla="*/ 243 w 487"/>
                <a:gd name="T1" fmla="*/ 1 h 27"/>
                <a:gd name="T2" fmla="*/ 466 w 487"/>
                <a:gd name="T3" fmla="*/ 1 h 27"/>
                <a:gd name="T4" fmla="*/ 474 w 487"/>
                <a:gd name="T5" fmla="*/ 1 h 27"/>
                <a:gd name="T6" fmla="*/ 487 w 487"/>
                <a:gd name="T7" fmla="*/ 14 h 27"/>
                <a:gd name="T8" fmla="*/ 475 w 487"/>
                <a:gd name="T9" fmla="*/ 26 h 27"/>
                <a:gd name="T10" fmla="*/ 465 w 487"/>
                <a:gd name="T11" fmla="*/ 27 h 27"/>
                <a:gd name="T12" fmla="*/ 22 w 487"/>
                <a:gd name="T13" fmla="*/ 27 h 27"/>
                <a:gd name="T14" fmla="*/ 11 w 487"/>
                <a:gd name="T15" fmla="*/ 26 h 27"/>
                <a:gd name="T16" fmla="*/ 0 w 487"/>
                <a:gd name="T17" fmla="*/ 14 h 27"/>
                <a:gd name="T18" fmla="*/ 11 w 487"/>
                <a:gd name="T19" fmla="*/ 1 h 27"/>
                <a:gd name="T20" fmla="*/ 19 w 487"/>
                <a:gd name="T21" fmla="*/ 1 h 27"/>
                <a:gd name="T22" fmla="*/ 243 w 487"/>
                <a:gd name="T2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7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auto">
            <a:xfrm>
              <a:off x="3128963" y="4465638"/>
              <a:ext cx="898525" cy="47625"/>
            </a:xfrm>
            <a:custGeom>
              <a:avLst/>
              <a:gdLst>
                <a:gd name="T0" fmla="*/ 243 w 487"/>
                <a:gd name="T1" fmla="*/ 26 h 26"/>
                <a:gd name="T2" fmla="*/ 20 w 487"/>
                <a:gd name="T3" fmla="*/ 26 h 26"/>
                <a:gd name="T4" fmla="*/ 12 w 487"/>
                <a:gd name="T5" fmla="*/ 25 h 26"/>
                <a:gd name="T6" fmla="*/ 0 w 487"/>
                <a:gd name="T7" fmla="*/ 13 h 26"/>
                <a:gd name="T8" fmla="*/ 11 w 487"/>
                <a:gd name="T9" fmla="*/ 0 h 26"/>
                <a:gd name="T10" fmla="*/ 18 w 487"/>
                <a:gd name="T11" fmla="*/ 0 h 26"/>
                <a:gd name="T12" fmla="*/ 468 w 487"/>
                <a:gd name="T13" fmla="*/ 0 h 26"/>
                <a:gd name="T14" fmla="*/ 475 w 487"/>
                <a:gd name="T15" fmla="*/ 0 h 26"/>
                <a:gd name="T16" fmla="*/ 487 w 487"/>
                <a:gd name="T17" fmla="*/ 13 h 26"/>
                <a:gd name="T18" fmla="*/ 475 w 487"/>
                <a:gd name="T19" fmla="*/ 25 h 26"/>
                <a:gd name="T20" fmla="*/ 466 w 487"/>
                <a:gd name="T21" fmla="*/ 26 h 26"/>
                <a:gd name="T22" fmla="*/ 243 w 487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26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3549651" y="4745038"/>
              <a:ext cx="528638" cy="234950"/>
            </a:xfrm>
            <a:custGeom>
              <a:avLst/>
              <a:gdLst>
                <a:gd name="T0" fmla="*/ 191 w 287"/>
                <a:gd name="T1" fmla="*/ 100 h 127"/>
                <a:gd name="T2" fmla="*/ 116 w 287"/>
                <a:gd name="T3" fmla="*/ 102 h 127"/>
                <a:gd name="T4" fmla="*/ 74 w 287"/>
                <a:gd name="T5" fmla="*/ 69 h 127"/>
                <a:gd name="T6" fmla="*/ 68 w 287"/>
                <a:gd name="T7" fmla="*/ 72 h 127"/>
                <a:gd name="T8" fmla="*/ 25 w 287"/>
                <a:gd name="T9" fmla="*/ 104 h 127"/>
                <a:gd name="T10" fmla="*/ 5 w 287"/>
                <a:gd name="T11" fmla="*/ 102 h 127"/>
                <a:gd name="T12" fmla="*/ 10 w 287"/>
                <a:gd name="T13" fmla="*/ 83 h 127"/>
                <a:gd name="T14" fmla="*/ 110 w 287"/>
                <a:gd name="T15" fmla="*/ 6 h 127"/>
                <a:gd name="T16" fmla="*/ 121 w 287"/>
                <a:gd name="T17" fmla="*/ 1 h 127"/>
                <a:gd name="T18" fmla="*/ 132 w 287"/>
                <a:gd name="T19" fmla="*/ 9 h 127"/>
                <a:gd name="T20" fmla="*/ 130 w 287"/>
                <a:gd name="T21" fmla="*/ 22 h 127"/>
                <a:gd name="T22" fmla="*/ 105 w 287"/>
                <a:gd name="T23" fmla="*/ 57 h 127"/>
                <a:gd name="T24" fmla="*/ 102 w 287"/>
                <a:gd name="T25" fmla="*/ 79 h 127"/>
                <a:gd name="T26" fmla="*/ 114 w 287"/>
                <a:gd name="T27" fmla="*/ 69 h 127"/>
                <a:gd name="T28" fmla="*/ 130 w 287"/>
                <a:gd name="T29" fmla="*/ 45 h 127"/>
                <a:gd name="T30" fmla="*/ 148 w 287"/>
                <a:gd name="T31" fmla="*/ 37 h 127"/>
                <a:gd name="T32" fmla="*/ 153 w 287"/>
                <a:gd name="T33" fmla="*/ 56 h 127"/>
                <a:gd name="T34" fmla="*/ 141 w 287"/>
                <a:gd name="T35" fmla="*/ 82 h 127"/>
                <a:gd name="T36" fmla="*/ 150 w 287"/>
                <a:gd name="T37" fmla="*/ 95 h 127"/>
                <a:gd name="T38" fmla="*/ 172 w 287"/>
                <a:gd name="T39" fmla="*/ 77 h 127"/>
                <a:gd name="T40" fmla="*/ 183 w 287"/>
                <a:gd name="T41" fmla="*/ 63 h 127"/>
                <a:gd name="T42" fmla="*/ 196 w 287"/>
                <a:gd name="T43" fmla="*/ 71 h 127"/>
                <a:gd name="T44" fmla="*/ 230 w 287"/>
                <a:gd name="T45" fmla="*/ 81 h 127"/>
                <a:gd name="T46" fmla="*/ 266 w 287"/>
                <a:gd name="T47" fmla="*/ 74 h 127"/>
                <a:gd name="T48" fmla="*/ 284 w 287"/>
                <a:gd name="T49" fmla="*/ 82 h 127"/>
                <a:gd name="T50" fmla="*/ 273 w 287"/>
                <a:gd name="T51" fmla="*/ 99 h 127"/>
                <a:gd name="T52" fmla="*/ 191 w 287"/>
                <a:gd name="T53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7" h="127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26"/>
            <p:cNvSpPr>
              <a:spLocks/>
            </p:cNvSpPr>
            <p:nvPr/>
          </p:nvSpPr>
          <p:spPr bwMode="auto">
            <a:xfrm>
              <a:off x="3128963" y="4216400"/>
              <a:ext cx="796925" cy="47625"/>
            </a:xfrm>
            <a:custGeom>
              <a:avLst/>
              <a:gdLst>
                <a:gd name="T0" fmla="*/ 215 w 432"/>
                <a:gd name="T1" fmla="*/ 26 h 26"/>
                <a:gd name="T2" fmla="*/ 20 w 432"/>
                <a:gd name="T3" fmla="*/ 26 h 26"/>
                <a:gd name="T4" fmla="*/ 0 w 432"/>
                <a:gd name="T5" fmla="*/ 14 h 26"/>
                <a:gd name="T6" fmla="*/ 20 w 432"/>
                <a:gd name="T7" fmla="*/ 0 h 26"/>
                <a:gd name="T8" fmla="*/ 411 w 432"/>
                <a:gd name="T9" fmla="*/ 0 h 26"/>
                <a:gd name="T10" fmla="*/ 431 w 432"/>
                <a:gd name="T11" fmla="*/ 13 h 26"/>
                <a:gd name="T12" fmla="*/ 411 w 432"/>
                <a:gd name="T13" fmla="*/ 26 h 26"/>
                <a:gd name="T14" fmla="*/ 215 w 43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26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auto">
            <a:xfrm>
              <a:off x="3128963" y="4092575"/>
              <a:ext cx="741363" cy="47625"/>
            </a:xfrm>
            <a:custGeom>
              <a:avLst/>
              <a:gdLst>
                <a:gd name="T0" fmla="*/ 201 w 402"/>
                <a:gd name="T1" fmla="*/ 26 h 26"/>
                <a:gd name="T2" fmla="*/ 19 w 402"/>
                <a:gd name="T3" fmla="*/ 26 h 26"/>
                <a:gd name="T4" fmla="*/ 8 w 402"/>
                <a:gd name="T5" fmla="*/ 25 h 26"/>
                <a:gd name="T6" fmla="*/ 0 w 402"/>
                <a:gd name="T7" fmla="*/ 12 h 26"/>
                <a:gd name="T8" fmla="*/ 9 w 402"/>
                <a:gd name="T9" fmla="*/ 1 h 26"/>
                <a:gd name="T10" fmla="*/ 18 w 402"/>
                <a:gd name="T11" fmla="*/ 0 h 26"/>
                <a:gd name="T12" fmla="*/ 383 w 402"/>
                <a:gd name="T13" fmla="*/ 0 h 26"/>
                <a:gd name="T14" fmla="*/ 391 w 402"/>
                <a:gd name="T15" fmla="*/ 0 h 26"/>
                <a:gd name="T16" fmla="*/ 402 w 402"/>
                <a:gd name="T17" fmla="*/ 13 h 26"/>
                <a:gd name="T18" fmla="*/ 391 w 402"/>
                <a:gd name="T19" fmla="*/ 25 h 26"/>
                <a:gd name="T20" fmla="*/ 382 w 402"/>
                <a:gd name="T21" fmla="*/ 26 h 26"/>
                <a:gd name="T22" fmla="*/ 201 w 402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26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3128963" y="3719513"/>
              <a:ext cx="741363" cy="49213"/>
            </a:xfrm>
            <a:custGeom>
              <a:avLst/>
              <a:gdLst>
                <a:gd name="T0" fmla="*/ 200 w 402"/>
                <a:gd name="T1" fmla="*/ 25 h 26"/>
                <a:gd name="T2" fmla="*/ 20 w 402"/>
                <a:gd name="T3" fmla="*/ 25 h 26"/>
                <a:gd name="T4" fmla="*/ 11 w 402"/>
                <a:gd name="T5" fmla="*/ 25 h 26"/>
                <a:gd name="T6" fmla="*/ 0 w 402"/>
                <a:gd name="T7" fmla="*/ 12 h 26"/>
                <a:gd name="T8" fmla="*/ 11 w 402"/>
                <a:gd name="T9" fmla="*/ 0 h 26"/>
                <a:gd name="T10" fmla="*/ 17 w 402"/>
                <a:gd name="T11" fmla="*/ 0 h 26"/>
                <a:gd name="T12" fmla="*/ 385 w 402"/>
                <a:gd name="T13" fmla="*/ 0 h 26"/>
                <a:gd name="T14" fmla="*/ 392 w 402"/>
                <a:gd name="T15" fmla="*/ 0 h 26"/>
                <a:gd name="T16" fmla="*/ 402 w 402"/>
                <a:gd name="T17" fmla="*/ 13 h 26"/>
                <a:gd name="T18" fmla="*/ 391 w 402"/>
                <a:gd name="T19" fmla="*/ 25 h 26"/>
                <a:gd name="T20" fmla="*/ 382 w 402"/>
                <a:gd name="T21" fmla="*/ 25 h 26"/>
                <a:gd name="T22" fmla="*/ 200 w 402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2" h="26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29"/>
            <p:cNvSpPr>
              <a:spLocks noEditPoints="1"/>
            </p:cNvSpPr>
            <p:nvPr/>
          </p:nvSpPr>
          <p:spPr bwMode="auto">
            <a:xfrm>
              <a:off x="4030663" y="3843338"/>
              <a:ext cx="298450" cy="269875"/>
            </a:xfrm>
            <a:custGeom>
              <a:avLst/>
              <a:gdLst>
                <a:gd name="T0" fmla="*/ 67 w 162"/>
                <a:gd name="T1" fmla="*/ 48 h 146"/>
                <a:gd name="T2" fmla="*/ 92 w 162"/>
                <a:gd name="T3" fmla="*/ 19 h 146"/>
                <a:gd name="T4" fmla="*/ 145 w 162"/>
                <a:gd name="T5" fmla="*/ 14 h 146"/>
                <a:gd name="T6" fmla="*/ 148 w 162"/>
                <a:gd name="T7" fmla="*/ 67 h 146"/>
                <a:gd name="T8" fmla="*/ 96 w 162"/>
                <a:gd name="T9" fmla="*/ 127 h 146"/>
                <a:gd name="T10" fmla="*/ 42 w 162"/>
                <a:gd name="T11" fmla="*/ 129 h 146"/>
                <a:gd name="T12" fmla="*/ 13 w 162"/>
                <a:gd name="T13" fmla="*/ 96 h 146"/>
                <a:gd name="T14" fmla="*/ 13 w 162"/>
                <a:gd name="T15" fmla="*/ 46 h 146"/>
                <a:gd name="T16" fmla="*/ 64 w 162"/>
                <a:gd name="T17" fmla="*/ 45 h 146"/>
                <a:gd name="T18" fmla="*/ 67 w 162"/>
                <a:gd name="T19" fmla="*/ 48 h 146"/>
                <a:gd name="T20" fmla="*/ 39 w 162"/>
                <a:gd name="T21" fmla="*/ 59 h 146"/>
                <a:gd name="T22" fmla="*/ 30 w 162"/>
                <a:gd name="T23" fmla="*/ 67 h 146"/>
                <a:gd name="T24" fmla="*/ 31 w 162"/>
                <a:gd name="T25" fmla="*/ 78 h 146"/>
                <a:gd name="T26" fmla="*/ 60 w 162"/>
                <a:gd name="T27" fmla="*/ 111 h 146"/>
                <a:gd name="T28" fmla="*/ 77 w 162"/>
                <a:gd name="T29" fmla="*/ 110 h 146"/>
                <a:gd name="T30" fmla="*/ 127 w 162"/>
                <a:gd name="T31" fmla="*/ 50 h 146"/>
                <a:gd name="T32" fmla="*/ 128 w 162"/>
                <a:gd name="T33" fmla="*/ 33 h 146"/>
                <a:gd name="T34" fmla="*/ 111 w 162"/>
                <a:gd name="T35" fmla="*/ 37 h 146"/>
                <a:gd name="T36" fmla="*/ 84 w 162"/>
                <a:gd name="T37" fmla="*/ 68 h 146"/>
                <a:gd name="T38" fmla="*/ 50 w 162"/>
                <a:gd name="T39" fmla="*/ 68 h 146"/>
                <a:gd name="T40" fmla="*/ 39 w 162"/>
                <a:gd name="T41" fmla="*/ 5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46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3128963" y="3843338"/>
              <a:ext cx="684213" cy="47625"/>
            </a:xfrm>
            <a:custGeom>
              <a:avLst/>
              <a:gdLst>
                <a:gd name="T0" fmla="*/ 186 w 371"/>
                <a:gd name="T1" fmla="*/ 0 h 26"/>
                <a:gd name="T2" fmla="*/ 350 w 371"/>
                <a:gd name="T3" fmla="*/ 0 h 26"/>
                <a:gd name="T4" fmla="*/ 360 w 371"/>
                <a:gd name="T5" fmla="*/ 1 h 26"/>
                <a:gd name="T6" fmla="*/ 371 w 371"/>
                <a:gd name="T7" fmla="*/ 12 h 26"/>
                <a:gd name="T8" fmla="*/ 360 w 371"/>
                <a:gd name="T9" fmla="*/ 26 h 26"/>
                <a:gd name="T10" fmla="*/ 354 w 371"/>
                <a:gd name="T11" fmla="*/ 26 h 26"/>
                <a:gd name="T12" fmla="*/ 17 w 371"/>
                <a:gd name="T13" fmla="*/ 26 h 26"/>
                <a:gd name="T14" fmla="*/ 11 w 371"/>
                <a:gd name="T15" fmla="*/ 26 h 26"/>
                <a:gd name="T16" fmla="*/ 0 w 371"/>
                <a:gd name="T17" fmla="*/ 13 h 26"/>
                <a:gd name="T18" fmla="*/ 11 w 371"/>
                <a:gd name="T19" fmla="*/ 1 h 26"/>
                <a:gd name="T20" fmla="*/ 20 w 371"/>
                <a:gd name="T21" fmla="*/ 0 h 26"/>
                <a:gd name="T22" fmla="*/ 186 w 37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26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3128963" y="3968750"/>
              <a:ext cx="684213" cy="47625"/>
            </a:xfrm>
            <a:custGeom>
              <a:avLst/>
              <a:gdLst>
                <a:gd name="T0" fmla="*/ 186 w 371"/>
                <a:gd name="T1" fmla="*/ 0 h 26"/>
                <a:gd name="T2" fmla="*/ 350 w 371"/>
                <a:gd name="T3" fmla="*/ 0 h 26"/>
                <a:gd name="T4" fmla="*/ 359 w 371"/>
                <a:gd name="T5" fmla="*/ 0 h 26"/>
                <a:gd name="T6" fmla="*/ 371 w 371"/>
                <a:gd name="T7" fmla="*/ 12 h 26"/>
                <a:gd name="T8" fmla="*/ 361 w 371"/>
                <a:gd name="T9" fmla="*/ 25 h 26"/>
                <a:gd name="T10" fmla="*/ 351 w 371"/>
                <a:gd name="T11" fmla="*/ 25 h 26"/>
                <a:gd name="T12" fmla="*/ 19 w 371"/>
                <a:gd name="T13" fmla="*/ 25 h 26"/>
                <a:gd name="T14" fmla="*/ 11 w 371"/>
                <a:gd name="T15" fmla="*/ 25 h 26"/>
                <a:gd name="T16" fmla="*/ 0 w 371"/>
                <a:gd name="T17" fmla="*/ 12 h 26"/>
                <a:gd name="T18" fmla="*/ 11 w 371"/>
                <a:gd name="T19" fmla="*/ 0 h 26"/>
                <a:gd name="T20" fmla="*/ 21 w 371"/>
                <a:gd name="T21" fmla="*/ 0 h 26"/>
                <a:gd name="T22" fmla="*/ 186 w 37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26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709034" y="2901465"/>
            <a:ext cx="651134" cy="694149"/>
            <a:chOff x="4762501" y="-1588"/>
            <a:chExt cx="1225550" cy="1306513"/>
          </a:xfrm>
        </p:grpSpPr>
        <p:sp>
          <p:nvSpPr>
            <p:cNvPr id="108" name="Freeform 32"/>
            <p:cNvSpPr>
              <a:spLocks noEditPoints="1"/>
            </p:cNvSpPr>
            <p:nvPr/>
          </p:nvSpPr>
          <p:spPr bwMode="auto">
            <a:xfrm>
              <a:off x="4762501" y="-1588"/>
              <a:ext cx="1225550" cy="1306513"/>
            </a:xfrm>
            <a:custGeom>
              <a:avLst/>
              <a:gdLst>
                <a:gd name="T0" fmla="*/ 120 w 664"/>
                <a:gd name="T1" fmla="*/ 532 h 709"/>
                <a:gd name="T2" fmla="*/ 120 w 664"/>
                <a:gd name="T3" fmla="*/ 555 h 709"/>
                <a:gd name="T4" fmla="*/ 27 w 664"/>
                <a:gd name="T5" fmla="*/ 555 h 709"/>
                <a:gd name="T6" fmla="*/ 26 w 664"/>
                <a:gd name="T7" fmla="*/ 557 h 709"/>
                <a:gd name="T8" fmla="*/ 27 w 664"/>
                <a:gd name="T9" fmla="*/ 636 h 709"/>
                <a:gd name="T10" fmla="*/ 85 w 664"/>
                <a:gd name="T11" fmla="*/ 685 h 709"/>
                <a:gd name="T12" fmla="*/ 142 w 664"/>
                <a:gd name="T13" fmla="*/ 636 h 709"/>
                <a:gd name="T14" fmla="*/ 143 w 664"/>
                <a:gd name="T15" fmla="*/ 620 h 709"/>
                <a:gd name="T16" fmla="*/ 143 w 664"/>
                <a:gd name="T17" fmla="*/ 39 h 709"/>
                <a:gd name="T18" fmla="*/ 182 w 664"/>
                <a:gd name="T19" fmla="*/ 0 h 709"/>
                <a:gd name="T20" fmla="*/ 625 w 664"/>
                <a:gd name="T21" fmla="*/ 0 h 709"/>
                <a:gd name="T22" fmla="*/ 663 w 664"/>
                <a:gd name="T23" fmla="*/ 39 h 709"/>
                <a:gd name="T24" fmla="*/ 663 w 664"/>
                <a:gd name="T25" fmla="*/ 623 h 709"/>
                <a:gd name="T26" fmla="*/ 578 w 664"/>
                <a:gd name="T27" fmla="*/ 709 h 709"/>
                <a:gd name="T28" fmla="*/ 87 w 664"/>
                <a:gd name="T29" fmla="*/ 709 h 709"/>
                <a:gd name="T30" fmla="*/ 2 w 664"/>
                <a:gd name="T31" fmla="*/ 623 h 709"/>
                <a:gd name="T32" fmla="*/ 2 w 664"/>
                <a:gd name="T33" fmla="*/ 546 h 709"/>
                <a:gd name="T34" fmla="*/ 16 w 664"/>
                <a:gd name="T35" fmla="*/ 532 h 709"/>
                <a:gd name="T36" fmla="*/ 120 w 664"/>
                <a:gd name="T37" fmla="*/ 532 h 709"/>
                <a:gd name="T38" fmla="*/ 143 w 664"/>
                <a:gd name="T39" fmla="*/ 685 h 709"/>
                <a:gd name="T40" fmla="*/ 150 w 664"/>
                <a:gd name="T41" fmla="*/ 685 h 709"/>
                <a:gd name="T42" fmla="*/ 578 w 664"/>
                <a:gd name="T43" fmla="*/ 685 h 709"/>
                <a:gd name="T44" fmla="*/ 595 w 664"/>
                <a:gd name="T45" fmla="*/ 683 h 709"/>
                <a:gd name="T46" fmla="*/ 640 w 664"/>
                <a:gd name="T47" fmla="*/ 622 h 709"/>
                <a:gd name="T48" fmla="*/ 640 w 664"/>
                <a:gd name="T49" fmla="*/ 42 h 709"/>
                <a:gd name="T50" fmla="*/ 621 w 664"/>
                <a:gd name="T51" fmla="*/ 24 h 709"/>
                <a:gd name="T52" fmla="*/ 186 w 664"/>
                <a:gd name="T53" fmla="*/ 24 h 709"/>
                <a:gd name="T54" fmla="*/ 167 w 664"/>
                <a:gd name="T55" fmla="*/ 43 h 709"/>
                <a:gd name="T56" fmla="*/ 167 w 664"/>
                <a:gd name="T57" fmla="*/ 623 h 709"/>
                <a:gd name="T58" fmla="*/ 164 w 664"/>
                <a:gd name="T59" fmla="*/ 647 h 709"/>
                <a:gd name="T60" fmla="*/ 143 w 664"/>
                <a:gd name="T61" fmla="*/ 68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4" h="709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33"/>
            <p:cNvSpPr>
              <a:spLocks noEditPoints="1"/>
            </p:cNvSpPr>
            <p:nvPr/>
          </p:nvSpPr>
          <p:spPr bwMode="auto">
            <a:xfrm>
              <a:off x="5503863" y="106363"/>
              <a:ext cx="204788" cy="244475"/>
            </a:xfrm>
            <a:custGeom>
              <a:avLst/>
              <a:gdLst>
                <a:gd name="T0" fmla="*/ 66 w 111"/>
                <a:gd name="T1" fmla="*/ 0 h 132"/>
                <a:gd name="T2" fmla="*/ 94 w 111"/>
                <a:gd name="T3" fmla="*/ 0 h 132"/>
                <a:gd name="T4" fmla="*/ 105 w 111"/>
                <a:gd name="T5" fmla="*/ 19 h 132"/>
                <a:gd name="T6" fmla="*/ 89 w 111"/>
                <a:gd name="T7" fmla="*/ 43 h 132"/>
                <a:gd name="T8" fmla="*/ 88 w 111"/>
                <a:gd name="T9" fmla="*/ 53 h 132"/>
                <a:gd name="T10" fmla="*/ 80 w 111"/>
                <a:gd name="T11" fmla="*/ 90 h 132"/>
                <a:gd name="T12" fmla="*/ 34 w 111"/>
                <a:gd name="T13" fmla="*/ 126 h 132"/>
                <a:gd name="T14" fmla="*/ 18 w 111"/>
                <a:gd name="T15" fmla="*/ 128 h 132"/>
                <a:gd name="T16" fmla="*/ 14 w 111"/>
                <a:gd name="T17" fmla="*/ 112 h 132"/>
                <a:gd name="T18" fmla="*/ 22 w 111"/>
                <a:gd name="T19" fmla="*/ 80 h 132"/>
                <a:gd name="T20" fmla="*/ 20 w 111"/>
                <a:gd name="T21" fmla="*/ 71 h 132"/>
                <a:gd name="T22" fmla="*/ 6 w 111"/>
                <a:gd name="T23" fmla="*/ 57 h 132"/>
                <a:gd name="T24" fmla="*/ 4 w 111"/>
                <a:gd name="T25" fmla="*/ 40 h 132"/>
                <a:gd name="T26" fmla="*/ 27 w 111"/>
                <a:gd name="T27" fmla="*/ 6 h 132"/>
                <a:gd name="T28" fmla="*/ 38 w 111"/>
                <a:gd name="T29" fmla="*/ 0 h 132"/>
                <a:gd name="T30" fmla="*/ 66 w 111"/>
                <a:gd name="T31" fmla="*/ 0 h 132"/>
                <a:gd name="T32" fmla="*/ 68 w 111"/>
                <a:gd name="T33" fmla="*/ 69 h 132"/>
                <a:gd name="T34" fmla="*/ 61 w 111"/>
                <a:gd name="T35" fmla="*/ 46 h 132"/>
                <a:gd name="T36" fmla="*/ 73 w 111"/>
                <a:gd name="T37" fmla="*/ 24 h 132"/>
                <a:gd name="T38" fmla="*/ 59 w 111"/>
                <a:gd name="T39" fmla="*/ 24 h 132"/>
                <a:gd name="T40" fmla="*/ 35 w 111"/>
                <a:gd name="T41" fmla="*/ 36 h 132"/>
                <a:gd name="T42" fmla="*/ 37 w 111"/>
                <a:gd name="T43" fmla="*/ 54 h 132"/>
                <a:gd name="T44" fmla="*/ 46 w 111"/>
                <a:gd name="T45" fmla="*/ 84 h 132"/>
                <a:gd name="T46" fmla="*/ 47 w 111"/>
                <a:gd name="T47" fmla="*/ 86 h 132"/>
                <a:gd name="T48" fmla="*/ 68 w 111"/>
                <a:gd name="T49" fmla="*/ 6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32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5316538" y="103188"/>
              <a:ext cx="206375" cy="242888"/>
            </a:xfrm>
            <a:custGeom>
              <a:avLst/>
              <a:gdLst>
                <a:gd name="T0" fmla="*/ 56 w 112"/>
                <a:gd name="T1" fmla="*/ 132 h 132"/>
                <a:gd name="T2" fmla="*/ 12 w 112"/>
                <a:gd name="T3" fmla="*/ 70 h 132"/>
                <a:gd name="T4" fmla="*/ 47 w 112"/>
                <a:gd name="T5" fmla="*/ 7 h 132"/>
                <a:gd name="T6" fmla="*/ 66 w 112"/>
                <a:gd name="T7" fmla="*/ 7 h 132"/>
                <a:gd name="T8" fmla="*/ 100 w 112"/>
                <a:gd name="T9" fmla="*/ 71 h 132"/>
                <a:gd name="T10" fmla="*/ 56 w 112"/>
                <a:gd name="T11" fmla="*/ 132 h 132"/>
                <a:gd name="T12" fmla="*/ 58 w 112"/>
                <a:gd name="T13" fmla="*/ 37 h 132"/>
                <a:gd name="T14" fmla="*/ 54 w 112"/>
                <a:gd name="T15" fmla="*/ 37 h 132"/>
                <a:gd name="T16" fmla="*/ 34 w 112"/>
                <a:gd name="T17" fmla="*/ 78 h 132"/>
                <a:gd name="T18" fmla="*/ 42 w 112"/>
                <a:gd name="T19" fmla="*/ 104 h 132"/>
                <a:gd name="T20" fmla="*/ 70 w 112"/>
                <a:gd name="T21" fmla="*/ 104 h 132"/>
                <a:gd name="T22" fmla="*/ 78 w 112"/>
                <a:gd name="T23" fmla="*/ 79 h 132"/>
                <a:gd name="T24" fmla="*/ 58 w 112"/>
                <a:gd name="T25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32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5159376" y="935038"/>
              <a:ext cx="282575" cy="41275"/>
            </a:xfrm>
            <a:custGeom>
              <a:avLst/>
              <a:gdLst>
                <a:gd name="T0" fmla="*/ 0 w 153"/>
                <a:gd name="T1" fmla="*/ 23 h 23"/>
                <a:gd name="T2" fmla="*/ 0 w 153"/>
                <a:gd name="T3" fmla="*/ 0 h 23"/>
                <a:gd name="T4" fmla="*/ 153 w 153"/>
                <a:gd name="T5" fmla="*/ 0 h 23"/>
                <a:gd name="T6" fmla="*/ 153 w 153"/>
                <a:gd name="T7" fmla="*/ 23 h 23"/>
                <a:gd name="T8" fmla="*/ 0 w 15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36"/>
            <p:cNvSpPr>
              <a:spLocks/>
            </p:cNvSpPr>
            <p:nvPr/>
          </p:nvSpPr>
          <p:spPr bwMode="auto">
            <a:xfrm>
              <a:off x="5310188" y="847725"/>
              <a:ext cx="260350" cy="42863"/>
            </a:xfrm>
            <a:custGeom>
              <a:avLst/>
              <a:gdLst>
                <a:gd name="T0" fmla="*/ 141 w 141"/>
                <a:gd name="T1" fmla="*/ 0 h 23"/>
                <a:gd name="T2" fmla="*/ 141 w 141"/>
                <a:gd name="T3" fmla="*/ 23 h 23"/>
                <a:gd name="T4" fmla="*/ 0 w 141"/>
                <a:gd name="T5" fmla="*/ 23 h 23"/>
                <a:gd name="T6" fmla="*/ 0 w 141"/>
                <a:gd name="T7" fmla="*/ 0 h 23"/>
                <a:gd name="T8" fmla="*/ 141 w 14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3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37"/>
            <p:cNvSpPr>
              <a:spLocks/>
            </p:cNvSpPr>
            <p:nvPr/>
          </p:nvSpPr>
          <p:spPr bwMode="auto">
            <a:xfrm>
              <a:off x="5166172" y="652463"/>
              <a:ext cx="238125" cy="42863"/>
            </a:xfrm>
            <a:custGeom>
              <a:avLst/>
              <a:gdLst>
                <a:gd name="T0" fmla="*/ 0 w 129"/>
                <a:gd name="T1" fmla="*/ 23 h 23"/>
                <a:gd name="T2" fmla="*/ 0 w 129"/>
                <a:gd name="T3" fmla="*/ 0 h 23"/>
                <a:gd name="T4" fmla="*/ 129 w 129"/>
                <a:gd name="T5" fmla="*/ 0 h 23"/>
                <a:gd name="T6" fmla="*/ 129 w 129"/>
                <a:gd name="T7" fmla="*/ 23 h 23"/>
                <a:gd name="T8" fmla="*/ 0 w 12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3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38"/>
            <p:cNvSpPr>
              <a:spLocks/>
            </p:cNvSpPr>
            <p:nvPr/>
          </p:nvSpPr>
          <p:spPr bwMode="auto">
            <a:xfrm>
              <a:off x="5166172" y="544513"/>
              <a:ext cx="215900" cy="41275"/>
            </a:xfrm>
            <a:custGeom>
              <a:avLst/>
              <a:gdLst>
                <a:gd name="T0" fmla="*/ 0 w 117"/>
                <a:gd name="T1" fmla="*/ 0 h 23"/>
                <a:gd name="T2" fmla="*/ 117 w 117"/>
                <a:gd name="T3" fmla="*/ 0 h 23"/>
                <a:gd name="T4" fmla="*/ 117 w 117"/>
                <a:gd name="T5" fmla="*/ 23 h 23"/>
                <a:gd name="T6" fmla="*/ 0 w 117"/>
                <a:gd name="T7" fmla="*/ 23 h 23"/>
                <a:gd name="T8" fmla="*/ 0 w 11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3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39"/>
            <p:cNvSpPr>
              <a:spLocks/>
            </p:cNvSpPr>
            <p:nvPr/>
          </p:nvSpPr>
          <p:spPr bwMode="auto">
            <a:xfrm>
              <a:off x="5638801" y="1154113"/>
              <a:ext cx="215900" cy="39688"/>
            </a:xfrm>
            <a:custGeom>
              <a:avLst/>
              <a:gdLst>
                <a:gd name="T0" fmla="*/ 0 w 117"/>
                <a:gd name="T1" fmla="*/ 22 h 22"/>
                <a:gd name="T2" fmla="*/ 0 w 117"/>
                <a:gd name="T3" fmla="*/ 0 h 22"/>
                <a:gd name="T4" fmla="*/ 117 w 117"/>
                <a:gd name="T5" fmla="*/ 0 h 22"/>
                <a:gd name="T6" fmla="*/ 117 w 117"/>
                <a:gd name="T7" fmla="*/ 22 h 22"/>
                <a:gd name="T8" fmla="*/ 0 w 1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40"/>
            <p:cNvSpPr>
              <a:spLocks/>
            </p:cNvSpPr>
            <p:nvPr/>
          </p:nvSpPr>
          <p:spPr bwMode="auto">
            <a:xfrm>
              <a:off x="5530851" y="1065213"/>
              <a:ext cx="171450" cy="42863"/>
            </a:xfrm>
            <a:custGeom>
              <a:avLst/>
              <a:gdLst>
                <a:gd name="T0" fmla="*/ 93 w 93"/>
                <a:gd name="T1" fmla="*/ 0 h 23"/>
                <a:gd name="T2" fmla="*/ 93 w 93"/>
                <a:gd name="T3" fmla="*/ 23 h 23"/>
                <a:gd name="T4" fmla="*/ 0 w 93"/>
                <a:gd name="T5" fmla="*/ 23 h 23"/>
                <a:gd name="T6" fmla="*/ 0 w 93"/>
                <a:gd name="T7" fmla="*/ 0 h 23"/>
                <a:gd name="T8" fmla="*/ 93 w 9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41"/>
            <p:cNvSpPr>
              <a:spLocks/>
            </p:cNvSpPr>
            <p:nvPr/>
          </p:nvSpPr>
          <p:spPr bwMode="auto">
            <a:xfrm>
              <a:off x="5316984" y="457200"/>
              <a:ext cx="152400" cy="41275"/>
            </a:xfrm>
            <a:custGeom>
              <a:avLst/>
              <a:gdLst>
                <a:gd name="T0" fmla="*/ 0 w 82"/>
                <a:gd name="T1" fmla="*/ 22 h 22"/>
                <a:gd name="T2" fmla="*/ 0 w 82"/>
                <a:gd name="T3" fmla="*/ 0 h 22"/>
                <a:gd name="T4" fmla="*/ 82 w 82"/>
                <a:gd name="T5" fmla="*/ 0 h 22"/>
                <a:gd name="T6" fmla="*/ 82 w 82"/>
                <a:gd name="T7" fmla="*/ 22 h 22"/>
                <a:gd name="T8" fmla="*/ 0 w 8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>
              <a:off x="5441951" y="652463"/>
              <a:ext cx="128588" cy="42863"/>
            </a:xfrm>
            <a:custGeom>
              <a:avLst/>
              <a:gdLst>
                <a:gd name="T0" fmla="*/ 70 w 70"/>
                <a:gd name="T1" fmla="*/ 0 h 23"/>
                <a:gd name="T2" fmla="*/ 70 w 70"/>
                <a:gd name="T3" fmla="*/ 23 h 23"/>
                <a:gd name="T4" fmla="*/ 0 w 70"/>
                <a:gd name="T5" fmla="*/ 23 h 23"/>
                <a:gd name="T6" fmla="*/ 0 w 70"/>
                <a:gd name="T7" fmla="*/ 0 h 23"/>
                <a:gd name="T8" fmla="*/ 70 w 7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43"/>
            <p:cNvSpPr>
              <a:spLocks/>
            </p:cNvSpPr>
            <p:nvPr/>
          </p:nvSpPr>
          <p:spPr bwMode="auto">
            <a:xfrm>
              <a:off x="5159376" y="739775"/>
              <a:ext cx="128588" cy="41275"/>
            </a:xfrm>
            <a:custGeom>
              <a:avLst/>
              <a:gdLst>
                <a:gd name="T0" fmla="*/ 0 w 70"/>
                <a:gd name="T1" fmla="*/ 23 h 23"/>
                <a:gd name="T2" fmla="*/ 0 w 70"/>
                <a:gd name="T3" fmla="*/ 0 h 23"/>
                <a:gd name="T4" fmla="*/ 70 w 70"/>
                <a:gd name="T5" fmla="*/ 0 h 23"/>
                <a:gd name="T6" fmla="*/ 70 w 70"/>
                <a:gd name="T7" fmla="*/ 23 h 23"/>
                <a:gd name="T8" fmla="*/ 0 w 7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44"/>
            <p:cNvSpPr>
              <a:spLocks/>
            </p:cNvSpPr>
            <p:nvPr/>
          </p:nvSpPr>
          <p:spPr bwMode="auto">
            <a:xfrm>
              <a:off x="5166172" y="457200"/>
              <a:ext cx="107950" cy="41275"/>
            </a:xfrm>
            <a:custGeom>
              <a:avLst/>
              <a:gdLst>
                <a:gd name="T0" fmla="*/ 58 w 58"/>
                <a:gd name="T1" fmla="*/ 22 h 22"/>
                <a:gd name="T2" fmla="*/ 0 w 58"/>
                <a:gd name="T3" fmla="*/ 22 h 22"/>
                <a:gd name="T4" fmla="*/ 0 w 58"/>
                <a:gd name="T5" fmla="*/ 0 h 22"/>
                <a:gd name="T6" fmla="*/ 58 w 58"/>
                <a:gd name="T7" fmla="*/ 0 h 22"/>
                <a:gd name="T8" fmla="*/ 58 w 5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5755134" y="457200"/>
              <a:ext cx="106363" cy="41275"/>
            </a:xfrm>
            <a:custGeom>
              <a:avLst/>
              <a:gdLst>
                <a:gd name="T0" fmla="*/ 58 w 58"/>
                <a:gd name="T1" fmla="*/ 0 h 22"/>
                <a:gd name="T2" fmla="*/ 58 w 58"/>
                <a:gd name="T3" fmla="*/ 22 h 22"/>
                <a:gd name="T4" fmla="*/ 0 w 58"/>
                <a:gd name="T5" fmla="*/ 22 h 22"/>
                <a:gd name="T6" fmla="*/ 0 w 58"/>
                <a:gd name="T7" fmla="*/ 0 h 22"/>
                <a:gd name="T8" fmla="*/ 58 w 5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46"/>
            <p:cNvSpPr>
              <a:spLocks/>
            </p:cNvSpPr>
            <p:nvPr/>
          </p:nvSpPr>
          <p:spPr bwMode="auto">
            <a:xfrm>
              <a:off x="5748338" y="652463"/>
              <a:ext cx="106363" cy="42863"/>
            </a:xfrm>
            <a:custGeom>
              <a:avLst/>
              <a:gdLst>
                <a:gd name="T0" fmla="*/ 0 w 58"/>
                <a:gd name="T1" fmla="*/ 0 h 23"/>
                <a:gd name="T2" fmla="*/ 58 w 58"/>
                <a:gd name="T3" fmla="*/ 0 h 23"/>
                <a:gd name="T4" fmla="*/ 58 w 58"/>
                <a:gd name="T5" fmla="*/ 23 h 23"/>
                <a:gd name="T6" fmla="*/ 0 w 58"/>
                <a:gd name="T7" fmla="*/ 23 h 23"/>
                <a:gd name="T8" fmla="*/ 0 w 5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>
              <a:off x="5159376" y="847725"/>
              <a:ext cx="107950" cy="42863"/>
            </a:xfrm>
            <a:custGeom>
              <a:avLst/>
              <a:gdLst>
                <a:gd name="T0" fmla="*/ 58 w 58"/>
                <a:gd name="T1" fmla="*/ 23 h 23"/>
                <a:gd name="T2" fmla="*/ 0 w 58"/>
                <a:gd name="T3" fmla="*/ 23 h 23"/>
                <a:gd name="T4" fmla="*/ 0 w 58"/>
                <a:gd name="T5" fmla="*/ 0 h 23"/>
                <a:gd name="T6" fmla="*/ 58 w 58"/>
                <a:gd name="T7" fmla="*/ 0 h 23"/>
                <a:gd name="T8" fmla="*/ 58 w 5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>
              <a:off x="5748338" y="847725"/>
              <a:ext cx="106363" cy="42863"/>
            </a:xfrm>
            <a:custGeom>
              <a:avLst/>
              <a:gdLst>
                <a:gd name="T0" fmla="*/ 58 w 58"/>
                <a:gd name="T1" fmla="*/ 0 h 23"/>
                <a:gd name="T2" fmla="*/ 58 w 58"/>
                <a:gd name="T3" fmla="*/ 23 h 23"/>
                <a:gd name="T4" fmla="*/ 0 w 58"/>
                <a:gd name="T5" fmla="*/ 23 h 23"/>
                <a:gd name="T6" fmla="*/ 0 w 58"/>
                <a:gd name="T7" fmla="*/ 0 h 23"/>
                <a:gd name="T8" fmla="*/ 58 w 5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5748338" y="1065213"/>
              <a:ext cx="106363" cy="42863"/>
            </a:xfrm>
            <a:custGeom>
              <a:avLst/>
              <a:gdLst>
                <a:gd name="T0" fmla="*/ 0 w 58"/>
                <a:gd name="T1" fmla="*/ 23 h 23"/>
                <a:gd name="T2" fmla="*/ 0 w 58"/>
                <a:gd name="T3" fmla="*/ 0 h 23"/>
                <a:gd name="T4" fmla="*/ 58 w 58"/>
                <a:gd name="T5" fmla="*/ 0 h 23"/>
                <a:gd name="T6" fmla="*/ 58 w 58"/>
                <a:gd name="T7" fmla="*/ 23 h 23"/>
                <a:gd name="T8" fmla="*/ 0 w 5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4096881" y="1286283"/>
            <a:ext cx="680463" cy="681281"/>
            <a:chOff x="2890838" y="14288"/>
            <a:chExt cx="1319213" cy="1320800"/>
          </a:xfrm>
        </p:grpSpPr>
        <p:sp>
          <p:nvSpPr>
            <p:cNvPr id="127" name="Freeform 50"/>
            <p:cNvSpPr>
              <a:spLocks noEditPoints="1"/>
            </p:cNvSpPr>
            <p:nvPr/>
          </p:nvSpPr>
          <p:spPr bwMode="auto">
            <a:xfrm>
              <a:off x="2890838" y="14288"/>
              <a:ext cx="1319213" cy="1320800"/>
            </a:xfrm>
            <a:custGeom>
              <a:avLst/>
              <a:gdLst>
                <a:gd name="T0" fmla="*/ 385 w 715"/>
                <a:gd name="T1" fmla="*/ 0 h 716"/>
                <a:gd name="T2" fmla="*/ 395 w 715"/>
                <a:gd name="T3" fmla="*/ 8 h 716"/>
                <a:gd name="T4" fmla="*/ 540 w 715"/>
                <a:gd name="T5" fmla="*/ 154 h 716"/>
                <a:gd name="T6" fmla="*/ 548 w 715"/>
                <a:gd name="T7" fmla="*/ 173 h 716"/>
                <a:gd name="T8" fmla="*/ 548 w 715"/>
                <a:gd name="T9" fmla="*/ 387 h 716"/>
                <a:gd name="T10" fmla="*/ 548 w 715"/>
                <a:gd name="T11" fmla="*/ 396 h 716"/>
                <a:gd name="T12" fmla="*/ 574 w 715"/>
                <a:gd name="T13" fmla="*/ 385 h 716"/>
                <a:gd name="T14" fmla="*/ 592 w 715"/>
                <a:gd name="T15" fmla="*/ 385 h 716"/>
                <a:gd name="T16" fmla="*/ 704 w 715"/>
                <a:gd name="T17" fmla="*/ 433 h 716"/>
                <a:gd name="T18" fmla="*/ 715 w 715"/>
                <a:gd name="T19" fmla="*/ 449 h 716"/>
                <a:gd name="T20" fmla="*/ 714 w 715"/>
                <a:gd name="T21" fmla="*/ 585 h 716"/>
                <a:gd name="T22" fmla="*/ 684 w 715"/>
                <a:gd name="T23" fmla="*/ 646 h 716"/>
                <a:gd name="T24" fmla="*/ 593 w 715"/>
                <a:gd name="T25" fmla="*/ 711 h 716"/>
                <a:gd name="T26" fmla="*/ 574 w 715"/>
                <a:gd name="T27" fmla="*/ 711 h 716"/>
                <a:gd name="T28" fmla="*/ 546 w 715"/>
                <a:gd name="T29" fmla="*/ 691 h 716"/>
                <a:gd name="T30" fmla="*/ 521 w 715"/>
                <a:gd name="T31" fmla="*/ 713 h 716"/>
                <a:gd name="T32" fmla="*/ 510 w 715"/>
                <a:gd name="T33" fmla="*/ 714 h 716"/>
                <a:gd name="T34" fmla="*/ 38 w 715"/>
                <a:gd name="T35" fmla="*/ 714 h 716"/>
                <a:gd name="T36" fmla="*/ 1 w 715"/>
                <a:gd name="T37" fmla="*/ 688 h 716"/>
                <a:gd name="T38" fmla="*/ 0 w 715"/>
                <a:gd name="T39" fmla="*/ 686 h 716"/>
                <a:gd name="T40" fmla="*/ 0 w 715"/>
                <a:gd name="T41" fmla="*/ 28 h 716"/>
                <a:gd name="T42" fmla="*/ 28 w 715"/>
                <a:gd name="T43" fmla="*/ 0 h 716"/>
                <a:gd name="T44" fmla="*/ 385 w 715"/>
                <a:gd name="T45" fmla="*/ 0 h 716"/>
                <a:gd name="T46" fmla="*/ 369 w 715"/>
                <a:gd name="T47" fmla="*/ 24 h 716"/>
                <a:gd name="T48" fmla="*/ 362 w 715"/>
                <a:gd name="T49" fmla="*/ 24 h 716"/>
                <a:gd name="T50" fmla="*/ 40 w 715"/>
                <a:gd name="T51" fmla="*/ 24 h 716"/>
                <a:gd name="T52" fmla="*/ 24 w 715"/>
                <a:gd name="T53" fmla="*/ 40 h 716"/>
                <a:gd name="T54" fmla="*/ 24 w 715"/>
                <a:gd name="T55" fmla="*/ 675 h 716"/>
                <a:gd name="T56" fmla="*/ 40 w 715"/>
                <a:gd name="T57" fmla="*/ 691 h 716"/>
                <a:gd name="T58" fmla="*/ 508 w 715"/>
                <a:gd name="T59" fmla="*/ 691 h 716"/>
                <a:gd name="T60" fmla="*/ 517 w 715"/>
                <a:gd name="T61" fmla="*/ 689 h 716"/>
                <a:gd name="T62" fmla="*/ 519 w 715"/>
                <a:gd name="T63" fmla="*/ 671 h 716"/>
                <a:gd name="T64" fmla="*/ 483 w 715"/>
                <a:gd name="T65" fmla="*/ 646 h 716"/>
                <a:gd name="T66" fmla="*/ 452 w 715"/>
                <a:gd name="T67" fmla="*/ 585 h 716"/>
                <a:gd name="T68" fmla="*/ 452 w 715"/>
                <a:gd name="T69" fmla="*/ 449 h 716"/>
                <a:gd name="T70" fmla="*/ 462 w 715"/>
                <a:gd name="T71" fmla="*/ 433 h 716"/>
                <a:gd name="T72" fmla="*/ 517 w 715"/>
                <a:gd name="T73" fmla="*/ 410 h 716"/>
                <a:gd name="T74" fmla="*/ 524 w 715"/>
                <a:gd name="T75" fmla="*/ 400 h 716"/>
                <a:gd name="T76" fmla="*/ 524 w 715"/>
                <a:gd name="T77" fmla="*/ 186 h 716"/>
                <a:gd name="T78" fmla="*/ 523 w 715"/>
                <a:gd name="T79" fmla="*/ 179 h 716"/>
                <a:gd name="T80" fmla="*/ 515 w 715"/>
                <a:gd name="T81" fmla="*/ 179 h 716"/>
                <a:gd name="T82" fmla="*/ 397 w 715"/>
                <a:gd name="T83" fmla="*/ 179 h 716"/>
                <a:gd name="T84" fmla="*/ 369 w 715"/>
                <a:gd name="T85" fmla="*/ 150 h 716"/>
                <a:gd name="T86" fmla="*/ 369 w 715"/>
                <a:gd name="T87" fmla="*/ 33 h 716"/>
                <a:gd name="T88" fmla="*/ 369 w 715"/>
                <a:gd name="T89" fmla="*/ 24 h 716"/>
                <a:gd name="T90" fmla="*/ 691 w 715"/>
                <a:gd name="T91" fmla="*/ 522 h 716"/>
                <a:gd name="T92" fmla="*/ 691 w 715"/>
                <a:gd name="T93" fmla="*/ 460 h 716"/>
                <a:gd name="T94" fmla="*/ 685 w 715"/>
                <a:gd name="T95" fmla="*/ 451 h 716"/>
                <a:gd name="T96" fmla="*/ 588 w 715"/>
                <a:gd name="T97" fmla="*/ 409 h 716"/>
                <a:gd name="T98" fmla="*/ 580 w 715"/>
                <a:gd name="T99" fmla="*/ 409 h 716"/>
                <a:gd name="T100" fmla="*/ 481 w 715"/>
                <a:gd name="T101" fmla="*/ 451 h 716"/>
                <a:gd name="T102" fmla="*/ 477 w 715"/>
                <a:gd name="T103" fmla="*/ 458 h 716"/>
                <a:gd name="T104" fmla="*/ 477 w 715"/>
                <a:gd name="T105" fmla="*/ 585 h 716"/>
                <a:gd name="T106" fmla="*/ 499 w 715"/>
                <a:gd name="T107" fmla="*/ 628 h 716"/>
                <a:gd name="T108" fmla="*/ 579 w 715"/>
                <a:gd name="T109" fmla="*/ 684 h 716"/>
                <a:gd name="T110" fmla="*/ 588 w 715"/>
                <a:gd name="T111" fmla="*/ 684 h 716"/>
                <a:gd name="T112" fmla="*/ 667 w 715"/>
                <a:gd name="T113" fmla="*/ 628 h 716"/>
                <a:gd name="T114" fmla="*/ 691 w 715"/>
                <a:gd name="T115" fmla="*/ 582 h 716"/>
                <a:gd name="T116" fmla="*/ 691 w 715"/>
                <a:gd name="T117" fmla="*/ 522 h 716"/>
                <a:gd name="T118" fmla="*/ 394 w 715"/>
                <a:gd name="T119" fmla="*/ 154 h 716"/>
                <a:gd name="T120" fmla="*/ 503 w 715"/>
                <a:gd name="T121" fmla="*/ 154 h 716"/>
                <a:gd name="T122" fmla="*/ 394 w 715"/>
                <a:gd name="T123" fmla="*/ 45 h 716"/>
                <a:gd name="T124" fmla="*/ 394 w 715"/>
                <a:gd name="T125" fmla="*/ 154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716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51"/>
            <p:cNvSpPr>
              <a:spLocks noEditPoints="1"/>
            </p:cNvSpPr>
            <p:nvPr/>
          </p:nvSpPr>
          <p:spPr bwMode="auto">
            <a:xfrm>
              <a:off x="3021013" y="274638"/>
              <a:ext cx="749300" cy="750888"/>
            </a:xfrm>
            <a:custGeom>
              <a:avLst/>
              <a:gdLst>
                <a:gd name="T0" fmla="*/ 23 w 406"/>
                <a:gd name="T1" fmla="*/ 224 h 407"/>
                <a:gd name="T2" fmla="*/ 0 w 406"/>
                <a:gd name="T3" fmla="*/ 213 h 407"/>
                <a:gd name="T4" fmla="*/ 8 w 406"/>
                <a:gd name="T5" fmla="*/ 145 h 407"/>
                <a:gd name="T6" fmla="*/ 214 w 406"/>
                <a:gd name="T7" fmla="*/ 7 h 407"/>
                <a:gd name="T8" fmla="*/ 398 w 406"/>
                <a:gd name="T9" fmla="*/ 145 h 407"/>
                <a:gd name="T10" fmla="*/ 406 w 406"/>
                <a:gd name="T11" fmla="*/ 214 h 407"/>
                <a:gd name="T12" fmla="*/ 384 w 406"/>
                <a:gd name="T13" fmla="*/ 224 h 407"/>
                <a:gd name="T14" fmla="*/ 358 w 406"/>
                <a:gd name="T15" fmla="*/ 213 h 407"/>
                <a:gd name="T16" fmla="*/ 328 w 406"/>
                <a:gd name="T17" fmla="*/ 407 h 407"/>
                <a:gd name="T18" fmla="*/ 48 w 406"/>
                <a:gd name="T19" fmla="*/ 378 h 407"/>
                <a:gd name="T20" fmla="*/ 48 w 406"/>
                <a:gd name="T21" fmla="*/ 205 h 407"/>
                <a:gd name="T22" fmla="*/ 334 w 406"/>
                <a:gd name="T23" fmla="*/ 378 h 407"/>
                <a:gd name="T24" fmla="*/ 329 w 406"/>
                <a:gd name="T25" fmla="*/ 183 h 407"/>
                <a:gd name="T26" fmla="*/ 197 w 406"/>
                <a:gd name="T27" fmla="*/ 93 h 407"/>
                <a:gd name="T28" fmla="*/ 72 w 406"/>
                <a:gd name="T29" fmla="*/ 193 h 407"/>
                <a:gd name="T30" fmla="*/ 73 w 406"/>
                <a:gd name="T31" fmla="*/ 382 h 407"/>
                <a:gd name="T32" fmla="*/ 132 w 406"/>
                <a:gd name="T33" fmla="*/ 374 h 407"/>
                <a:gd name="T34" fmla="*/ 156 w 406"/>
                <a:gd name="T35" fmla="*/ 216 h 407"/>
                <a:gd name="T36" fmla="*/ 274 w 406"/>
                <a:gd name="T37" fmla="*/ 236 h 407"/>
                <a:gd name="T38" fmla="*/ 275 w 406"/>
                <a:gd name="T39" fmla="*/ 374 h 407"/>
                <a:gd name="T40" fmla="*/ 334 w 406"/>
                <a:gd name="T41" fmla="*/ 382 h 407"/>
                <a:gd name="T42" fmla="*/ 250 w 406"/>
                <a:gd name="T43" fmla="*/ 241 h 407"/>
                <a:gd name="T44" fmla="*/ 156 w 406"/>
                <a:gd name="T45" fmla="*/ 382 h 407"/>
                <a:gd name="T46" fmla="*/ 250 w 406"/>
                <a:gd name="T47" fmla="*/ 324 h 407"/>
                <a:gd name="T48" fmla="*/ 250 w 406"/>
                <a:gd name="T49" fmla="*/ 299 h 407"/>
                <a:gd name="T50" fmla="*/ 381 w 406"/>
                <a:gd name="T51" fmla="*/ 169 h 407"/>
                <a:gd name="T52" fmla="*/ 255 w 406"/>
                <a:gd name="T53" fmla="*/ 68 h 407"/>
                <a:gd name="T54" fmla="*/ 202 w 406"/>
                <a:gd name="T55" fmla="*/ 30 h 407"/>
                <a:gd name="T56" fmla="*/ 25 w 406"/>
                <a:gd name="T57" fmla="*/ 164 h 407"/>
                <a:gd name="T58" fmla="*/ 33 w 406"/>
                <a:gd name="T59" fmla="*/ 186 h 407"/>
                <a:gd name="T60" fmla="*/ 214 w 406"/>
                <a:gd name="T61" fmla="*/ 66 h 407"/>
                <a:gd name="T62" fmla="*/ 381 w 406"/>
                <a:gd name="T63" fmla="*/ 19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7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2998788" y="1066800"/>
              <a:ext cx="441325" cy="46038"/>
            </a:xfrm>
            <a:custGeom>
              <a:avLst/>
              <a:gdLst>
                <a:gd name="T0" fmla="*/ 119 w 239"/>
                <a:gd name="T1" fmla="*/ 25 h 25"/>
                <a:gd name="T2" fmla="*/ 17 w 239"/>
                <a:gd name="T3" fmla="*/ 25 h 25"/>
                <a:gd name="T4" fmla="*/ 8 w 239"/>
                <a:gd name="T5" fmla="*/ 23 h 25"/>
                <a:gd name="T6" fmla="*/ 1 w 239"/>
                <a:gd name="T7" fmla="*/ 11 h 25"/>
                <a:gd name="T8" fmla="*/ 10 w 239"/>
                <a:gd name="T9" fmla="*/ 1 h 25"/>
                <a:gd name="T10" fmla="*/ 18 w 239"/>
                <a:gd name="T11" fmla="*/ 0 h 25"/>
                <a:gd name="T12" fmla="*/ 222 w 239"/>
                <a:gd name="T13" fmla="*/ 0 h 25"/>
                <a:gd name="T14" fmla="*/ 229 w 239"/>
                <a:gd name="T15" fmla="*/ 1 h 25"/>
                <a:gd name="T16" fmla="*/ 239 w 239"/>
                <a:gd name="T17" fmla="*/ 13 h 25"/>
                <a:gd name="T18" fmla="*/ 228 w 239"/>
                <a:gd name="T19" fmla="*/ 24 h 25"/>
                <a:gd name="T20" fmla="*/ 222 w 239"/>
                <a:gd name="T21" fmla="*/ 25 h 25"/>
                <a:gd name="T22" fmla="*/ 119 w 239"/>
                <a:gd name="T2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5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2998788" y="123825"/>
              <a:ext cx="441325" cy="46038"/>
            </a:xfrm>
            <a:custGeom>
              <a:avLst/>
              <a:gdLst>
                <a:gd name="T0" fmla="*/ 120 w 239"/>
                <a:gd name="T1" fmla="*/ 25 h 25"/>
                <a:gd name="T2" fmla="*/ 17 w 239"/>
                <a:gd name="T3" fmla="*/ 25 h 25"/>
                <a:gd name="T4" fmla="*/ 7 w 239"/>
                <a:gd name="T5" fmla="*/ 23 h 25"/>
                <a:gd name="T6" fmla="*/ 1 w 239"/>
                <a:gd name="T7" fmla="*/ 11 h 25"/>
                <a:gd name="T8" fmla="*/ 10 w 239"/>
                <a:gd name="T9" fmla="*/ 1 h 25"/>
                <a:gd name="T10" fmla="*/ 18 w 239"/>
                <a:gd name="T11" fmla="*/ 0 h 25"/>
                <a:gd name="T12" fmla="*/ 221 w 239"/>
                <a:gd name="T13" fmla="*/ 0 h 25"/>
                <a:gd name="T14" fmla="*/ 239 w 239"/>
                <a:gd name="T15" fmla="*/ 12 h 25"/>
                <a:gd name="T16" fmla="*/ 221 w 239"/>
                <a:gd name="T17" fmla="*/ 25 h 25"/>
                <a:gd name="T18" fmla="*/ 120 w 23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5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3305176" y="1155700"/>
              <a:ext cx="398463" cy="44450"/>
            </a:xfrm>
            <a:custGeom>
              <a:avLst/>
              <a:gdLst>
                <a:gd name="T0" fmla="*/ 108 w 216"/>
                <a:gd name="T1" fmla="*/ 24 h 24"/>
                <a:gd name="T2" fmla="*/ 16 w 216"/>
                <a:gd name="T3" fmla="*/ 24 h 24"/>
                <a:gd name="T4" fmla="*/ 1 w 216"/>
                <a:gd name="T5" fmla="*/ 14 h 24"/>
                <a:gd name="T6" fmla="*/ 11 w 216"/>
                <a:gd name="T7" fmla="*/ 0 h 24"/>
                <a:gd name="T8" fmla="*/ 19 w 216"/>
                <a:gd name="T9" fmla="*/ 0 h 24"/>
                <a:gd name="T10" fmla="*/ 198 w 216"/>
                <a:gd name="T11" fmla="*/ 0 h 24"/>
                <a:gd name="T12" fmla="*/ 203 w 216"/>
                <a:gd name="T13" fmla="*/ 0 h 24"/>
                <a:gd name="T14" fmla="*/ 216 w 216"/>
                <a:gd name="T15" fmla="*/ 12 h 24"/>
                <a:gd name="T16" fmla="*/ 203 w 216"/>
                <a:gd name="T17" fmla="*/ 24 h 24"/>
                <a:gd name="T18" fmla="*/ 137 w 216"/>
                <a:gd name="T19" fmla="*/ 24 h 24"/>
                <a:gd name="T20" fmla="*/ 108 w 216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4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2997201" y="212725"/>
              <a:ext cx="334963" cy="42863"/>
            </a:xfrm>
            <a:custGeom>
              <a:avLst/>
              <a:gdLst>
                <a:gd name="T0" fmla="*/ 91 w 181"/>
                <a:gd name="T1" fmla="*/ 24 h 24"/>
                <a:gd name="T2" fmla="*/ 15 w 181"/>
                <a:gd name="T3" fmla="*/ 24 h 24"/>
                <a:gd name="T4" fmla="*/ 2 w 181"/>
                <a:gd name="T5" fmla="*/ 9 h 24"/>
                <a:gd name="T6" fmla="*/ 16 w 181"/>
                <a:gd name="T7" fmla="*/ 0 h 24"/>
                <a:gd name="T8" fmla="*/ 66 w 181"/>
                <a:gd name="T9" fmla="*/ 0 h 24"/>
                <a:gd name="T10" fmla="*/ 163 w 181"/>
                <a:gd name="T11" fmla="*/ 0 h 24"/>
                <a:gd name="T12" fmla="*/ 172 w 181"/>
                <a:gd name="T13" fmla="*/ 1 h 24"/>
                <a:gd name="T14" fmla="*/ 181 w 181"/>
                <a:gd name="T15" fmla="*/ 13 h 24"/>
                <a:gd name="T16" fmla="*/ 167 w 181"/>
                <a:gd name="T17" fmla="*/ 24 h 24"/>
                <a:gd name="T18" fmla="*/ 104 w 181"/>
                <a:gd name="T19" fmla="*/ 24 h 24"/>
                <a:gd name="T20" fmla="*/ 91 w 18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24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3001963" y="1155700"/>
              <a:ext cx="263525" cy="44450"/>
            </a:xfrm>
            <a:custGeom>
              <a:avLst/>
              <a:gdLst>
                <a:gd name="T0" fmla="*/ 71 w 143"/>
                <a:gd name="T1" fmla="*/ 24 h 24"/>
                <a:gd name="T2" fmla="*/ 14 w 143"/>
                <a:gd name="T3" fmla="*/ 24 h 24"/>
                <a:gd name="T4" fmla="*/ 0 w 143"/>
                <a:gd name="T5" fmla="*/ 12 h 24"/>
                <a:gd name="T6" fmla="*/ 14 w 143"/>
                <a:gd name="T7" fmla="*/ 0 h 24"/>
                <a:gd name="T8" fmla="*/ 129 w 143"/>
                <a:gd name="T9" fmla="*/ 0 h 24"/>
                <a:gd name="T10" fmla="*/ 143 w 143"/>
                <a:gd name="T11" fmla="*/ 12 h 24"/>
                <a:gd name="T12" fmla="*/ 129 w 143"/>
                <a:gd name="T13" fmla="*/ 24 h 24"/>
                <a:gd name="T14" fmla="*/ 71 w 14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24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3482976" y="1066800"/>
              <a:ext cx="198438" cy="46038"/>
            </a:xfrm>
            <a:custGeom>
              <a:avLst/>
              <a:gdLst>
                <a:gd name="T0" fmla="*/ 54 w 108"/>
                <a:gd name="T1" fmla="*/ 25 h 25"/>
                <a:gd name="T2" fmla="*/ 16 w 108"/>
                <a:gd name="T3" fmla="*/ 25 h 25"/>
                <a:gd name="T4" fmla="*/ 0 w 108"/>
                <a:gd name="T5" fmla="*/ 13 h 25"/>
                <a:gd name="T6" fmla="*/ 16 w 108"/>
                <a:gd name="T7" fmla="*/ 0 h 25"/>
                <a:gd name="T8" fmla="*/ 93 w 108"/>
                <a:gd name="T9" fmla="*/ 0 h 25"/>
                <a:gd name="T10" fmla="*/ 108 w 108"/>
                <a:gd name="T11" fmla="*/ 13 h 25"/>
                <a:gd name="T12" fmla="*/ 93 w 108"/>
                <a:gd name="T13" fmla="*/ 25 h 25"/>
                <a:gd name="T14" fmla="*/ 54 w 10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5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3001963" y="300038"/>
              <a:ext cx="196850" cy="44450"/>
            </a:xfrm>
            <a:custGeom>
              <a:avLst/>
              <a:gdLst>
                <a:gd name="T0" fmla="*/ 53 w 107"/>
                <a:gd name="T1" fmla="*/ 24 h 24"/>
                <a:gd name="T2" fmla="*/ 13 w 107"/>
                <a:gd name="T3" fmla="*/ 24 h 24"/>
                <a:gd name="T4" fmla="*/ 0 w 107"/>
                <a:gd name="T5" fmla="*/ 12 h 24"/>
                <a:gd name="T6" fmla="*/ 13 w 107"/>
                <a:gd name="T7" fmla="*/ 0 h 24"/>
                <a:gd name="T8" fmla="*/ 94 w 107"/>
                <a:gd name="T9" fmla="*/ 0 h 24"/>
                <a:gd name="T10" fmla="*/ 107 w 107"/>
                <a:gd name="T11" fmla="*/ 12 h 24"/>
                <a:gd name="T12" fmla="*/ 94 w 107"/>
                <a:gd name="T13" fmla="*/ 24 h 24"/>
                <a:gd name="T14" fmla="*/ 53 w 10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24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3810001" y="884238"/>
              <a:ext cx="312738" cy="269875"/>
            </a:xfrm>
            <a:custGeom>
              <a:avLst/>
              <a:gdLst>
                <a:gd name="T0" fmla="*/ 60 w 170"/>
                <a:gd name="T1" fmla="*/ 115 h 146"/>
                <a:gd name="T2" fmla="*/ 145 w 170"/>
                <a:gd name="T3" fmla="*/ 8 h 146"/>
                <a:gd name="T4" fmla="*/ 155 w 170"/>
                <a:gd name="T5" fmla="*/ 1 h 146"/>
                <a:gd name="T6" fmla="*/ 167 w 170"/>
                <a:gd name="T7" fmla="*/ 7 h 146"/>
                <a:gd name="T8" fmla="*/ 166 w 170"/>
                <a:gd name="T9" fmla="*/ 22 h 146"/>
                <a:gd name="T10" fmla="*/ 133 w 170"/>
                <a:gd name="T11" fmla="*/ 62 h 146"/>
                <a:gd name="T12" fmla="*/ 73 w 170"/>
                <a:gd name="T13" fmla="*/ 137 h 146"/>
                <a:gd name="T14" fmla="*/ 52 w 170"/>
                <a:gd name="T15" fmla="*/ 140 h 146"/>
                <a:gd name="T16" fmla="*/ 9 w 170"/>
                <a:gd name="T17" fmla="*/ 108 h 146"/>
                <a:gd name="T18" fmla="*/ 5 w 170"/>
                <a:gd name="T19" fmla="*/ 89 h 146"/>
                <a:gd name="T20" fmla="*/ 24 w 170"/>
                <a:gd name="T21" fmla="*/ 88 h 146"/>
                <a:gd name="T22" fmla="*/ 60 w 170"/>
                <a:gd name="T23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46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044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25;p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</p:spPr>
        </p:pic>
        <p:grpSp>
          <p:nvGrpSpPr>
            <p:cNvPr id="38" name="Google Shape;531;p13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39" name="Google Shape;532;p13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33;p13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534;p13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70" name="Google Shape;535;p13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36;p13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 flipV="1">
            <a:off x="260492" y="2372944"/>
            <a:ext cx="3100463" cy="2076423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60492" y="1210207"/>
            <a:ext cx="3100464" cy="792087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solidFill>
                  <a:schemeClr val="bg1"/>
                </a:solidFill>
              </a:rPr>
              <a:t>ФЛАГМАНСКИЙ МФЦ ЮАО</a:t>
            </a:r>
            <a:r>
              <a:rPr lang="ru-RU" cap="none" dirty="0" smtClean="0">
                <a:solidFill>
                  <a:schemeClr val="bg1"/>
                </a:solidFill>
              </a:rPr>
              <a:t/>
            </a:r>
            <a:br>
              <a:rPr lang="ru-RU" cap="none" dirty="0" smtClean="0">
                <a:solidFill>
                  <a:schemeClr val="bg1"/>
                </a:solidFill>
              </a:rPr>
            </a:br>
            <a:r>
              <a:rPr lang="ru-RU" cap="none" dirty="0" smtClean="0">
                <a:solidFill>
                  <a:schemeClr val="bg1"/>
                </a:solidFill>
              </a:rPr>
              <a:t>ПРОИЗВОДИТ НАЧИСЛЕНИЯ ПО </a:t>
            </a:r>
            <a:endParaRPr lang="ru-RU" cap="none" dirty="0">
              <a:solidFill>
                <a:schemeClr val="bg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15028" y="1017245"/>
            <a:ext cx="4043966" cy="1341949"/>
            <a:chOff x="44983" y="2456933"/>
            <a:chExt cx="4043966" cy="1341949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32496" y="2456933"/>
              <a:ext cx="3068940" cy="673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E74825"/>
                  </a:solidFill>
                </a:rPr>
                <a:t>&gt; </a:t>
              </a:r>
              <a:r>
                <a:rPr lang="ru-RU" sz="4400" b="1" dirty="0" smtClean="0">
                  <a:solidFill>
                    <a:srgbClr val="E74825"/>
                  </a:solidFill>
                </a:rPr>
                <a:t>40,5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 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тыс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.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 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44983" y="3135536"/>
              <a:ext cx="4043966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1800" i="1" cap="none" dirty="0" smtClean="0">
                  <a:solidFill>
                    <a:srgbClr val="561C0E"/>
                  </a:solidFill>
                </a:rPr>
                <a:t>                   лицевых счетов</a:t>
              </a:r>
            </a:p>
            <a:p>
              <a:pPr marL="0" indent="0">
                <a:lnSpc>
                  <a:spcPct val="90000"/>
                </a:lnSpc>
                <a:buNone/>
              </a:pPr>
              <a:r>
                <a:rPr lang="ru-RU" sz="1800" i="1" cap="none" dirty="0" smtClean="0">
                  <a:solidFill>
                    <a:srgbClr val="561C0E"/>
                  </a:solidFill>
                </a:rPr>
                <a:t> района Чертаново Центральное</a:t>
              </a:r>
              <a:endParaRPr lang="ru-RU" sz="1800" i="1" cap="none" dirty="0">
                <a:solidFill>
                  <a:srgbClr val="561C0E"/>
                </a:solidFill>
              </a:endParaRPr>
            </a:p>
          </p:txBody>
        </p:sp>
      </p:grpSp>
      <p:sp>
        <p:nvSpPr>
          <p:cNvPr id="72" name="Google Shape;430;p9"/>
          <p:cNvSpPr/>
          <p:nvPr/>
        </p:nvSpPr>
        <p:spPr>
          <a:xfrm>
            <a:off x="340344" y="2507851"/>
            <a:ext cx="2948831" cy="16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b="1" dirty="0">
                <a:solidFill>
                  <a:srgbClr val="E74825"/>
                </a:solidFill>
              </a:rPr>
              <a:t>В</a:t>
            </a:r>
            <a:r>
              <a:rPr lang="ru-RU" b="1" dirty="0" smtClean="0">
                <a:solidFill>
                  <a:srgbClr val="E74825"/>
                </a:solidFill>
              </a:rPr>
              <a:t> июле 2023 г. </a:t>
            </a:r>
          </a:p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dirty="0" smtClean="0">
                <a:solidFill>
                  <a:srgbClr val="561C0E"/>
                </a:solidFill>
              </a:rPr>
              <a:t>Завершен переход всех управляющих компаний многоквартирных домов района </a:t>
            </a:r>
            <a:r>
              <a:rPr lang="ru-RU" sz="1100" dirty="0" smtClean="0">
                <a:solidFill>
                  <a:srgbClr val="561C0E"/>
                </a:solidFill>
              </a:rPr>
              <a:t>Чертаново Центральное </a:t>
            </a:r>
            <a:r>
              <a:rPr lang="ru-RU" sz="1100" dirty="0" smtClean="0">
                <a:solidFill>
                  <a:srgbClr val="561C0E"/>
                </a:solidFill>
              </a:rPr>
              <a:t>города Москвы на процедуру формирования единых платежных документов с автоматическим учетом переплаты.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73" name="Google Shape;430;p9"/>
          <p:cNvSpPr/>
          <p:nvPr/>
        </p:nvSpPr>
        <p:spPr>
          <a:xfrm>
            <a:off x="3597964" y="2326598"/>
            <a:ext cx="2653823" cy="200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b="1" dirty="0" smtClean="0">
                <a:solidFill>
                  <a:srgbClr val="561C0E"/>
                </a:solidFill>
              </a:rPr>
              <a:t>Ранее </a:t>
            </a:r>
            <a:r>
              <a:rPr lang="ru-RU" sz="1100" b="1" dirty="0">
                <a:solidFill>
                  <a:srgbClr val="561C0E"/>
                </a:solidFill>
              </a:rPr>
              <a:t>при </a:t>
            </a:r>
            <a:r>
              <a:rPr lang="ru-RU" sz="1100" b="1" dirty="0" smtClean="0">
                <a:solidFill>
                  <a:srgbClr val="561C0E"/>
                </a:solidFill>
              </a:rPr>
              <a:t>необходимости </a:t>
            </a:r>
            <a:r>
              <a:rPr lang="en-US" sz="1100" dirty="0" smtClean="0">
                <a:solidFill>
                  <a:srgbClr val="561C0E"/>
                </a:solidFill>
              </a:rPr>
              <a:t/>
            </a:r>
            <a:br>
              <a:rPr lang="en-US" sz="1100" dirty="0" smtClean="0">
                <a:solidFill>
                  <a:srgbClr val="561C0E"/>
                </a:solidFill>
              </a:rPr>
            </a:br>
            <a:r>
              <a:rPr lang="ru-RU" sz="1100" dirty="0" smtClean="0">
                <a:solidFill>
                  <a:srgbClr val="561C0E"/>
                </a:solidFill>
              </a:rPr>
              <a:t>учета переплаты, заявителям приходилось посещать центр для формирования корректного единого платежного документа в ходе личного приема. При большом размере переплаты, посещать центр приходилось на ежемесячной основе до момента ее полного израсходования.</a:t>
            </a:r>
            <a:endParaRPr sz="11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25" name="Google Shape;365;p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</a:t>
            </a:r>
            <a:r>
              <a:rPr lang="ru-RU" sz="1500" b="1" dirty="0" smtClean="0">
                <a:solidFill>
                  <a:srgbClr val="561C0E"/>
                </a:solidFill>
              </a:rPr>
              <a:t>КОМПАНИЯМИ </a:t>
            </a:r>
            <a:r>
              <a:rPr lang="en-US" sz="1500" b="1" dirty="0" smtClean="0">
                <a:solidFill>
                  <a:srgbClr val="561C0E"/>
                </a:solidFill>
              </a:rPr>
              <a:t/>
            </a:r>
            <a:br>
              <a:rPr lang="en-US" sz="1500" b="1" dirty="0" smtClean="0">
                <a:solidFill>
                  <a:srgbClr val="561C0E"/>
                </a:solidFill>
              </a:rPr>
            </a:br>
            <a:r>
              <a:rPr lang="ru-RU" sz="1500" b="1" dirty="0" smtClean="0">
                <a:solidFill>
                  <a:srgbClr val="561C0E"/>
                </a:solidFill>
              </a:rPr>
              <a:t>И </a:t>
            </a:r>
            <a:r>
              <a:rPr lang="ru-RU" sz="1500" b="1" dirty="0">
                <a:solidFill>
                  <a:srgbClr val="561C0E"/>
                </a:solidFill>
              </a:rPr>
              <a:t>ПОСТАВЩИКАМИ УСЛУГ В СФЕРЕ ЖКХ</a:t>
            </a:r>
            <a:endParaRPr lang="ru-RU" sz="1500" dirty="0"/>
          </a:p>
        </p:txBody>
      </p:sp>
      <p:cxnSp>
        <p:nvCxnSpPr>
          <p:cNvPr id="27" name="Google Shape;363;p7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1625600" y="4830502"/>
            <a:ext cx="6109547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80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1481</Words>
  <Application>Microsoft Office PowerPoint</Application>
  <PresentationFormat>Экран (16:9)</PresentationFormat>
  <Paragraphs>338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Сергеевна Кузьмичева</dc:creator>
  <cp:lastModifiedBy>Наталья Сергеевна Кузьмичева</cp:lastModifiedBy>
  <cp:revision>40</cp:revision>
  <dcterms:modified xsi:type="dcterms:W3CDTF">2024-02-18T13:21:21Z</dcterms:modified>
</cp:coreProperties>
</file>