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5"/>
  </p:notesMasterIdLst>
  <p:sldIdLst>
    <p:sldId id="274" r:id="rId2"/>
    <p:sldId id="275" r:id="rId3"/>
    <p:sldId id="308" r:id="rId4"/>
    <p:sldId id="268" r:id="rId5"/>
    <p:sldId id="286" r:id="rId6"/>
    <p:sldId id="290" r:id="rId7"/>
    <p:sldId id="311" r:id="rId8"/>
    <p:sldId id="312" r:id="rId9"/>
    <p:sldId id="313" r:id="rId10"/>
    <p:sldId id="314" r:id="rId11"/>
    <p:sldId id="315" r:id="rId12"/>
    <p:sldId id="316" r:id="rId13"/>
    <p:sldId id="307" r:id="rId1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0" autoAdjust="0"/>
    <p:restoredTop sz="93741" autoAdjust="0"/>
  </p:normalViewPr>
  <p:slideViewPr>
    <p:cSldViewPr>
      <p:cViewPr varScale="1">
        <p:scale>
          <a:sx n="62" d="100"/>
          <a:sy n="62" d="100"/>
        </p:scale>
        <p:origin x="13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8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9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A28652-D347-4FBB-8712-A3CC6263FFF2}" type="doc">
      <dgm:prSet loTypeId="urn:microsoft.com/office/officeart/2005/8/layout/vList3#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9ED52F-15CC-4992-B480-D293FFD4FF34}">
      <dgm:prSet/>
      <dgm:spPr>
        <a:solidFill>
          <a:schemeClr val="bg1">
            <a:lumMod val="50000"/>
          </a:schemeClr>
        </a:solidFill>
        <a:scene3d>
          <a:camera prst="orthographicFront"/>
          <a:lightRig rig="flat" dir="t"/>
        </a:scene3d>
        <a:sp3d prstMaterial="plastic">
          <a:bevelT w="120900" h="88900" prst="softRound"/>
          <a:bevelB w="88900" h="31750" prst="angle"/>
        </a:sp3d>
      </dgm:spPr>
      <dgm:t>
        <a:bodyPr/>
        <a:lstStyle/>
        <a:p>
          <a:pPr rtl="0"/>
          <a:r>
            <a:rPr lang="ru-RU" b="1" i="1" dirty="0">
              <a:solidFill>
                <a:srgbClr val="0070C0"/>
              </a:solidFill>
            </a:rPr>
            <a:t>Содержание работы ГБУ  ЦД «Личность» </a:t>
          </a:r>
        </a:p>
      </dgm:t>
    </dgm:pt>
    <dgm:pt modelId="{7C26DE28-54D4-40BA-9685-862B1C1689B2}" type="parTrans" cxnId="{EB11C1B7-4941-48BD-9E81-1B6657AA86F5}">
      <dgm:prSet/>
      <dgm:spPr/>
      <dgm:t>
        <a:bodyPr/>
        <a:lstStyle/>
        <a:p>
          <a:endParaRPr lang="ru-RU"/>
        </a:p>
      </dgm:t>
    </dgm:pt>
    <dgm:pt modelId="{16E3EDA1-E18C-4CFE-8120-8C1710C49026}" type="sibTrans" cxnId="{EB11C1B7-4941-48BD-9E81-1B6657AA86F5}">
      <dgm:prSet/>
      <dgm:spPr/>
      <dgm:t>
        <a:bodyPr/>
        <a:lstStyle/>
        <a:p>
          <a:endParaRPr lang="ru-RU"/>
        </a:p>
      </dgm:t>
    </dgm:pt>
    <dgm:pt modelId="{2E5A3832-F382-4BB7-BE3E-98FF9533214C}" type="pres">
      <dgm:prSet presAssocID="{27A28652-D347-4FBB-8712-A3CC6263FFF2}" presName="linearFlow" presStyleCnt="0">
        <dgm:presLayoutVars>
          <dgm:dir/>
          <dgm:resizeHandles val="exact"/>
        </dgm:presLayoutVars>
      </dgm:prSet>
      <dgm:spPr/>
    </dgm:pt>
    <dgm:pt modelId="{483DA7D8-023E-444A-BDAB-118172E26CC3}" type="pres">
      <dgm:prSet presAssocID="{939ED52F-15CC-4992-B480-D293FFD4FF34}" presName="composite" presStyleCnt="0"/>
      <dgm:spPr/>
    </dgm:pt>
    <dgm:pt modelId="{7BCF4C61-B8C0-4839-80B8-21D848865DD9}" type="pres">
      <dgm:prSet presAssocID="{939ED52F-15CC-4992-B480-D293FFD4FF34}" presName="imgShp" presStyleLbl="fgImgPlace1" presStyleIdx="0" presStyleCnt="1" custScaleX="108504" custLinFactNeighborX="-59006" custLinFactNeighborY="-1473"/>
      <dgm:spPr>
        <a:prstGeom prst="rect">
          <a:avLst/>
        </a:prstGeom>
      </dgm:spPr>
    </dgm:pt>
    <dgm:pt modelId="{BE0C6F71-AE21-45CC-8D20-9AE860101298}" type="pres">
      <dgm:prSet presAssocID="{939ED52F-15CC-4992-B480-D293FFD4FF34}" presName="txShp" presStyleLbl="node1" presStyleIdx="0" presStyleCnt="1" custScaleX="102764" custScaleY="94386" custLinFactNeighborX="18262" custLinFactNeighborY="2807">
        <dgm:presLayoutVars>
          <dgm:bulletEnabled val="1"/>
        </dgm:presLayoutVars>
      </dgm:prSet>
      <dgm:spPr/>
    </dgm:pt>
  </dgm:ptLst>
  <dgm:cxnLst>
    <dgm:cxn modelId="{B13C8955-5811-4E94-9784-AD04B63D47F3}" type="presOf" srcId="{27A28652-D347-4FBB-8712-A3CC6263FFF2}" destId="{2E5A3832-F382-4BB7-BE3E-98FF9533214C}" srcOrd="0" destOrd="0" presId="urn:microsoft.com/office/officeart/2005/8/layout/vList3#1"/>
    <dgm:cxn modelId="{D76F038D-EAC5-4B59-AD3C-F6107AB0B299}" type="presOf" srcId="{939ED52F-15CC-4992-B480-D293FFD4FF34}" destId="{BE0C6F71-AE21-45CC-8D20-9AE860101298}" srcOrd="0" destOrd="0" presId="urn:microsoft.com/office/officeart/2005/8/layout/vList3#1"/>
    <dgm:cxn modelId="{EB11C1B7-4941-48BD-9E81-1B6657AA86F5}" srcId="{27A28652-D347-4FBB-8712-A3CC6263FFF2}" destId="{939ED52F-15CC-4992-B480-D293FFD4FF34}" srcOrd="0" destOrd="0" parTransId="{7C26DE28-54D4-40BA-9685-862B1C1689B2}" sibTransId="{16E3EDA1-E18C-4CFE-8120-8C1710C49026}"/>
    <dgm:cxn modelId="{89EABAF8-FB66-44D8-8BA8-BB6B0C15C7B6}" type="presParOf" srcId="{2E5A3832-F382-4BB7-BE3E-98FF9533214C}" destId="{483DA7D8-023E-444A-BDAB-118172E26CC3}" srcOrd="0" destOrd="0" presId="urn:microsoft.com/office/officeart/2005/8/layout/vList3#1"/>
    <dgm:cxn modelId="{DE0A7052-009F-47E1-9410-D8E1A51C2FB5}" type="presParOf" srcId="{483DA7D8-023E-444A-BDAB-118172E26CC3}" destId="{7BCF4C61-B8C0-4839-80B8-21D848865DD9}" srcOrd="0" destOrd="0" presId="urn:microsoft.com/office/officeart/2005/8/layout/vList3#1"/>
    <dgm:cxn modelId="{CDB4C3D0-1909-47F7-AF8B-73B45F50E338}" type="presParOf" srcId="{483DA7D8-023E-444A-BDAB-118172E26CC3}" destId="{BE0C6F71-AE21-45CC-8D20-9AE860101298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C6F71-AE21-45CC-8D20-9AE860101298}">
      <dsp:nvSpPr>
        <dsp:cNvPr id="0" name=""/>
        <dsp:cNvSpPr/>
      </dsp:nvSpPr>
      <dsp:spPr>
        <a:xfrm rot="10800000">
          <a:off x="2460892" y="82527"/>
          <a:ext cx="5311507" cy="1387497"/>
        </a:xfrm>
        <a:prstGeom prst="homePlat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 prst="softRound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8240" tIns="106680" rIns="199136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1" kern="1200" dirty="0">
              <a:solidFill>
                <a:srgbClr val="0070C0"/>
              </a:solidFill>
            </a:rPr>
            <a:t>Содержание работы ГБУ  ЦД «Личность» </a:t>
          </a:r>
        </a:p>
      </dsp:txBody>
      <dsp:txXfrm rot="10800000">
        <a:off x="2807766" y="82527"/>
        <a:ext cx="4964633" cy="1387497"/>
      </dsp:txXfrm>
    </dsp:sp>
    <dsp:sp modelId="{7BCF4C61-B8C0-4839-80B8-21D848865DD9}">
      <dsp:nvSpPr>
        <dsp:cNvPr id="0" name=""/>
        <dsp:cNvSpPr/>
      </dsp:nvSpPr>
      <dsp:spPr>
        <a:xfrm>
          <a:off x="0" y="0"/>
          <a:ext cx="1595035" cy="1470025"/>
        </a:xfrm>
        <a:prstGeom prst="rect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tint val="50000"/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6C564-8A14-47B9-B5D2-4658B5C7486E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484E1-5870-4F11-BAF0-0EB8B23A79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516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484E1-5870-4F11-BAF0-0EB8B23A799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316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484E1-5870-4F11-BAF0-0EB8B23A799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917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484E1-5870-4F11-BAF0-0EB8B23A799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917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484E1-5870-4F11-BAF0-0EB8B23A799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91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007A-69E8-4752-B044-771CC036E855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F734-FBBD-4462-898D-C93937ED01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007A-69E8-4752-B044-771CC036E855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F734-FBBD-4462-898D-C93937ED01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007A-69E8-4752-B044-771CC036E855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F734-FBBD-4462-898D-C93937ED01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007A-69E8-4752-B044-771CC036E855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F734-FBBD-4462-898D-C93937ED01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007A-69E8-4752-B044-771CC036E855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F734-FBBD-4462-898D-C93937ED01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007A-69E8-4752-B044-771CC036E855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F734-FBBD-4462-898D-C93937ED01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007A-69E8-4752-B044-771CC036E855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F734-FBBD-4462-898D-C93937ED01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007A-69E8-4752-B044-771CC036E855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F734-FBBD-4462-898D-C93937ED01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007A-69E8-4752-B044-771CC036E855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F734-FBBD-4462-898D-C93937ED01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007A-69E8-4752-B044-771CC036E855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F734-FBBD-4462-898D-C93937ED01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007A-69E8-4752-B044-771CC036E855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EF734-FBBD-4462-898D-C93937ED01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57F007A-69E8-4752-B044-771CC036E855}" type="datetimeFigureOut">
              <a:rPr lang="ru-RU" smtClean="0"/>
              <a:pPr/>
              <a:t>14.05.2024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AAEF734-FBBD-4462-898D-C93937ED01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ЧС и Нагорный.jpg"/>
          <p:cNvPicPr>
            <a:picLocks noChangeAspect="1"/>
          </p:cNvPicPr>
          <p:nvPr/>
        </p:nvPicPr>
        <p:blipFill rotWithShape="1">
          <a:blip r:embed="rId3" cstate="print"/>
          <a:srcRect l="20819" t="16455" r="20819" b="19785"/>
          <a:stretch/>
        </p:blipFill>
        <p:spPr>
          <a:xfrm>
            <a:off x="2334518" y="3260748"/>
            <a:ext cx="3905497" cy="3026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4840CB41-D286-CEE7-10B1-A4EFF77FFF4D}"/>
              </a:ext>
            </a:extLst>
          </p:cNvPr>
          <p:cNvSpPr/>
          <p:nvPr/>
        </p:nvSpPr>
        <p:spPr>
          <a:xfrm>
            <a:off x="5209444" y="3288415"/>
            <a:ext cx="1738820" cy="1580745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r="4200000" sx="103000" sy="103000" algn="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2F1C7A-345C-9A21-CED2-7FD96E5AA0C6}"/>
              </a:ext>
            </a:extLst>
          </p:cNvPr>
          <p:cNvSpPr txBox="1"/>
          <p:nvPr/>
        </p:nvSpPr>
        <p:spPr>
          <a:xfrm>
            <a:off x="755576" y="668303"/>
            <a:ext cx="7308812" cy="287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76" indent="-265176" algn="ctr"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Отчет о работе ГБУ ЦД «Личность» в 2023 году: район </a:t>
            </a:r>
          </a:p>
          <a:p>
            <a:pPr marL="265176" indent="-265176" algn="ctr"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«Чертаново Центральное»</a:t>
            </a:r>
          </a:p>
          <a:p>
            <a:endParaRPr lang="ru-RU" dirty="0"/>
          </a:p>
        </p:txBody>
      </p:sp>
      <p:pic>
        <p:nvPicPr>
          <p:cNvPr id="1027" name="Picture 3" descr="C:\Users\PC1\Desktop\ЮАО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52" y="3204164"/>
            <a:ext cx="2475603" cy="188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D748FE-E43E-4A37-8E9A-03A996EFB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56" y="3288415"/>
            <a:ext cx="1772816" cy="17728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id="{DC82924B-0032-3062-04CD-7EFD99FFABFA}"/>
              </a:ext>
            </a:extLst>
          </p:cNvPr>
          <p:cNvSpPr/>
          <p:nvPr/>
        </p:nvSpPr>
        <p:spPr>
          <a:xfrm>
            <a:off x="395536" y="332656"/>
            <a:ext cx="8398563" cy="2520280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Так же в текущем году учреждение приняло участие в городских программах и проектах: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•	Московский </a:t>
            </a:r>
            <a:r>
              <a:rPr lang="ru-RU" sz="1400" b="1" dirty="0" err="1">
                <a:solidFill>
                  <a:schemeClr val="accent6">
                    <a:lumMod val="75000"/>
                  </a:schemeClr>
                </a:solidFill>
              </a:rPr>
              <a:t>велофестиваль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•	«Лыжня России»;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•	Московский урбанистический форум;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•	Открытие Южного речного вокзала;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•	Окружной фестиваль «Народы Российской Федерации.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•	Окружные мероприятия, приуроченные к памятным и праздничным датам.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2313936" cy="1735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08920"/>
            <a:ext cx="2496277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42" y="4581128"/>
            <a:ext cx="2688511" cy="201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423937"/>
            <a:ext cx="2520280" cy="1890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52936"/>
            <a:ext cx="2592288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72284"/>
            <a:ext cx="2592288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860" y="2879791"/>
            <a:ext cx="2446363" cy="1834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75" y="4652592"/>
            <a:ext cx="1910534" cy="1432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502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id="{DC82924B-0032-3062-04CD-7EFD99FFABFA}"/>
              </a:ext>
            </a:extLst>
          </p:cNvPr>
          <p:cNvSpPr/>
          <p:nvPr/>
        </p:nvSpPr>
        <p:spPr>
          <a:xfrm>
            <a:off x="395536" y="0"/>
            <a:ext cx="8398563" cy="2564904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В Центре успешно функционирует сайт Учреждения и группа в социальной сети «</a:t>
            </a:r>
            <a:r>
              <a:rPr lang="ru-RU" sz="1400" b="1" dirty="0" err="1">
                <a:solidFill>
                  <a:schemeClr val="accent6">
                    <a:lumMod val="75000"/>
                  </a:schemeClr>
                </a:solidFill>
              </a:rPr>
              <a:t>ВКонтакте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», где регулярно обновляется информация о деятельности Учреждения.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В рамках информационно-рекламного обеспечения деятельности учреждения осуществляется издание рекламных буклетов, справочно-информационные листки и афиши.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Регулярно готовятся и размещаются фотоотчеты и ролики о работе Учреждения.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За период 2023 года на сайте опубликовано – 872 анонса, информация и видеоматериалы о проведённых мероприятиях. Ежедневно сайт посещают более 500 раз.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72972"/>
            <a:ext cx="4090671" cy="230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3251746" cy="182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88" y="4380034"/>
            <a:ext cx="3826452" cy="215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83" y="4380034"/>
            <a:ext cx="3284935" cy="184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474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id="{DC82924B-0032-3062-04CD-7EFD99FFABFA}"/>
              </a:ext>
            </a:extLst>
          </p:cNvPr>
          <p:cNvSpPr/>
          <p:nvPr/>
        </p:nvSpPr>
        <p:spPr>
          <a:xfrm>
            <a:off x="395536" y="0"/>
            <a:ext cx="8398563" cy="2060848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Огромная  признательность и слова благодарности, всем участникам добровольной благотворительной помощи жителям Донбасса и военнослужащим СВО. Спасибо большое за чуткость и способность сопереживать, умение и желание поддержать тех, кто в этом нуждается. </a:t>
            </a:r>
          </a:p>
          <a:p>
            <a:pPr algn="ct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Вместе мы еще раз вспомнили, что для нас чужой беды не бывает, что мы своих не бросаем!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591131" cy="2693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374452"/>
            <a:ext cx="2520280" cy="1890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29" y="2069890"/>
            <a:ext cx="3072341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64038"/>
            <a:ext cx="3888432" cy="259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723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FC9D183-DA15-6A0E-0B23-BE439642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2420888"/>
            <a:ext cx="8183880" cy="1296144"/>
          </a:xfrm>
        </p:spPr>
        <p:txBody>
          <a:bodyPr/>
          <a:lstStyle/>
          <a:p>
            <a:r>
              <a:rPr lang="ru-RU" dirty="0"/>
              <a:t>   </a:t>
            </a:r>
            <a:r>
              <a:rPr lang="ru-RU" sz="4000" i="1" dirty="0">
                <a:solidFill>
                  <a:schemeClr val="accent6">
                    <a:lumMod val="75000"/>
                  </a:schemeClr>
                </a:solidFill>
              </a:rPr>
              <a:t>СПАСИБО ЗА ВНИМАНИЕ!</a:t>
            </a:r>
            <a:endParaRPr lang="ru-RU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046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470ECF-4F20-76C7-7946-422D42D4D44E}"/>
              </a:ext>
            </a:extLst>
          </p:cNvPr>
          <p:cNvSpPr txBox="1"/>
          <p:nvPr/>
        </p:nvSpPr>
        <p:spPr>
          <a:xfrm>
            <a:off x="816456" y="523700"/>
            <a:ext cx="7776864" cy="1538883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/>
              <a:t>      </a:t>
            </a:r>
          </a:p>
          <a:p>
            <a:pPr algn="just"/>
            <a:endParaRPr lang="ru-RU" sz="2000" b="1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 города Москвы «Центр досуга и спорта «Высота» ведет свою деятельность на территории района с 2006 года.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1582341"/>
            <a:ext cx="75608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распоряжению префектуры Южного административного округа города Москвы № 01-10-507 от 13 декабря 2021 года  О реорганизации государственных бюджетных учреждений подведомственных префектуре Южного административного округа ГБУ СДЦ «Чертаново Южное» вошло в состав ГБУ ЦД «Личность» как часть структурного подразделения 4 с 29 апреля 2022 года.</a:t>
            </a:r>
          </a:p>
          <a:p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333" y="3861048"/>
            <a:ext cx="4333109" cy="240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240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58516285"/>
              </p:ext>
            </p:extLst>
          </p:nvPr>
        </p:nvGraphicFramePr>
        <p:xfrm>
          <a:off x="832048" y="548680"/>
          <a:ext cx="7772400" cy="1470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645024"/>
            <a:ext cx="8496944" cy="2808312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solidFill>
                  <a:schemeClr val="bg2">
                    <a:lumMod val="50000"/>
                  </a:schemeClr>
                </a:solidFill>
                <a:cs typeface="Aharoni" panose="02010803020104030203" pitchFamily="2" charset="-79"/>
              </a:rPr>
              <a:t>Учреждение осуществляет социально-воспитательную, спортивно-оздоровительную и досуговую работу с населением в соответствии с Государственным заданием, с учетом потребностей населения различных категорий и возрастов. </a:t>
            </a:r>
          </a:p>
          <a:p>
            <a:pPr algn="ctr"/>
            <a:r>
              <a:rPr lang="ru-RU" sz="1800" b="1" i="1" dirty="0">
                <a:solidFill>
                  <a:schemeClr val="bg2">
                    <a:lumMod val="50000"/>
                  </a:schemeClr>
                </a:solidFill>
                <a:cs typeface="Aharoni" panose="02010803020104030203" pitchFamily="2" charset="-79"/>
              </a:rPr>
              <a:t>На основании ежегодных опросов жителей, посещающих занятия в Учреждении, и с учетом возможностей Учреждения, открываются новые клубные объединения или вносятся изменения в работу прежних.</a:t>
            </a:r>
          </a:p>
          <a:p>
            <a:pPr algn="l">
              <a:buFont typeface="Wingdings" pitchFamily="2" charset="2"/>
              <a:buChar char="Ø"/>
            </a:pPr>
            <a:endParaRPr lang="ru-RU" sz="1600" i="1" dirty="0">
              <a:solidFill>
                <a:schemeClr val="tx1"/>
              </a:solidFill>
              <a:cs typeface="Aharoni" panose="02010803020104030203" pitchFamily="2" charset="-79"/>
            </a:endParaRPr>
          </a:p>
          <a:p>
            <a:pPr algn="l">
              <a:buFont typeface="Wingdings" pitchFamily="2" charset="2"/>
              <a:buChar char="Ø"/>
            </a:pPr>
            <a:endParaRPr lang="ru-RU" sz="1600" dirty="0"/>
          </a:p>
          <a:p>
            <a:pPr algn="l">
              <a:buFont typeface="Wingdings" pitchFamily="2" charset="2"/>
              <a:buChar char="Ø"/>
            </a:pPr>
            <a:endParaRPr lang="ru-RU" sz="2400" dirty="0"/>
          </a:p>
        </p:txBody>
      </p:sp>
      <p:pic>
        <p:nvPicPr>
          <p:cNvPr id="2" name="Рисунок 1" descr="9696c5a7-ad60-4540-89ba-dc5087335b8b.jpg">
            <a:extLst>
              <a:ext uri="{FF2B5EF4-FFF2-40B4-BE49-F238E27FC236}">
                <a16:creationId xmlns:a16="http://schemas.microsoft.com/office/drawing/2014/main" id="{70411441-A9CB-BF27-35BB-3C4D733940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24412"/>
          <a:stretch/>
        </p:blipFill>
        <p:spPr>
          <a:xfrm>
            <a:off x="539552" y="513047"/>
            <a:ext cx="2717069" cy="1619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2132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противолежащие углы 9">
            <a:extLst>
              <a:ext uri="{FF2B5EF4-FFF2-40B4-BE49-F238E27FC236}">
                <a16:creationId xmlns:a16="http://schemas.microsoft.com/office/drawing/2014/main" id="{8B07ACF0-65FE-E018-7F62-2F5D184D8693}"/>
              </a:ext>
            </a:extLst>
          </p:cNvPr>
          <p:cNvSpPr/>
          <p:nvPr/>
        </p:nvSpPr>
        <p:spPr>
          <a:xfrm>
            <a:off x="500034" y="642918"/>
            <a:ext cx="8143932" cy="3794194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F5EEB0-7BA2-9095-6905-502037BD3A6A}"/>
              </a:ext>
            </a:extLst>
          </p:cNvPr>
          <p:cNvSpPr txBox="1"/>
          <p:nvPr/>
        </p:nvSpPr>
        <p:spPr>
          <a:xfrm>
            <a:off x="500034" y="785794"/>
            <a:ext cx="799288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Государственное задание включает в себя следующие виды работ:</a:t>
            </a:r>
          </a:p>
          <a:p>
            <a:pPr algn="ctr"/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</a:rPr>
              <a:t>•	Организация и проведение официальных физкультурных мероприятий города Москвы в соответствии с Единым календарным Планом физкультурных и спортивных мероприятий города Москвы.</a:t>
            </a:r>
          </a:p>
          <a:p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</a:rPr>
              <a:t>•	Организация деятельности творческих коллективов, студий, кружков.</a:t>
            </a:r>
          </a:p>
          <a:p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</a:rPr>
              <a:t>•	Организация и проведение фестивалей, смотров, конкурсов, иных культурно-массовых, общественно-социально-значимых мероприятий.</a:t>
            </a:r>
          </a:p>
          <a:p>
            <a:endParaRPr lang="ru-RU" sz="1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5BF3A6-FAD5-4651-BDEB-A3C72D0C175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73508"/>
            <a:ext cx="1691640" cy="10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48719C-3F59-49DE-8DFB-38BB913D64A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42" y="4763260"/>
            <a:ext cx="1854200" cy="141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D8BD00-603C-440F-B1F3-E8720A012FB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686" y="4461088"/>
            <a:ext cx="1562100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51136A-5F44-4A45-AB93-26262C5B37D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467" y="4823710"/>
            <a:ext cx="1815465" cy="136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5829F9-EC36-43A5-9F8F-60A12AC3775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612" y="4482192"/>
            <a:ext cx="2000852" cy="1194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противолежащие углы 9">
            <a:extLst>
              <a:ext uri="{FF2B5EF4-FFF2-40B4-BE49-F238E27FC236}">
                <a16:creationId xmlns:a16="http://schemas.microsoft.com/office/drawing/2014/main" id="{C7E572A7-0EE7-0123-255B-5121E9D0799A}"/>
              </a:ext>
            </a:extLst>
          </p:cNvPr>
          <p:cNvSpPr/>
          <p:nvPr/>
        </p:nvSpPr>
        <p:spPr>
          <a:xfrm>
            <a:off x="395536" y="188640"/>
            <a:ext cx="8143932" cy="1143008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D0A68-3F40-03B3-CE74-4219D307DB99}"/>
              </a:ext>
            </a:extLst>
          </p:cNvPr>
          <p:cNvSpPr txBox="1"/>
          <p:nvPr/>
        </p:nvSpPr>
        <p:spPr>
          <a:xfrm>
            <a:off x="544165" y="298479"/>
            <a:ext cx="7992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района Чертаново Центральное функционируют 12 досуговых и 10 спортивных клубных объединений на бюджетной основе.</a:t>
            </a:r>
          </a:p>
          <a:p>
            <a:pPr algn="ctr"/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 «Московское долголетие» - 1 клубное объединение. </a:t>
            </a:r>
          </a:p>
          <a:p>
            <a:pPr algn="ctr"/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внебюджетной основе - 3 клубных объединения.</a:t>
            </a:r>
          </a:p>
        </p:txBody>
      </p:sp>
      <p:pic>
        <p:nvPicPr>
          <p:cNvPr id="3076" name="Picture 4" descr="E:\ЛЕОНОВА\Отчет Хлестова 2023г\IMG-20240403-WA0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1" y="4018771"/>
            <a:ext cx="282153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ЛЕОНОВА\Отчет Хлестова 2023г\IMG-20240403-WA0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132" y="2769801"/>
            <a:ext cx="2484601" cy="1863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E39FDE-9ADC-4302-87A0-14944C8E4C7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34" y="1853654"/>
            <a:ext cx="2162213" cy="1847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9BD025-CB71-4D22-A9B6-7066C0DC8E8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42" y="1317961"/>
            <a:ext cx="2044700" cy="153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EB94FDC-AE21-453B-91C6-82DEA270C60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63" y="2890649"/>
            <a:ext cx="2189061" cy="1562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CB7AF02-16C0-4E45-BE17-47909FA9EA9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56" y="1395925"/>
            <a:ext cx="3067050" cy="156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363E6BC-A097-4A78-817D-C5581E726E9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081" y="4473788"/>
            <a:ext cx="2189061" cy="153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6369598-764C-44C1-B601-D1223528B95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039" y="4578714"/>
            <a:ext cx="2189061" cy="1472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808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id="{DC82924B-0032-3062-04CD-7EFD99FFABFA}"/>
              </a:ext>
            </a:extLst>
          </p:cNvPr>
          <p:cNvSpPr/>
          <p:nvPr/>
        </p:nvSpPr>
        <p:spPr>
          <a:xfrm>
            <a:off x="537914" y="508478"/>
            <a:ext cx="8210550" cy="3352570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E378DB-86CA-2841-49A3-376A9F59F2CB}"/>
              </a:ext>
            </a:extLst>
          </p:cNvPr>
          <p:cNvSpPr txBox="1"/>
          <p:nvPr/>
        </p:nvSpPr>
        <p:spPr>
          <a:xfrm>
            <a:off x="537914" y="476673"/>
            <a:ext cx="79945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В 2023 году общее количество жителей, воспользовавшихся услугами, на бюджетной основе составило - 594 чел., что соответствует показателям государственного задания, из которых:</a:t>
            </a:r>
          </a:p>
          <a:p>
            <a:pPr algn="ctr"/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•	- занимающихся досуговой деятельностью –324 чел. </a:t>
            </a:r>
          </a:p>
          <a:p>
            <a:pPr algn="ctr"/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•	  занимающихся спортивными направлениями – 270 чел.</a:t>
            </a:r>
          </a:p>
          <a:p>
            <a:pPr algn="ctr"/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Участниками досуговой, спортивной и социально – воспитательной деятельности являются дети, подростки, молодежь, взрослое население, а также люди старшего поколения 55+. </a:t>
            </a:r>
          </a:p>
          <a:p>
            <a:pPr algn="ctr"/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В рамках выполнения Государственного задания в 2023 году было организовано и проведено более 120 мероприятий, с охватом - 7395 чел. </a:t>
            </a:r>
          </a:p>
        </p:txBody>
      </p:sp>
      <p:pic>
        <p:nvPicPr>
          <p:cNvPr id="4109" name="Picture 13" descr="E:\ЛЕОНОВА\Отчет Хлестова 2023г\IMG-20240403-WA0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61048"/>
            <a:ext cx="2507624" cy="188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E:\ЛЕОНОВА\Отчет Хлестова 2023г\IMG-20240403-WA01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71910"/>
            <a:ext cx="2091423" cy="156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E:\ЛЕОНОВА\Отчет Хлестова 2023г\IMG-20240403-WA00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61048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E:\ЛЕОНОВА\Отчет Хлестова 2023г\IMG-20240403-WA00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92098"/>
            <a:ext cx="1812032" cy="135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E:\ЛЕОНОВА\Отчет Хлестова 2023г\IMG-20240403-WA00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92098"/>
            <a:ext cx="1592970" cy="119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E:\ЛЕОНОВА\Отчет Хлестова 2023г\IMG-20240403-WA01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62" y="3723686"/>
            <a:ext cx="1711504" cy="128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07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id="{DC82924B-0032-3062-04CD-7EFD99FFABFA}"/>
              </a:ext>
            </a:extLst>
          </p:cNvPr>
          <p:cNvSpPr/>
          <p:nvPr/>
        </p:nvSpPr>
        <p:spPr>
          <a:xfrm>
            <a:off x="493916" y="517695"/>
            <a:ext cx="8398563" cy="2263233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E378DB-86CA-2841-49A3-376A9F59F2CB}"/>
              </a:ext>
            </a:extLst>
          </p:cNvPr>
          <p:cNvSpPr txBox="1"/>
          <p:nvPr/>
        </p:nvSpPr>
        <p:spPr>
          <a:xfrm>
            <a:off x="543836" y="476672"/>
            <a:ext cx="84206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В целях профилактики правонарушений в молодежной среде, одной из основных задач в учреждении является привлечение к творческим занятиям, физической культурой и спортом всех социально-демографических групп населения, в том числе детей-сирот, детей, оставшихся без попечения родителей и подростков состоящие на учете в </a:t>
            </a:r>
            <a:r>
              <a:rPr lang="ru-RU" sz="1600" b="1" i="1" dirty="0" err="1">
                <a:solidFill>
                  <a:schemeClr val="accent1">
                    <a:lumMod val="75000"/>
                  </a:schemeClr>
                </a:solidFill>
              </a:rPr>
              <a:t>КДНиЗП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     Для детей несовершеннолетнего возраста организовано и проведено более 40 мероприятий.</a:t>
            </a:r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4" name="Picture 4" descr="E:\ЛЕОНОВА\Отчет Хлестова 2023г\IMG-20240403-WA0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42" y="2661886"/>
            <a:ext cx="2928325" cy="2196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506" y="3140968"/>
            <a:ext cx="216024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DFDC9F-568E-452C-9A19-A9BD5A2EBD3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2"/>
          <a:stretch/>
        </p:blipFill>
        <p:spPr bwMode="auto">
          <a:xfrm>
            <a:off x="4067504" y="2821951"/>
            <a:ext cx="2367002" cy="19118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28A32D-1686-47FB-BF46-7960EC77E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66" y="4365104"/>
            <a:ext cx="2367002" cy="177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85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id="{DC82924B-0032-3062-04CD-7EFD99FFABFA}"/>
              </a:ext>
            </a:extLst>
          </p:cNvPr>
          <p:cNvSpPr/>
          <p:nvPr/>
        </p:nvSpPr>
        <p:spPr>
          <a:xfrm>
            <a:off x="493916" y="517695"/>
            <a:ext cx="8398563" cy="1471145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E378DB-86CA-2841-49A3-376A9F59F2CB}"/>
              </a:ext>
            </a:extLst>
          </p:cNvPr>
          <p:cNvSpPr txBox="1"/>
          <p:nvPr/>
        </p:nvSpPr>
        <p:spPr>
          <a:xfrm>
            <a:off x="543836" y="476672"/>
            <a:ext cx="8420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</a:rPr>
              <a:t>Взаимодействие Центра с общественными советниками является приоритетным направлением. В связи с этим, учреждение активно ведет тесную плодотворную работу с общественными советниками. В 2023 году Общественные советники приняли участие  более чем в  30 районных, окружных и городских мероприятиях </a:t>
            </a:r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53" name="Picture 9" descr="E:\ЛЕОНОВА\Отчет Хлестова 2023г\IMG-20240403-WA0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44" y="4508915"/>
            <a:ext cx="2650793" cy="198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C0E383-13D9-4F29-A345-ACBA5A45115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53846"/>
            <a:ext cx="3312368" cy="1663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21E3C3-D0E0-45B0-BAA9-9854F1F239A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195" y="3933056"/>
            <a:ext cx="3653904" cy="136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AEA25E-C104-4638-9956-CF32D88BC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499" y="2374195"/>
            <a:ext cx="2516092" cy="17591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CDA6D6A-8620-49F8-809D-5974D26571B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4" y="4594946"/>
            <a:ext cx="2516091" cy="190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5629FB-7895-4874-B844-8288F6E2F59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57" y="2718097"/>
            <a:ext cx="2506397" cy="1656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226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id="{DC82924B-0032-3062-04CD-7EFD99FFABFA}"/>
              </a:ext>
            </a:extLst>
          </p:cNvPr>
          <p:cNvSpPr/>
          <p:nvPr/>
        </p:nvSpPr>
        <p:spPr>
          <a:xfrm>
            <a:off x="388844" y="404666"/>
            <a:ext cx="8405255" cy="3419108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На территории района Чертаново Центральное для жителей района проводятся множество мероприятий для различной возрастной категории, такие как: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•	Традиционные мероприятия  ко дню воссоединения Крыма с Россией, ко Дню Росси и Российского флага;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•	Исторические проекты ко Дню воинской славы;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•	Мероприятия, посвященные Дню солидарности в борьбе с терроризмом;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•	Профилактические мероприятия для подростков;  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•	Праздничные мероприятия;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•	Тематические и патриотические мероприятия;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•	Фестивали дворовых семейных праздников и дворового спорта;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•	Мероприятия для допризывной молодежи;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•	Общественно-социально-значимые мероприятия;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•	Спортивные соревнования и турниры, по различным видам спорта.</a:t>
            </a:r>
          </a:p>
          <a:p>
            <a:endParaRPr lang="ru-RU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44" y="4499484"/>
            <a:ext cx="2086539" cy="1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372" y="3765151"/>
            <a:ext cx="2185122" cy="163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19" y="3823774"/>
            <a:ext cx="1944216" cy="145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640" y="4721007"/>
            <a:ext cx="1930593" cy="144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BD6BE9-60A4-467D-A036-2ED4FCF15CC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66727"/>
            <a:ext cx="2166932" cy="1402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1711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5581</TotalTime>
  <Words>757</Words>
  <Application>Microsoft Office PowerPoint</Application>
  <PresentationFormat>Экран (4:3)</PresentationFormat>
  <Paragraphs>61</Paragraphs>
  <Slides>13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Times New Roman</vt:lpstr>
      <vt:lpstr>Verdana</vt:lpstr>
      <vt:lpstr>Wingdings</vt:lpstr>
      <vt:lpstr>Wingdings 2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Екатерина</dc:creator>
  <cp:lastModifiedBy>Алексей Кондауров</cp:lastModifiedBy>
  <cp:revision>642</cp:revision>
  <cp:lastPrinted>2023-04-05T21:14:11Z</cp:lastPrinted>
  <dcterms:created xsi:type="dcterms:W3CDTF">2023-01-09T08:39:10Z</dcterms:created>
  <dcterms:modified xsi:type="dcterms:W3CDTF">2024-05-14T07:59:22Z</dcterms:modified>
</cp:coreProperties>
</file>