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6" r:id="rId4"/>
    <p:sldId id="258" r:id="rId5"/>
    <p:sldId id="277" r:id="rId6"/>
    <p:sldId id="270" r:id="rId7"/>
    <p:sldId id="274" r:id="rId8"/>
    <p:sldId id="272" r:id="rId9"/>
    <p:sldId id="285" r:id="rId10"/>
    <p:sldId id="286" r:id="rId11"/>
    <p:sldId id="287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FF5"/>
    <a:srgbClr val="B7E4EF"/>
    <a:srgbClr val="49BED8"/>
    <a:srgbClr val="008AC6"/>
    <a:srgbClr val="6CB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 varScale="1">
        <p:scale>
          <a:sx n="86" d="100"/>
          <a:sy n="86" d="100"/>
        </p:scale>
        <p:origin x="374" y="67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56 950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88 879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25-49AA-9CBE-37A61A7526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22 055 человек старше трудоспособного возраста)</c:v>
                </c:pt>
                <c:pt idx="1">
                  <c:v>Женщины (из них 48 184 человека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76950</c:v>
                </c:pt>
                <c:pt idx="1">
                  <c:v>108879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55334200971282"/>
          <c:y val="0.49360508532417491"/>
          <c:w val="0.55454091993254717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CD-426A-AD1F-A3295FA29DA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D-426A-AD1F-A3295FA29DA1}"/>
              </c:ext>
            </c:extLst>
          </c:dPt>
          <c:dLbls>
            <c:dLbl>
              <c:idx val="0"/>
              <c:layout>
                <c:manualLayout>
                  <c:x val="0.19946543638008477"/>
                  <c:y val="1.16220828114581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85,6%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4CD-426A-AD1F-A3295FA29DA1}"/>
                </c:ext>
              </c:extLst>
            </c:dLbl>
            <c:dLbl>
              <c:idx val="1"/>
              <c:layout>
                <c:manualLayout>
                  <c:x val="-0.11128062490411118"/>
                  <c:y val="-5.81104140572904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14,4%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11446611752133"/>
                      <c:h val="0.1921905094254786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4CD-426A-AD1F-A3295FA29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</c:v>
                </c:pt>
                <c:pt idx="1">
                  <c:v>Свободно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213.5</c:v>
                </c:pt>
                <c:pt idx="1">
                  <c:v>35.75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2F-468E-A442-A8BB8600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>
                <a:solidFill>
                  <a:schemeClr val="tx1"/>
                </a:solidFill>
              </a:rPr>
              <a:t>Средний</a:t>
            </a:r>
            <a:r>
              <a:rPr lang="ru-RU" baseline="0" dirty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0-47F9-AADF-1CE5CCB957B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0-47F9-AADF-1CE5CCB957B9}"/>
              </c:ext>
            </c:extLst>
          </c:dPt>
          <c:dLbls>
            <c:dLbl>
              <c:idx val="0"/>
              <c:layout>
                <c:manualLayout>
                  <c:x val="0.22886031843022725"/>
                  <c:y val="1.74334292587306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77,4%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14105046529214"/>
                      <c:h val="0.1796386599891039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FD0-47F9-AADF-1CE5CCB957B9}"/>
                </c:ext>
              </c:extLst>
            </c:dLbl>
            <c:dLbl>
              <c:idx val="1"/>
              <c:layout>
                <c:manualLayout>
                  <c:x val="-0.13227713455118745"/>
                  <c:y val="-3.29292346324645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22,6%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81112151559875"/>
                      <c:h val="0.202882825612020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8FD0-47F9-AADF-1CE5CCB95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</c:v>
                </c:pt>
                <c:pt idx="1">
                  <c:v>Свободно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202.1</c:v>
                </c:pt>
                <c:pt idx="1">
                  <c:v>58.9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D0-47F9-AADF-1CE5CCB957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40-4E99-89A6-B7D267CC38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40-4E99-89A6-B7D267CC38A8}"/>
              </c:ext>
            </c:extLst>
          </c:dPt>
          <c:dLbls>
            <c:dLbl>
              <c:idx val="0"/>
              <c:layout>
                <c:manualLayout>
                  <c:x val="0.26875337264113514"/>
                  <c:y val="-1.1622082811458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91,3%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4960612841957"/>
                      <c:h val="0.1619538764984403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C40-4E99-89A6-B7D267CC38A8}"/>
                </c:ext>
              </c:extLst>
            </c:dLbl>
            <c:dLbl>
              <c:idx val="1"/>
              <c:layout>
                <c:manualLayout>
                  <c:x val="-0.11757936287502446"/>
                  <c:y val="-4.26143036420130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>
                        <a:solidFill>
                          <a:schemeClr val="tx1"/>
                        </a:solidFill>
                      </a:rPr>
                      <a:t>8,7%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15618634966482"/>
                      <c:h val="0.150331793686982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C40-4E99-89A6-B7D267CC3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</c:v>
                </c:pt>
                <c:pt idx="1">
                  <c:v>Свободно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124.6</c:v>
                </c:pt>
                <c:pt idx="1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0-4E99-89A6-B7D267CC3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399367709888412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9.emf"/><Relationship Id="rId4" Type="http://schemas.openxmlformats.org/officeDocument/2006/relationships/image" Target="../media/image14.emf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/>
          <a:stretch/>
        </p:blipFill>
        <p:spPr>
          <a:xfrm>
            <a:off x="3856" y="-27384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384032" y="4293096"/>
            <a:ext cx="4355216" cy="594734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03912" y="4969249"/>
            <a:ext cx="6768752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«ГП №2 ДЗМ» 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143C7DC-C92D-4597-804D-2E8A18F5D3FF}"/>
              </a:ext>
            </a:extLst>
          </p:cNvPr>
          <p:cNvSpPr/>
          <p:nvPr/>
        </p:nvSpPr>
        <p:spPr>
          <a:xfrm>
            <a:off x="335360" y="454767"/>
            <a:ext cx="5676691" cy="557071"/>
          </a:xfrm>
          <a:prstGeom prst="rect">
            <a:avLst/>
          </a:prstGeom>
          <a:solidFill>
            <a:srgbClr val="A73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0105C2D-6FA4-42A7-BC00-A3C5FA6F00CC}"/>
              </a:ext>
            </a:extLst>
          </p:cNvPr>
          <p:cNvSpPr/>
          <p:nvPr/>
        </p:nvSpPr>
        <p:spPr>
          <a:xfrm>
            <a:off x="6334130" y="454799"/>
            <a:ext cx="5669415" cy="557071"/>
          </a:xfrm>
          <a:prstGeom prst="rect">
            <a:avLst/>
          </a:prstGeom>
          <a:solidFill>
            <a:srgbClr val="90B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7B08E26-F254-484D-997F-BF278C93463B}"/>
              </a:ext>
            </a:extLst>
          </p:cNvPr>
          <p:cNvSpPr/>
          <p:nvPr/>
        </p:nvSpPr>
        <p:spPr>
          <a:xfrm>
            <a:off x="2524562" y="537061"/>
            <a:ext cx="1264520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ВРАЧИ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FF694B3-F067-45FC-AEE3-C7A30CACD1F2}"/>
              </a:ext>
            </a:extLst>
          </p:cNvPr>
          <p:cNvSpPr/>
          <p:nvPr/>
        </p:nvSpPr>
        <p:spPr>
          <a:xfrm>
            <a:off x="8208511" y="526602"/>
            <a:ext cx="3137337" cy="392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ОБОРУДОВАНИЕ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93A5FA80-6A15-4872-9B97-DDBA2A6D5B7F}"/>
              </a:ext>
            </a:extLst>
          </p:cNvPr>
          <p:cNvSpPr txBox="1">
            <a:spLocks/>
          </p:cNvSpPr>
          <p:nvPr/>
        </p:nvSpPr>
        <p:spPr>
          <a:xfrm>
            <a:off x="1559496" y="1856065"/>
            <a:ext cx="3565779" cy="30365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Врач общей практики/терапевт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Уролог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Офтальмолог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Хирург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Оториноларинголог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Кардиолог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Невролог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Эндокринолог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38" name="Rectangle 19">
            <a:extLst>
              <a:ext uri="{FF2B5EF4-FFF2-40B4-BE49-F238E27FC236}">
                <a16:creationId xmlns:a16="http://schemas.microsoft.com/office/drawing/2014/main" id="{FEE622DB-0430-4AE1-A863-BA925DDCCFF3}"/>
              </a:ext>
            </a:extLst>
          </p:cNvPr>
          <p:cNvSpPr/>
          <p:nvPr/>
        </p:nvSpPr>
        <p:spPr>
          <a:xfrm>
            <a:off x="1549624" y="4540758"/>
            <a:ext cx="4782387" cy="1990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головных зданиях дополнительно специалисты </a:t>
            </a:r>
            <a:r>
              <a:rPr lang="ru-RU" sz="1600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5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узких направлений: </a:t>
            </a:r>
          </a:p>
          <a:p>
            <a:pPr marL="188984" indent="-188984" defTabSz="75593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Аллерголог-иммунолог </a:t>
            </a:r>
          </a:p>
          <a:p>
            <a:pPr marL="188984" indent="-188984" defTabSz="75593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Гастроэнтеролог</a:t>
            </a:r>
          </a:p>
          <a:p>
            <a:pPr marL="188984" indent="-188984" defTabSz="75593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Пульмонолог</a:t>
            </a:r>
          </a:p>
          <a:p>
            <a:pPr marL="188984" indent="-188984" defTabSz="75593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Колопроктолог</a:t>
            </a:r>
          </a:p>
          <a:p>
            <a:pPr marL="188984" indent="-188984" defTabSz="75593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Инфекционист</a:t>
            </a:r>
          </a:p>
        </p:txBody>
      </p:sp>
      <p:sp>
        <p:nvSpPr>
          <p:cNvPr id="39" name="Freeform 4859">
            <a:extLst>
              <a:ext uri="{FF2B5EF4-FFF2-40B4-BE49-F238E27FC236}">
                <a16:creationId xmlns:a16="http://schemas.microsoft.com/office/drawing/2014/main" id="{786ECC18-E725-47D7-83C1-0C328F090FD3}"/>
              </a:ext>
            </a:extLst>
          </p:cNvPr>
          <p:cNvSpPr>
            <a:spLocks noEditPoints="1"/>
          </p:cNvSpPr>
          <p:nvPr/>
        </p:nvSpPr>
        <p:spPr bwMode="auto">
          <a:xfrm>
            <a:off x="443375" y="2099987"/>
            <a:ext cx="630355" cy="883356"/>
          </a:xfrm>
          <a:custGeom>
            <a:avLst/>
            <a:gdLst>
              <a:gd name="T0" fmla="*/ 184 w 294"/>
              <a:gd name="T1" fmla="*/ 408 h 412"/>
              <a:gd name="T2" fmla="*/ 112 w 294"/>
              <a:gd name="T3" fmla="*/ 410 h 412"/>
              <a:gd name="T4" fmla="*/ 54 w 294"/>
              <a:gd name="T5" fmla="*/ 390 h 412"/>
              <a:gd name="T6" fmla="*/ 0 w 294"/>
              <a:gd name="T7" fmla="*/ 350 h 412"/>
              <a:gd name="T8" fmla="*/ 14 w 294"/>
              <a:gd name="T9" fmla="*/ 202 h 412"/>
              <a:gd name="T10" fmla="*/ 80 w 294"/>
              <a:gd name="T11" fmla="*/ 166 h 412"/>
              <a:gd name="T12" fmla="*/ 74 w 294"/>
              <a:gd name="T13" fmla="*/ 210 h 412"/>
              <a:gd name="T14" fmla="*/ 78 w 294"/>
              <a:gd name="T15" fmla="*/ 240 h 412"/>
              <a:gd name="T16" fmla="*/ 112 w 294"/>
              <a:gd name="T17" fmla="*/ 240 h 412"/>
              <a:gd name="T18" fmla="*/ 114 w 294"/>
              <a:gd name="T19" fmla="*/ 210 h 412"/>
              <a:gd name="T20" fmla="*/ 170 w 294"/>
              <a:gd name="T21" fmla="*/ 166 h 412"/>
              <a:gd name="T22" fmla="*/ 150 w 294"/>
              <a:gd name="T23" fmla="*/ 226 h 412"/>
              <a:gd name="T24" fmla="*/ 122 w 294"/>
              <a:gd name="T25" fmla="*/ 266 h 412"/>
              <a:gd name="T26" fmla="*/ 124 w 294"/>
              <a:gd name="T27" fmla="*/ 340 h 412"/>
              <a:gd name="T28" fmla="*/ 156 w 294"/>
              <a:gd name="T29" fmla="*/ 344 h 412"/>
              <a:gd name="T30" fmla="*/ 162 w 294"/>
              <a:gd name="T31" fmla="*/ 328 h 412"/>
              <a:gd name="T32" fmla="*/ 144 w 294"/>
              <a:gd name="T33" fmla="*/ 276 h 412"/>
              <a:gd name="T34" fmla="*/ 154 w 294"/>
              <a:gd name="T35" fmla="*/ 250 h 412"/>
              <a:gd name="T36" fmla="*/ 180 w 294"/>
              <a:gd name="T37" fmla="*/ 240 h 412"/>
              <a:gd name="T38" fmla="*/ 212 w 294"/>
              <a:gd name="T39" fmla="*/ 256 h 412"/>
              <a:gd name="T40" fmla="*/ 218 w 294"/>
              <a:gd name="T41" fmla="*/ 322 h 412"/>
              <a:gd name="T42" fmla="*/ 200 w 294"/>
              <a:gd name="T43" fmla="*/ 328 h 412"/>
              <a:gd name="T44" fmla="*/ 206 w 294"/>
              <a:gd name="T45" fmla="*/ 344 h 412"/>
              <a:gd name="T46" fmla="*/ 240 w 294"/>
              <a:gd name="T47" fmla="*/ 390 h 412"/>
              <a:gd name="T48" fmla="*/ 294 w 294"/>
              <a:gd name="T49" fmla="*/ 250 h 412"/>
              <a:gd name="T50" fmla="*/ 272 w 294"/>
              <a:gd name="T51" fmla="*/ 192 h 412"/>
              <a:gd name="T52" fmla="*/ 192 w 294"/>
              <a:gd name="T53" fmla="*/ 166 h 412"/>
              <a:gd name="T54" fmla="*/ 202 w 294"/>
              <a:gd name="T55" fmla="*/ 222 h 412"/>
              <a:gd name="T56" fmla="*/ 236 w 294"/>
              <a:gd name="T57" fmla="*/ 256 h 412"/>
              <a:gd name="T58" fmla="*/ 240 w 294"/>
              <a:gd name="T59" fmla="*/ 334 h 412"/>
              <a:gd name="T60" fmla="*/ 92 w 294"/>
              <a:gd name="T61" fmla="*/ 122 h 412"/>
              <a:gd name="T62" fmla="*/ 136 w 294"/>
              <a:gd name="T63" fmla="*/ 146 h 412"/>
              <a:gd name="T64" fmla="*/ 178 w 294"/>
              <a:gd name="T65" fmla="*/ 140 h 412"/>
              <a:gd name="T66" fmla="*/ 214 w 294"/>
              <a:gd name="T67" fmla="*/ 106 h 412"/>
              <a:gd name="T68" fmla="*/ 148 w 294"/>
              <a:gd name="T69" fmla="*/ 84 h 412"/>
              <a:gd name="T70" fmla="*/ 82 w 294"/>
              <a:gd name="T71" fmla="*/ 106 h 412"/>
              <a:gd name="T72" fmla="*/ 148 w 294"/>
              <a:gd name="T73" fmla="*/ 0 h 412"/>
              <a:gd name="T74" fmla="*/ 208 w 294"/>
              <a:gd name="T75" fmla="*/ 32 h 412"/>
              <a:gd name="T76" fmla="*/ 220 w 294"/>
              <a:gd name="T77" fmla="*/ 90 h 412"/>
              <a:gd name="T78" fmla="*/ 148 w 294"/>
              <a:gd name="T79" fmla="*/ 68 h 412"/>
              <a:gd name="T80" fmla="*/ 76 w 294"/>
              <a:gd name="T81" fmla="*/ 90 h 412"/>
              <a:gd name="T82" fmla="*/ 80 w 294"/>
              <a:gd name="T83" fmla="*/ 44 h 412"/>
              <a:gd name="T84" fmla="*/ 132 w 294"/>
              <a:gd name="T85" fmla="*/ 2 h 412"/>
              <a:gd name="T86" fmla="*/ 156 w 294"/>
              <a:gd name="T87" fmla="*/ 18 h 412"/>
              <a:gd name="T88" fmla="*/ 148 w 294"/>
              <a:gd name="T89" fmla="*/ 10 h 412"/>
              <a:gd name="T90" fmla="*/ 140 w 294"/>
              <a:gd name="T91" fmla="*/ 28 h 412"/>
              <a:gd name="T92" fmla="*/ 122 w 294"/>
              <a:gd name="T93" fmla="*/ 34 h 412"/>
              <a:gd name="T94" fmla="*/ 126 w 294"/>
              <a:gd name="T95" fmla="*/ 44 h 412"/>
              <a:gd name="T96" fmla="*/ 140 w 294"/>
              <a:gd name="T97" fmla="*/ 58 h 412"/>
              <a:gd name="T98" fmla="*/ 150 w 294"/>
              <a:gd name="T99" fmla="*/ 62 h 412"/>
              <a:gd name="T100" fmla="*/ 166 w 294"/>
              <a:gd name="T101" fmla="*/ 44 h 412"/>
              <a:gd name="T102" fmla="*/ 174 w 294"/>
              <a:gd name="T103" fmla="*/ 36 h 412"/>
              <a:gd name="T104" fmla="*/ 166 w 294"/>
              <a:gd name="T105" fmla="*/ 28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94" h="412">
                <a:moveTo>
                  <a:pt x="218" y="344"/>
                </a:moveTo>
                <a:lnTo>
                  <a:pt x="218" y="400"/>
                </a:lnTo>
                <a:lnTo>
                  <a:pt x="218" y="400"/>
                </a:lnTo>
                <a:lnTo>
                  <a:pt x="202" y="404"/>
                </a:lnTo>
                <a:lnTo>
                  <a:pt x="184" y="408"/>
                </a:lnTo>
                <a:lnTo>
                  <a:pt x="166" y="412"/>
                </a:lnTo>
                <a:lnTo>
                  <a:pt x="148" y="412"/>
                </a:lnTo>
                <a:lnTo>
                  <a:pt x="148" y="412"/>
                </a:lnTo>
                <a:lnTo>
                  <a:pt x="130" y="412"/>
                </a:lnTo>
                <a:lnTo>
                  <a:pt x="112" y="410"/>
                </a:lnTo>
                <a:lnTo>
                  <a:pt x="94" y="406"/>
                </a:lnTo>
                <a:lnTo>
                  <a:pt x="78" y="400"/>
                </a:lnTo>
                <a:lnTo>
                  <a:pt x="78" y="264"/>
                </a:lnTo>
                <a:lnTo>
                  <a:pt x="54" y="264"/>
                </a:lnTo>
                <a:lnTo>
                  <a:pt x="54" y="390"/>
                </a:lnTo>
                <a:lnTo>
                  <a:pt x="54" y="390"/>
                </a:lnTo>
                <a:lnTo>
                  <a:pt x="40" y="382"/>
                </a:lnTo>
                <a:lnTo>
                  <a:pt x="26" y="372"/>
                </a:lnTo>
                <a:lnTo>
                  <a:pt x="12" y="362"/>
                </a:lnTo>
                <a:lnTo>
                  <a:pt x="0" y="350"/>
                </a:lnTo>
                <a:lnTo>
                  <a:pt x="0" y="248"/>
                </a:lnTo>
                <a:lnTo>
                  <a:pt x="0" y="248"/>
                </a:lnTo>
                <a:lnTo>
                  <a:pt x="2" y="232"/>
                </a:lnTo>
                <a:lnTo>
                  <a:pt x="6" y="216"/>
                </a:lnTo>
                <a:lnTo>
                  <a:pt x="14" y="202"/>
                </a:lnTo>
                <a:lnTo>
                  <a:pt x="24" y="190"/>
                </a:lnTo>
                <a:lnTo>
                  <a:pt x="36" y="180"/>
                </a:lnTo>
                <a:lnTo>
                  <a:pt x="48" y="172"/>
                </a:lnTo>
                <a:lnTo>
                  <a:pt x="64" y="168"/>
                </a:lnTo>
                <a:lnTo>
                  <a:pt x="80" y="166"/>
                </a:lnTo>
                <a:lnTo>
                  <a:pt x="84" y="166"/>
                </a:lnTo>
                <a:lnTo>
                  <a:pt x="84" y="200"/>
                </a:lnTo>
                <a:lnTo>
                  <a:pt x="84" y="200"/>
                </a:lnTo>
                <a:lnTo>
                  <a:pt x="78" y="204"/>
                </a:lnTo>
                <a:lnTo>
                  <a:pt x="74" y="210"/>
                </a:lnTo>
                <a:lnTo>
                  <a:pt x="72" y="216"/>
                </a:lnTo>
                <a:lnTo>
                  <a:pt x="70" y="222"/>
                </a:lnTo>
                <a:lnTo>
                  <a:pt x="70" y="222"/>
                </a:lnTo>
                <a:lnTo>
                  <a:pt x="72" y="232"/>
                </a:lnTo>
                <a:lnTo>
                  <a:pt x="78" y="240"/>
                </a:lnTo>
                <a:lnTo>
                  <a:pt x="84" y="246"/>
                </a:lnTo>
                <a:lnTo>
                  <a:pt x="94" y="248"/>
                </a:lnTo>
                <a:lnTo>
                  <a:pt x="94" y="248"/>
                </a:lnTo>
                <a:lnTo>
                  <a:pt x="104" y="246"/>
                </a:lnTo>
                <a:lnTo>
                  <a:pt x="112" y="240"/>
                </a:lnTo>
                <a:lnTo>
                  <a:pt x="116" y="232"/>
                </a:lnTo>
                <a:lnTo>
                  <a:pt x="118" y="222"/>
                </a:lnTo>
                <a:lnTo>
                  <a:pt x="118" y="222"/>
                </a:lnTo>
                <a:lnTo>
                  <a:pt x="118" y="216"/>
                </a:lnTo>
                <a:lnTo>
                  <a:pt x="114" y="210"/>
                </a:lnTo>
                <a:lnTo>
                  <a:pt x="110" y="204"/>
                </a:lnTo>
                <a:lnTo>
                  <a:pt x="104" y="200"/>
                </a:lnTo>
                <a:lnTo>
                  <a:pt x="104" y="166"/>
                </a:lnTo>
                <a:lnTo>
                  <a:pt x="170" y="166"/>
                </a:lnTo>
                <a:lnTo>
                  <a:pt x="170" y="166"/>
                </a:lnTo>
                <a:lnTo>
                  <a:pt x="170" y="168"/>
                </a:lnTo>
                <a:lnTo>
                  <a:pt x="170" y="218"/>
                </a:lnTo>
                <a:lnTo>
                  <a:pt x="170" y="218"/>
                </a:lnTo>
                <a:lnTo>
                  <a:pt x="160" y="222"/>
                </a:lnTo>
                <a:lnTo>
                  <a:pt x="150" y="226"/>
                </a:lnTo>
                <a:lnTo>
                  <a:pt x="142" y="232"/>
                </a:lnTo>
                <a:lnTo>
                  <a:pt x="136" y="238"/>
                </a:lnTo>
                <a:lnTo>
                  <a:pt x="130" y="248"/>
                </a:lnTo>
                <a:lnTo>
                  <a:pt x="126" y="256"/>
                </a:lnTo>
                <a:lnTo>
                  <a:pt x="122" y="266"/>
                </a:lnTo>
                <a:lnTo>
                  <a:pt x="122" y="276"/>
                </a:lnTo>
                <a:lnTo>
                  <a:pt x="122" y="332"/>
                </a:lnTo>
                <a:lnTo>
                  <a:pt x="122" y="332"/>
                </a:lnTo>
                <a:lnTo>
                  <a:pt x="122" y="338"/>
                </a:lnTo>
                <a:lnTo>
                  <a:pt x="124" y="340"/>
                </a:lnTo>
                <a:lnTo>
                  <a:pt x="128" y="344"/>
                </a:lnTo>
                <a:lnTo>
                  <a:pt x="132" y="344"/>
                </a:lnTo>
                <a:lnTo>
                  <a:pt x="152" y="344"/>
                </a:lnTo>
                <a:lnTo>
                  <a:pt x="152" y="344"/>
                </a:lnTo>
                <a:lnTo>
                  <a:pt x="156" y="344"/>
                </a:lnTo>
                <a:lnTo>
                  <a:pt x="160" y="340"/>
                </a:lnTo>
                <a:lnTo>
                  <a:pt x="162" y="338"/>
                </a:lnTo>
                <a:lnTo>
                  <a:pt x="164" y="332"/>
                </a:lnTo>
                <a:lnTo>
                  <a:pt x="164" y="332"/>
                </a:lnTo>
                <a:lnTo>
                  <a:pt x="162" y="328"/>
                </a:lnTo>
                <a:lnTo>
                  <a:pt x="160" y="326"/>
                </a:lnTo>
                <a:lnTo>
                  <a:pt x="156" y="322"/>
                </a:lnTo>
                <a:lnTo>
                  <a:pt x="152" y="322"/>
                </a:lnTo>
                <a:lnTo>
                  <a:pt x="144" y="322"/>
                </a:lnTo>
                <a:lnTo>
                  <a:pt x="144" y="276"/>
                </a:lnTo>
                <a:lnTo>
                  <a:pt x="144" y="276"/>
                </a:lnTo>
                <a:lnTo>
                  <a:pt x="144" y="270"/>
                </a:lnTo>
                <a:lnTo>
                  <a:pt x="146" y="262"/>
                </a:lnTo>
                <a:lnTo>
                  <a:pt x="150" y="256"/>
                </a:lnTo>
                <a:lnTo>
                  <a:pt x="154" y="250"/>
                </a:lnTo>
                <a:lnTo>
                  <a:pt x="160" y="246"/>
                </a:lnTo>
                <a:lnTo>
                  <a:pt x="166" y="242"/>
                </a:lnTo>
                <a:lnTo>
                  <a:pt x="174" y="240"/>
                </a:lnTo>
                <a:lnTo>
                  <a:pt x="180" y="240"/>
                </a:lnTo>
                <a:lnTo>
                  <a:pt x="180" y="240"/>
                </a:lnTo>
                <a:lnTo>
                  <a:pt x="188" y="240"/>
                </a:lnTo>
                <a:lnTo>
                  <a:pt x="196" y="242"/>
                </a:lnTo>
                <a:lnTo>
                  <a:pt x="202" y="246"/>
                </a:lnTo>
                <a:lnTo>
                  <a:pt x="208" y="250"/>
                </a:lnTo>
                <a:lnTo>
                  <a:pt x="212" y="256"/>
                </a:lnTo>
                <a:lnTo>
                  <a:pt x="216" y="262"/>
                </a:lnTo>
                <a:lnTo>
                  <a:pt x="218" y="270"/>
                </a:lnTo>
                <a:lnTo>
                  <a:pt x="218" y="276"/>
                </a:lnTo>
                <a:lnTo>
                  <a:pt x="218" y="278"/>
                </a:lnTo>
                <a:lnTo>
                  <a:pt x="218" y="322"/>
                </a:lnTo>
                <a:lnTo>
                  <a:pt x="210" y="322"/>
                </a:lnTo>
                <a:lnTo>
                  <a:pt x="210" y="322"/>
                </a:lnTo>
                <a:lnTo>
                  <a:pt x="206" y="322"/>
                </a:lnTo>
                <a:lnTo>
                  <a:pt x="202" y="326"/>
                </a:lnTo>
                <a:lnTo>
                  <a:pt x="200" y="328"/>
                </a:lnTo>
                <a:lnTo>
                  <a:pt x="198" y="332"/>
                </a:lnTo>
                <a:lnTo>
                  <a:pt x="198" y="332"/>
                </a:lnTo>
                <a:lnTo>
                  <a:pt x="200" y="338"/>
                </a:lnTo>
                <a:lnTo>
                  <a:pt x="202" y="340"/>
                </a:lnTo>
                <a:lnTo>
                  <a:pt x="206" y="344"/>
                </a:lnTo>
                <a:lnTo>
                  <a:pt x="210" y="344"/>
                </a:lnTo>
                <a:lnTo>
                  <a:pt x="218" y="344"/>
                </a:lnTo>
                <a:close/>
                <a:moveTo>
                  <a:pt x="240" y="334"/>
                </a:moveTo>
                <a:lnTo>
                  <a:pt x="240" y="390"/>
                </a:lnTo>
                <a:lnTo>
                  <a:pt x="240" y="390"/>
                </a:lnTo>
                <a:lnTo>
                  <a:pt x="254" y="382"/>
                </a:lnTo>
                <a:lnTo>
                  <a:pt x="270" y="372"/>
                </a:lnTo>
                <a:lnTo>
                  <a:pt x="282" y="362"/>
                </a:lnTo>
                <a:lnTo>
                  <a:pt x="294" y="350"/>
                </a:lnTo>
                <a:lnTo>
                  <a:pt x="294" y="250"/>
                </a:lnTo>
                <a:lnTo>
                  <a:pt x="294" y="250"/>
                </a:lnTo>
                <a:lnTo>
                  <a:pt x="294" y="234"/>
                </a:lnTo>
                <a:lnTo>
                  <a:pt x="288" y="218"/>
                </a:lnTo>
                <a:lnTo>
                  <a:pt x="282" y="204"/>
                </a:lnTo>
                <a:lnTo>
                  <a:pt x="272" y="192"/>
                </a:lnTo>
                <a:lnTo>
                  <a:pt x="260" y="182"/>
                </a:lnTo>
                <a:lnTo>
                  <a:pt x="246" y="174"/>
                </a:lnTo>
                <a:lnTo>
                  <a:pt x="230" y="168"/>
                </a:lnTo>
                <a:lnTo>
                  <a:pt x="214" y="166"/>
                </a:lnTo>
                <a:lnTo>
                  <a:pt x="192" y="166"/>
                </a:lnTo>
                <a:lnTo>
                  <a:pt x="192" y="166"/>
                </a:lnTo>
                <a:lnTo>
                  <a:pt x="192" y="168"/>
                </a:lnTo>
                <a:lnTo>
                  <a:pt x="192" y="218"/>
                </a:lnTo>
                <a:lnTo>
                  <a:pt x="192" y="218"/>
                </a:lnTo>
                <a:lnTo>
                  <a:pt x="202" y="222"/>
                </a:lnTo>
                <a:lnTo>
                  <a:pt x="212" y="226"/>
                </a:lnTo>
                <a:lnTo>
                  <a:pt x="220" y="232"/>
                </a:lnTo>
                <a:lnTo>
                  <a:pt x="226" y="238"/>
                </a:lnTo>
                <a:lnTo>
                  <a:pt x="232" y="248"/>
                </a:lnTo>
                <a:lnTo>
                  <a:pt x="236" y="256"/>
                </a:lnTo>
                <a:lnTo>
                  <a:pt x="240" y="266"/>
                </a:lnTo>
                <a:lnTo>
                  <a:pt x="240" y="276"/>
                </a:lnTo>
                <a:lnTo>
                  <a:pt x="240" y="332"/>
                </a:lnTo>
                <a:lnTo>
                  <a:pt x="240" y="332"/>
                </a:lnTo>
                <a:lnTo>
                  <a:pt x="240" y="334"/>
                </a:lnTo>
                <a:lnTo>
                  <a:pt x="240" y="334"/>
                </a:lnTo>
                <a:close/>
                <a:moveTo>
                  <a:pt x="82" y="106"/>
                </a:moveTo>
                <a:lnTo>
                  <a:pt x="82" y="106"/>
                </a:lnTo>
                <a:lnTo>
                  <a:pt x="86" y="116"/>
                </a:lnTo>
                <a:lnTo>
                  <a:pt x="92" y="122"/>
                </a:lnTo>
                <a:lnTo>
                  <a:pt x="100" y="130"/>
                </a:lnTo>
                <a:lnTo>
                  <a:pt x="108" y="136"/>
                </a:lnTo>
                <a:lnTo>
                  <a:pt x="118" y="140"/>
                </a:lnTo>
                <a:lnTo>
                  <a:pt x="126" y="144"/>
                </a:lnTo>
                <a:lnTo>
                  <a:pt x="136" y="146"/>
                </a:lnTo>
                <a:lnTo>
                  <a:pt x="148" y="148"/>
                </a:lnTo>
                <a:lnTo>
                  <a:pt x="148" y="148"/>
                </a:lnTo>
                <a:lnTo>
                  <a:pt x="158" y="146"/>
                </a:lnTo>
                <a:lnTo>
                  <a:pt x="168" y="144"/>
                </a:lnTo>
                <a:lnTo>
                  <a:pt x="178" y="140"/>
                </a:lnTo>
                <a:lnTo>
                  <a:pt x="186" y="136"/>
                </a:lnTo>
                <a:lnTo>
                  <a:pt x="196" y="130"/>
                </a:lnTo>
                <a:lnTo>
                  <a:pt x="202" y="122"/>
                </a:lnTo>
                <a:lnTo>
                  <a:pt x="208" y="116"/>
                </a:lnTo>
                <a:lnTo>
                  <a:pt x="214" y="106"/>
                </a:lnTo>
                <a:lnTo>
                  <a:pt x="214" y="106"/>
                </a:lnTo>
                <a:lnTo>
                  <a:pt x="200" y="96"/>
                </a:lnTo>
                <a:lnTo>
                  <a:pt x="184" y="90"/>
                </a:lnTo>
                <a:lnTo>
                  <a:pt x="166" y="84"/>
                </a:lnTo>
                <a:lnTo>
                  <a:pt x="148" y="84"/>
                </a:lnTo>
                <a:lnTo>
                  <a:pt x="148" y="84"/>
                </a:lnTo>
                <a:lnTo>
                  <a:pt x="130" y="84"/>
                </a:lnTo>
                <a:lnTo>
                  <a:pt x="112" y="90"/>
                </a:lnTo>
                <a:lnTo>
                  <a:pt x="96" y="96"/>
                </a:lnTo>
                <a:lnTo>
                  <a:pt x="82" y="106"/>
                </a:lnTo>
                <a:lnTo>
                  <a:pt x="82" y="106"/>
                </a:lnTo>
                <a:close/>
                <a:moveTo>
                  <a:pt x="148" y="0"/>
                </a:moveTo>
                <a:lnTo>
                  <a:pt x="148" y="0"/>
                </a:lnTo>
                <a:lnTo>
                  <a:pt x="148" y="0"/>
                </a:lnTo>
                <a:lnTo>
                  <a:pt x="148" y="0"/>
                </a:lnTo>
                <a:lnTo>
                  <a:pt x="162" y="2"/>
                </a:lnTo>
                <a:lnTo>
                  <a:pt x="176" y="6"/>
                </a:lnTo>
                <a:lnTo>
                  <a:pt x="190" y="12"/>
                </a:lnTo>
                <a:lnTo>
                  <a:pt x="200" y="22"/>
                </a:lnTo>
                <a:lnTo>
                  <a:pt x="208" y="32"/>
                </a:lnTo>
                <a:lnTo>
                  <a:pt x="216" y="44"/>
                </a:lnTo>
                <a:lnTo>
                  <a:pt x="220" y="58"/>
                </a:lnTo>
                <a:lnTo>
                  <a:pt x="222" y="74"/>
                </a:lnTo>
                <a:lnTo>
                  <a:pt x="222" y="74"/>
                </a:lnTo>
                <a:lnTo>
                  <a:pt x="220" y="90"/>
                </a:lnTo>
                <a:lnTo>
                  <a:pt x="220" y="90"/>
                </a:lnTo>
                <a:lnTo>
                  <a:pt x="204" y="80"/>
                </a:lnTo>
                <a:lnTo>
                  <a:pt x="186" y="74"/>
                </a:lnTo>
                <a:lnTo>
                  <a:pt x="168" y="68"/>
                </a:lnTo>
                <a:lnTo>
                  <a:pt x="148" y="68"/>
                </a:lnTo>
                <a:lnTo>
                  <a:pt x="148" y="68"/>
                </a:lnTo>
                <a:lnTo>
                  <a:pt x="128" y="68"/>
                </a:lnTo>
                <a:lnTo>
                  <a:pt x="110" y="74"/>
                </a:lnTo>
                <a:lnTo>
                  <a:pt x="92" y="80"/>
                </a:lnTo>
                <a:lnTo>
                  <a:pt x="76" y="90"/>
                </a:lnTo>
                <a:lnTo>
                  <a:pt x="76" y="90"/>
                </a:lnTo>
                <a:lnTo>
                  <a:pt x="74" y="74"/>
                </a:lnTo>
                <a:lnTo>
                  <a:pt x="74" y="74"/>
                </a:lnTo>
                <a:lnTo>
                  <a:pt x="76" y="58"/>
                </a:lnTo>
                <a:lnTo>
                  <a:pt x="80" y="44"/>
                </a:lnTo>
                <a:lnTo>
                  <a:pt x="86" y="32"/>
                </a:lnTo>
                <a:lnTo>
                  <a:pt x="96" y="22"/>
                </a:lnTo>
                <a:lnTo>
                  <a:pt x="106" y="12"/>
                </a:lnTo>
                <a:lnTo>
                  <a:pt x="118" y="6"/>
                </a:lnTo>
                <a:lnTo>
                  <a:pt x="132" y="2"/>
                </a:lnTo>
                <a:lnTo>
                  <a:pt x="148" y="0"/>
                </a:lnTo>
                <a:lnTo>
                  <a:pt x="148" y="0"/>
                </a:lnTo>
                <a:close/>
                <a:moveTo>
                  <a:pt x="156" y="28"/>
                </a:moveTo>
                <a:lnTo>
                  <a:pt x="156" y="18"/>
                </a:lnTo>
                <a:lnTo>
                  <a:pt x="156" y="18"/>
                </a:lnTo>
                <a:lnTo>
                  <a:pt x="154" y="16"/>
                </a:lnTo>
                <a:lnTo>
                  <a:pt x="152" y="12"/>
                </a:lnTo>
                <a:lnTo>
                  <a:pt x="150" y="10"/>
                </a:lnTo>
                <a:lnTo>
                  <a:pt x="148" y="10"/>
                </a:lnTo>
                <a:lnTo>
                  <a:pt x="148" y="10"/>
                </a:lnTo>
                <a:lnTo>
                  <a:pt x="144" y="10"/>
                </a:lnTo>
                <a:lnTo>
                  <a:pt x="142" y="12"/>
                </a:lnTo>
                <a:lnTo>
                  <a:pt x="140" y="16"/>
                </a:lnTo>
                <a:lnTo>
                  <a:pt x="140" y="18"/>
                </a:lnTo>
                <a:lnTo>
                  <a:pt x="140" y="28"/>
                </a:lnTo>
                <a:lnTo>
                  <a:pt x="130" y="28"/>
                </a:lnTo>
                <a:lnTo>
                  <a:pt x="130" y="28"/>
                </a:lnTo>
                <a:lnTo>
                  <a:pt x="126" y="28"/>
                </a:lnTo>
                <a:lnTo>
                  <a:pt x="124" y="30"/>
                </a:lnTo>
                <a:lnTo>
                  <a:pt x="122" y="34"/>
                </a:lnTo>
                <a:lnTo>
                  <a:pt x="122" y="36"/>
                </a:lnTo>
                <a:lnTo>
                  <a:pt x="122" y="36"/>
                </a:lnTo>
                <a:lnTo>
                  <a:pt x="122" y="40"/>
                </a:lnTo>
                <a:lnTo>
                  <a:pt x="124" y="42"/>
                </a:lnTo>
                <a:lnTo>
                  <a:pt x="126" y="44"/>
                </a:lnTo>
                <a:lnTo>
                  <a:pt x="130" y="44"/>
                </a:lnTo>
                <a:lnTo>
                  <a:pt x="140" y="44"/>
                </a:lnTo>
                <a:lnTo>
                  <a:pt x="140" y="54"/>
                </a:lnTo>
                <a:lnTo>
                  <a:pt x="140" y="54"/>
                </a:lnTo>
                <a:lnTo>
                  <a:pt x="140" y="58"/>
                </a:lnTo>
                <a:lnTo>
                  <a:pt x="142" y="60"/>
                </a:lnTo>
                <a:lnTo>
                  <a:pt x="144" y="62"/>
                </a:lnTo>
                <a:lnTo>
                  <a:pt x="148" y="62"/>
                </a:lnTo>
                <a:lnTo>
                  <a:pt x="148" y="62"/>
                </a:lnTo>
                <a:lnTo>
                  <a:pt x="150" y="62"/>
                </a:lnTo>
                <a:lnTo>
                  <a:pt x="152" y="60"/>
                </a:lnTo>
                <a:lnTo>
                  <a:pt x="154" y="58"/>
                </a:lnTo>
                <a:lnTo>
                  <a:pt x="156" y="54"/>
                </a:lnTo>
                <a:lnTo>
                  <a:pt x="156" y="44"/>
                </a:lnTo>
                <a:lnTo>
                  <a:pt x="166" y="44"/>
                </a:lnTo>
                <a:lnTo>
                  <a:pt x="166" y="44"/>
                </a:lnTo>
                <a:lnTo>
                  <a:pt x="168" y="44"/>
                </a:lnTo>
                <a:lnTo>
                  <a:pt x="170" y="42"/>
                </a:lnTo>
                <a:lnTo>
                  <a:pt x="172" y="40"/>
                </a:lnTo>
                <a:lnTo>
                  <a:pt x="174" y="36"/>
                </a:lnTo>
                <a:lnTo>
                  <a:pt x="174" y="36"/>
                </a:lnTo>
                <a:lnTo>
                  <a:pt x="172" y="34"/>
                </a:lnTo>
                <a:lnTo>
                  <a:pt x="170" y="30"/>
                </a:lnTo>
                <a:lnTo>
                  <a:pt x="168" y="28"/>
                </a:lnTo>
                <a:lnTo>
                  <a:pt x="166" y="28"/>
                </a:lnTo>
                <a:lnTo>
                  <a:pt x="156" y="28"/>
                </a:lnTo>
                <a:close/>
              </a:path>
            </a:pathLst>
          </a:custGeom>
          <a:solidFill>
            <a:srgbClr val="48BED8"/>
          </a:solidFill>
          <a:ln>
            <a:noFill/>
          </a:ln>
        </p:spPr>
        <p:txBody>
          <a:bodyPr vert="horz" wrap="square" lIns="78186" tIns="39093" rIns="78186" bIns="39093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sz="16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0" name="Group 876">
            <a:extLst>
              <a:ext uri="{FF2B5EF4-FFF2-40B4-BE49-F238E27FC236}">
                <a16:creationId xmlns:a16="http://schemas.microsoft.com/office/drawing/2014/main" id="{97752B77-7363-4DAA-B8D1-E90FE8CD7605}"/>
              </a:ext>
            </a:extLst>
          </p:cNvPr>
          <p:cNvGrpSpPr>
            <a:grpSpLocks/>
          </p:cNvGrpSpPr>
          <p:nvPr/>
        </p:nvGrpSpPr>
        <p:grpSpPr>
          <a:xfrm>
            <a:off x="443375" y="4743458"/>
            <a:ext cx="862754" cy="883356"/>
            <a:chOff x="-1612900" y="2984500"/>
            <a:chExt cx="647699" cy="665163"/>
          </a:xfrm>
          <a:solidFill>
            <a:srgbClr val="9FC63B"/>
          </a:solidFill>
        </p:grpSpPr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48B9D934-1518-4C5C-AD12-576F4A791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52575" y="3049588"/>
              <a:ext cx="527050" cy="528638"/>
            </a:xfrm>
            <a:custGeom>
              <a:avLst/>
              <a:gdLst>
                <a:gd name="T0" fmla="*/ 262 w 1522"/>
                <a:gd name="T1" fmla="*/ 177 h 1529"/>
                <a:gd name="T2" fmla="*/ 99 w 1522"/>
                <a:gd name="T3" fmla="*/ 237 h 1529"/>
                <a:gd name="T4" fmla="*/ 145 w 1522"/>
                <a:gd name="T5" fmla="*/ 449 h 1529"/>
                <a:gd name="T6" fmla="*/ 308 w 1522"/>
                <a:gd name="T7" fmla="*/ 462 h 1529"/>
                <a:gd name="T8" fmla="*/ 465 w 1522"/>
                <a:gd name="T9" fmla="*/ 677 h 1529"/>
                <a:gd name="T10" fmla="*/ 505 w 1522"/>
                <a:gd name="T11" fmla="*/ 908 h 1529"/>
                <a:gd name="T12" fmla="*/ 692 w 1522"/>
                <a:gd name="T13" fmla="*/ 868 h 1529"/>
                <a:gd name="T14" fmla="*/ 831 w 1522"/>
                <a:gd name="T15" fmla="*/ 756 h 1529"/>
                <a:gd name="T16" fmla="*/ 833 w 1522"/>
                <a:gd name="T17" fmla="*/ 874 h 1529"/>
                <a:gd name="T18" fmla="*/ 1028 w 1522"/>
                <a:gd name="T19" fmla="*/ 908 h 1529"/>
                <a:gd name="T20" fmla="*/ 1059 w 1522"/>
                <a:gd name="T21" fmla="*/ 677 h 1529"/>
                <a:gd name="T22" fmla="*/ 1216 w 1522"/>
                <a:gd name="T23" fmla="*/ 464 h 1529"/>
                <a:gd name="T24" fmla="*/ 1383 w 1522"/>
                <a:gd name="T25" fmla="*/ 449 h 1529"/>
                <a:gd name="T26" fmla="*/ 1425 w 1522"/>
                <a:gd name="T27" fmla="*/ 217 h 1529"/>
                <a:gd name="T28" fmla="*/ 1261 w 1522"/>
                <a:gd name="T29" fmla="*/ 177 h 1529"/>
                <a:gd name="T30" fmla="*/ 1197 w 1522"/>
                <a:gd name="T31" fmla="*/ 3 h 1529"/>
                <a:gd name="T32" fmla="*/ 1462 w 1522"/>
                <a:gd name="T33" fmla="*/ 2 h 1529"/>
                <a:gd name="T34" fmla="*/ 1522 w 1522"/>
                <a:gd name="T35" fmla="*/ 1503 h 1529"/>
                <a:gd name="T36" fmla="*/ 3 w 1522"/>
                <a:gd name="T37" fmla="*/ 1529 h 1529"/>
                <a:gd name="T38" fmla="*/ 1 w 1522"/>
                <a:gd name="T39" fmla="*/ 357 h 1529"/>
                <a:gd name="T40" fmla="*/ 72 w 1522"/>
                <a:gd name="T41" fmla="*/ 1 h 1529"/>
                <a:gd name="T42" fmla="*/ 99 w 1522"/>
                <a:gd name="T43" fmla="*/ 773 h 1529"/>
                <a:gd name="T44" fmla="*/ 99 w 1522"/>
                <a:gd name="T45" fmla="*/ 869 h 1529"/>
                <a:gd name="T46" fmla="*/ 290 w 1522"/>
                <a:gd name="T47" fmla="*/ 908 h 1529"/>
                <a:gd name="T48" fmla="*/ 326 w 1522"/>
                <a:gd name="T49" fmla="*/ 674 h 1529"/>
                <a:gd name="T50" fmla="*/ 138 w 1522"/>
                <a:gd name="T51" fmla="*/ 637 h 1529"/>
                <a:gd name="T52" fmla="*/ 99 w 1522"/>
                <a:gd name="T53" fmla="*/ 773 h 1529"/>
                <a:gd name="T54" fmla="*/ 1198 w 1522"/>
                <a:gd name="T55" fmla="*/ 866 h 1529"/>
                <a:gd name="T56" fmla="*/ 1386 w 1522"/>
                <a:gd name="T57" fmla="*/ 908 h 1529"/>
                <a:gd name="T58" fmla="*/ 1425 w 1522"/>
                <a:gd name="T59" fmla="*/ 675 h 1529"/>
                <a:gd name="T60" fmla="*/ 1236 w 1522"/>
                <a:gd name="T61" fmla="*/ 637 h 1529"/>
                <a:gd name="T62" fmla="*/ 1198 w 1522"/>
                <a:gd name="T63" fmla="*/ 772 h 1529"/>
                <a:gd name="T64" fmla="*/ 1425 w 1522"/>
                <a:gd name="T65" fmla="*/ 1122 h 1529"/>
                <a:gd name="T66" fmla="*/ 1235 w 1522"/>
                <a:gd name="T67" fmla="*/ 1085 h 1529"/>
                <a:gd name="T68" fmla="*/ 1198 w 1522"/>
                <a:gd name="T69" fmla="*/ 1319 h 1529"/>
                <a:gd name="T70" fmla="*/ 1385 w 1522"/>
                <a:gd name="T71" fmla="*/ 1356 h 1529"/>
                <a:gd name="T72" fmla="*/ 1426 w 1522"/>
                <a:gd name="T73" fmla="*/ 1220 h 1529"/>
                <a:gd name="T74" fmla="*/ 327 w 1522"/>
                <a:gd name="T75" fmla="*/ 1219 h 1529"/>
                <a:gd name="T76" fmla="*/ 290 w 1522"/>
                <a:gd name="T77" fmla="*/ 1085 h 1529"/>
                <a:gd name="T78" fmla="*/ 99 w 1522"/>
                <a:gd name="T79" fmla="*/ 1123 h 1529"/>
                <a:gd name="T80" fmla="*/ 137 w 1522"/>
                <a:gd name="T81" fmla="*/ 1355 h 1529"/>
                <a:gd name="T82" fmla="*/ 326 w 1522"/>
                <a:gd name="T83" fmla="*/ 1317 h 1529"/>
                <a:gd name="T84" fmla="*/ 466 w 1522"/>
                <a:gd name="T85" fmla="*/ 1221 h 1529"/>
                <a:gd name="T86" fmla="*/ 500 w 1522"/>
                <a:gd name="T87" fmla="*/ 1355 h 1529"/>
                <a:gd name="T88" fmla="*/ 692 w 1522"/>
                <a:gd name="T89" fmla="*/ 1322 h 1529"/>
                <a:gd name="T90" fmla="*/ 657 w 1522"/>
                <a:gd name="T91" fmla="*/ 1085 h 1529"/>
                <a:gd name="T92" fmla="*/ 466 w 1522"/>
                <a:gd name="T93" fmla="*/ 1123 h 1529"/>
                <a:gd name="T94" fmla="*/ 833 w 1522"/>
                <a:gd name="T95" fmla="*/ 1220 h 1529"/>
                <a:gd name="T96" fmla="*/ 874 w 1522"/>
                <a:gd name="T97" fmla="*/ 1356 h 1529"/>
                <a:gd name="T98" fmla="*/ 1059 w 1522"/>
                <a:gd name="T99" fmla="*/ 1319 h 1529"/>
                <a:gd name="T100" fmla="*/ 1022 w 1522"/>
                <a:gd name="T101" fmla="*/ 1085 h 1529"/>
                <a:gd name="T102" fmla="*/ 833 w 1522"/>
                <a:gd name="T103" fmla="*/ 1120 h 1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22" h="1529">
                  <a:moveTo>
                    <a:pt x="328" y="2"/>
                  </a:moveTo>
                  <a:cubicBezTo>
                    <a:pt x="306" y="60"/>
                    <a:pt x="285" y="116"/>
                    <a:pt x="262" y="177"/>
                  </a:cubicBezTo>
                  <a:cubicBezTo>
                    <a:pt x="232" y="177"/>
                    <a:pt x="196" y="177"/>
                    <a:pt x="160" y="177"/>
                  </a:cubicBezTo>
                  <a:cubicBezTo>
                    <a:pt x="103" y="177"/>
                    <a:pt x="99" y="181"/>
                    <a:pt x="99" y="237"/>
                  </a:cubicBezTo>
                  <a:cubicBezTo>
                    <a:pt x="99" y="292"/>
                    <a:pt x="99" y="347"/>
                    <a:pt x="99" y="403"/>
                  </a:cubicBezTo>
                  <a:cubicBezTo>
                    <a:pt x="99" y="439"/>
                    <a:pt x="109" y="449"/>
                    <a:pt x="145" y="449"/>
                  </a:cubicBezTo>
                  <a:cubicBezTo>
                    <a:pt x="193" y="449"/>
                    <a:pt x="240" y="450"/>
                    <a:pt x="287" y="449"/>
                  </a:cubicBezTo>
                  <a:cubicBezTo>
                    <a:pt x="298" y="449"/>
                    <a:pt x="304" y="452"/>
                    <a:pt x="308" y="462"/>
                  </a:cubicBezTo>
                  <a:cubicBezTo>
                    <a:pt x="342" y="537"/>
                    <a:pt x="391" y="600"/>
                    <a:pt x="454" y="652"/>
                  </a:cubicBezTo>
                  <a:cubicBezTo>
                    <a:pt x="461" y="658"/>
                    <a:pt x="465" y="669"/>
                    <a:pt x="465" y="677"/>
                  </a:cubicBezTo>
                  <a:cubicBezTo>
                    <a:pt x="466" y="741"/>
                    <a:pt x="466" y="804"/>
                    <a:pt x="466" y="867"/>
                  </a:cubicBezTo>
                  <a:cubicBezTo>
                    <a:pt x="466" y="897"/>
                    <a:pt x="476" y="908"/>
                    <a:pt x="505" y="908"/>
                  </a:cubicBezTo>
                  <a:cubicBezTo>
                    <a:pt x="554" y="909"/>
                    <a:pt x="604" y="909"/>
                    <a:pt x="653" y="908"/>
                  </a:cubicBezTo>
                  <a:cubicBezTo>
                    <a:pt x="683" y="908"/>
                    <a:pt x="692" y="898"/>
                    <a:pt x="692" y="868"/>
                  </a:cubicBezTo>
                  <a:cubicBezTo>
                    <a:pt x="692" y="830"/>
                    <a:pt x="692" y="793"/>
                    <a:pt x="692" y="756"/>
                  </a:cubicBezTo>
                  <a:cubicBezTo>
                    <a:pt x="739" y="756"/>
                    <a:pt x="784" y="756"/>
                    <a:pt x="831" y="756"/>
                  </a:cubicBezTo>
                  <a:cubicBezTo>
                    <a:pt x="832" y="762"/>
                    <a:pt x="832" y="769"/>
                    <a:pt x="832" y="776"/>
                  </a:cubicBezTo>
                  <a:cubicBezTo>
                    <a:pt x="833" y="808"/>
                    <a:pt x="832" y="841"/>
                    <a:pt x="833" y="874"/>
                  </a:cubicBezTo>
                  <a:cubicBezTo>
                    <a:pt x="833" y="895"/>
                    <a:pt x="843" y="907"/>
                    <a:pt x="864" y="908"/>
                  </a:cubicBezTo>
                  <a:cubicBezTo>
                    <a:pt x="918" y="909"/>
                    <a:pt x="973" y="909"/>
                    <a:pt x="1028" y="908"/>
                  </a:cubicBezTo>
                  <a:cubicBezTo>
                    <a:pt x="1049" y="907"/>
                    <a:pt x="1059" y="894"/>
                    <a:pt x="1059" y="871"/>
                  </a:cubicBezTo>
                  <a:cubicBezTo>
                    <a:pt x="1059" y="807"/>
                    <a:pt x="1058" y="742"/>
                    <a:pt x="1059" y="677"/>
                  </a:cubicBezTo>
                  <a:cubicBezTo>
                    <a:pt x="1060" y="668"/>
                    <a:pt x="1065" y="657"/>
                    <a:pt x="1072" y="651"/>
                  </a:cubicBezTo>
                  <a:cubicBezTo>
                    <a:pt x="1134" y="600"/>
                    <a:pt x="1183" y="538"/>
                    <a:pt x="1216" y="464"/>
                  </a:cubicBezTo>
                  <a:cubicBezTo>
                    <a:pt x="1221" y="452"/>
                    <a:pt x="1229" y="449"/>
                    <a:pt x="1241" y="449"/>
                  </a:cubicBezTo>
                  <a:cubicBezTo>
                    <a:pt x="1289" y="450"/>
                    <a:pt x="1336" y="449"/>
                    <a:pt x="1383" y="449"/>
                  </a:cubicBezTo>
                  <a:cubicBezTo>
                    <a:pt x="1414" y="449"/>
                    <a:pt x="1426" y="438"/>
                    <a:pt x="1426" y="407"/>
                  </a:cubicBezTo>
                  <a:cubicBezTo>
                    <a:pt x="1426" y="343"/>
                    <a:pt x="1426" y="280"/>
                    <a:pt x="1425" y="217"/>
                  </a:cubicBezTo>
                  <a:cubicBezTo>
                    <a:pt x="1425" y="188"/>
                    <a:pt x="1414" y="177"/>
                    <a:pt x="1385" y="177"/>
                  </a:cubicBezTo>
                  <a:cubicBezTo>
                    <a:pt x="1344" y="177"/>
                    <a:pt x="1303" y="177"/>
                    <a:pt x="1261" y="177"/>
                  </a:cubicBezTo>
                  <a:cubicBezTo>
                    <a:pt x="1260" y="177"/>
                    <a:pt x="1259" y="176"/>
                    <a:pt x="1261" y="177"/>
                  </a:cubicBezTo>
                  <a:cubicBezTo>
                    <a:pt x="1239" y="117"/>
                    <a:pt x="1218" y="60"/>
                    <a:pt x="1197" y="3"/>
                  </a:cubicBezTo>
                  <a:cubicBezTo>
                    <a:pt x="1199" y="3"/>
                    <a:pt x="1204" y="2"/>
                    <a:pt x="1210" y="2"/>
                  </a:cubicBezTo>
                  <a:cubicBezTo>
                    <a:pt x="1294" y="2"/>
                    <a:pt x="1378" y="2"/>
                    <a:pt x="1462" y="2"/>
                  </a:cubicBezTo>
                  <a:cubicBezTo>
                    <a:pt x="1500" y="2"/>
                    <a:pt x="1522" y="24"/>
                    <a:pt x="1522" y="61"/>
                  </a:cubicBezTo>
                  <a:cubicBezTo>
                    <a:pt x="1522" y="542"/>
                    <a:pt x="1522" y="1022"/>
                    <a:pt x="1522" y="1503"/>
                  </a:cubicBezTo>
                  <a:cubicBezTo>
                    <a:pt x="1522" y="1511"/>
                    <a:pt x="1522" y="1519"/>
                    <a:pt x="1522" y="1529"/>
                  </a:cubicBezTo>
                  <a:cubicBezTo>
                    <a:pt x="1015" y="1529"/>
                    <a:pt x="510" y="1529"/>
                    <a:pt x="3" y="1529"/>
                  </a:cubicBezTo>
                  <a:cubicBezTo>
                    <a:pt x="2" y="1523"/>
                    <a:pt x="1" y="1516"/>
                    <a:pt x="1" y="1509"/>
                  </a:cubicBezTo>
                  <a:cubicBezTo>
                    <a:pt x="1" y="1125"/>
                    <a:pt x="1" y="741"/>
                    <a:pt x="1" y="357"/>
                  </a:cubicBezTo>
                  <a:cubicBezTo>
                    <a:pt x="1" y="263"/>
                    <a:pt x="3" y="168"/>
                    <a:pt x="1" y="73"/>
                  </a:cubicBezTo>
                  <a:cubicBezTo>
                    <a:pt x="0" y="24"/>
                    <a:pt x="31" y="0"/>
                    <a:pt x="72" y="1"/>
                  </a:cubicBezTo>
                  <a:cubicBezTo>
                    <a:pt x="158" y="4"/>
                    <a:pt x="244" y="2"/>
                    <a:pt x="328" y="2"/>
                  </a:cubicBezTo>
                  <a:close/>
                  <a:moveTo>
                    <a:pt x="99" y="773"/>
                  </a:moveTo>
                  <a:cubicBezTo>
                    <a:pt x="99" y="773"/>
                    <a:pt x="99" y="773"/>
                    <a:pt x="99" y="773"/>
                  </a:cubicBezTo>
                  <a:cubicBezTo>
                    <a:pt x="99" y="805"/>
                    <a:pt x="99" y="837"/>
                    <a:pt x="99" y="869"/>
                  </a:cubicBezTo>
                  <a:cubicBezTo>
                    <a:pt x="100" y="896"/>
                    <a:pt x="110" y="908"/>
                    <a:pt x="136" y="908"/>
                  </a:cubicBezTo>
                  <a:cubicBezTo>
                    <a:pt x="188" y="909"/>
                    <a:pt x="239" y="909"/>
                    <a:pt x="290" y="908"/>
                  </a:cubicBezTo>
                  <a:cubicBezTo>
                    <a:pt x="315" y="908"/>
                    <a:pt x="326" y="895"/>
                    <a:pt x="326" y="870"/>
                  </a:cubicBezTo>
                  <a:cubicBezTo>
                    <a:pt x="327" y="805"/>
                    <a:pt x="327" y="739"/>
                    <a:pt x="326" y="674"/>
                  </a:cubicBezTo>
                  <a:cubicBezTo>
                    <a:pt x="326" y="648"/>
                    <a:pt x="315" y="637"/>
                    <a:pt x="288" y="637"/>
                  </a:cubicBezTo>
                  <a:cubicBezTo>
                    <a:pt x="238" y="637"/>
                    <a:pt x="188" y="637"/>
                    <a:pt x="138" y="637"/>
                  </a:cubicBezTo>
                  <a:cubicBezTo>
                    <a:pt x="110" y="637"/>
                    <a:pt x="100" y="647"/>
                    <a:pt x="99" y="675"/>
                  </a:cubicBezTo>
                  <a:cubicBezTo>
                    <a:pt x="99" y="708"/>
                    <a:pt x="99" y="741"/>
                    <a:pt x="99" y="773"/>
                  </a:cubicBezTo>
                  <a:close/>
                  <a:moveTo>
                    <a:pt x="1198" y="772"/>
                  </a:moveTo>
                  <a:cubicBezTo>
                    <a:pt x="1198" y="803"/>
                    <a:pt x="1198" y="835"/>
                    <a:pt x="1198" y="866"/>
                  </a:cubicBezTo>
                  <a:cubicBezTo>
                    <a:pt x="1198" y="897"/>
                    <a:pt x="1208" y="908"/>
                    <a:pt x="1240" y="908"/>
                  </a:cubicBezTo>
                  <a:cubicBezTo>
                    <a:pt x="1289" y="909"/>
                    <a:pt x="1337" y="908"/>
                    <a:pt x="1386" y="908"/>
                  </a:cubicBezTo>
                  <a:cubicBezTo>
                    <a:pt x="1414" y="908"/>
                    <a:pt x="1425" y="897"/>
                    <a:pt x="1425" y="869"/>
                  </a:cubicBezTo>
                  <a:cubicBezTo>
                    <a:pt x="1426" y="805"/>
                    <a:pt x="1426" y="740"/>
                    <a:pt x="1425" y="675"/>
                  </a:cubicBezTo>
                  <a:cubicBezTo>
                    <a:pt x="1425" y="648"/>
                    <a:pt x="1414" y="637"/>
                    <a:pt x="1386" y="637"/>
                  </a:cubicBezTo>
                  <a:cubicBezTo>
                    <a:pt x="1336" y="637"/>
                    <a:pt x="1286" y="637"/>
                    <a:pt x="1236" y="637"/>
                  </a:cubicBezTo>
                  <a:cubicBezTo>
                    <a:pt x="1209" y="637"/>
                    <a:pt x="1198" y="648"/>
                    <a:pt x="1198" y="676"/>
                  </a:cubicBezTo>
                  <a:cubicBezTo>
                    <a:pt x="1198" y="708"/>
                    <a:pt x="1198" y="740"/>
                    <a:pt x="1198" y="772"/>
                  </a:cubicBezTo>
                  <a:close/>
                  <a:moveTo>
                    <a:pt x="1426" y="1220"/>
                  </a:moveTo>
                  <a:cubicBezTo>
                    <a:pt x="1426" y="1187"/>
                    <a:pt x="1426" y="1155"/>
                    <a:pt x="1425" y="1122"/>
                  </a:cubicBezTo>
                  <a:cubicBezTo>
                    <a:pt x="1425" y="1095"/>
                    <a:pt x="1414" y="1085"/>
                    <a:pt x="1387" y="1085"/>
                  </a:cubicBezTo>
                  <a:cubicBezTo>
                    <a:pt x="1337" y="1085"/>
                    <a:pt x="1286" y="1084"/>
                    <a:pt x="1235" y="1085"/>
                  </a:cubicBezTo>
                  <a:cubicBezTo>
                    <a:pt x="1210" y="1085"/>
                    <a:pt x="1198" y="1096"/>
                    <a:pt x="1198" y="1121"/>
                  </a:cubicBezTo>
                  <a:cubicBezTo>
                    <a:pt x="1198" y="1187"/>
                    <a:pt x="1198" y="1253"/>
                    <a:pt x="1198" y="1319"/>
                  </a:cubicBezTo>
                  <a:cubicBezTo>
                    <a:pt x="1198" y="1344"/>
                    <a:pt x="1210" y="1355"/>
                    <a:pt x="1235" y="1355"/>
                  </a:cubicBezTo>
                  <a:cubicBezTo>
                    <a:pt x="1285" y="1356"/>
                    <a:pt x="1335" y="1356"/>
                    <a:pt x="1385" y="1356"/>
                  </a:cubicBezTo>
                  <a:cubicBezTo>
                    <a:pt x="1415" y="1355"/>
                    <a:pt x="1425" y="1345"/>
                    <a:pt x="1426" y="1314"/>
                  </a:cubicBezTo>
                  <a:cubicBezTo>
                    <a:pt x="1426" y="1283"/>
                    <a:pt x="1426" y="1251"/>
                    <a:pt x="1426" y="1220"/>
                  </a:cubicBezTo>
                  <a:close/>
                  <a:moveTo>
                    <a:pt x="326" y="1219"/>
                  </a:moveTo>
                  <a:cubicBezTo>
                    <a:pt x="327" y="1219"/>
                    <a:pt x="327" y="1219"/>
                    <a:pt x="327" y="1219"/>
                  </a:cubicBezTo>
                  <a:cubicBezTo>
                    <a:pt x="327" y="1187"/>
                    <a:pt x="327" y="1154"/>
                    <a:pt x="326" y="1121"/>
                  </a:cubicBezTo>
                  <a:cubicBezTo>
                    <a:pt x="326" y="1096"/>
                    <a:pt x="315" y="1085"/>
                    <a:pt x="290" y="1085"/>
                  </a:cubicBezTo>
                  <a:cubicBezTo>
                    <a:pt x="239" y="1084"/>
                    <a:pt x="188" y="1085"/>
                    <a:pt x="138" y="1085"/>
                  </a:cubicBezTo>
                  <a:cubicBezTo>
                    <a:pt x="110" y="1085"/>
                    <a:pt x="99" y="1095"/>
                    <a:pt x="99" y="1123"/>
                  </a:cubicBezTo>
                  <a:cubicBezTo>
                    <a:pt x="99" y="1188"/>
                    <a:pt x="99" y="1253"/>
                    <a:pt x="99" y="1317"/>
                  </a:cubicBezTo>
                  <a:cubicBezTo>
                    <a:pt x="99" y="1344"/>
                    <a:pt x="110" y="1355"/>
                    <a:pt x="137" y="1355"/>
                  </a:cubicBezTo>
                  <a:cubicBezTo>
                    <a:pt x="188" y="1356"/>
                    <a:pt x="238" y="1356"/>
                    <a:pt x="289" y="1355"/>
                  </a:cubicBezTo>
                  <a:cubicBezTo>
                    <a:pt x="316" y="1355"/>
                    <a:pt x="326" y="1344"/>
                    <a:pt x="326" y="1317"/>
                  </a:cubicBezTo>
                  <a:cubicBezTo>
                    <a:pt x="327" y="1285"/>
                    <a:pt x="326" y="1252"/>
                    <a:pt x="326" y="1219"/>
                  </a:cubicBezTo>
                  <a:close/>
                  <a:moveTo>
                    <a:pt x="466" y="1221"/>
                  </a:moveTo>
                  <a:cubicBezTo>
                    <a:pt x="466" y="1253"/>
                    <a:pt x="466" y="1286"/>
                    <a:pt x="466" y="1319"/>
                  </a:cubicBezTo>
                  <a:cubicBezTo>
                    <a:pt x="466" y="1343"/>
                    <a:pt x="477" y="1355"/>
                    <a:pt x="500" y="1355"/>
                  </a:cubicBezTo>
                  <a:cubicBezTo>
                    <a:pt x="553" y="1356"/>
                    <a:pt x="606" y="1356"/>
                    <a:pt x="658" y="1355"/>
                  </a:cubicBezTo>
                  <a:cubicBezTo>
                    <a:pt x="681" y="1355"/>
                    <a:pt x="692" y="1344"/>
                    <a:pt x="692" y="1322"/>
                  </a:cubicBezTo>
                  <a:cubicBezTo>
                    <a:pt x="692" y="1254"/>
                    <a:pt x="692" y="1186"/>
                    <a:pt x="692" y="1118"/>
                  </a:cubicBezTo>
                  <a:cubicBezTo>
                    <a:pt x="692" y="1095"/>
                    <a:pt x="680" y="1085"/>
                    <a:pt x="657" y="1085"/>
                  </a:cubicBezTo>
                  <a:cubicBezTo>
                    <a:pt x="606" y="1084"/>
                    <a:pt x="554" y="1084"/>
                    <a:pt x="503" y="1085"/>
                  </a:cubicBezTo>
                  <a:cubicBezTo>
                    <a:pt x="477" y="1085"/>
                    <a:pt x="466" y="1096"/>
                    <a:pt x="466" y="1123"/>
                  </a:cubicBezTo>
                  <a:cubicBezTo>
                    <a:pt x="466" y="1155"/>
                    <a:pt x="466" y="1188"/>
                    <a:pt x="466" y="1221"/>
                  </a:cubicBezTo>
                  <a:close/>
                  <a:moveTo>
                    <a:pt x="833" y="1220"/>
                  </a:moveTo>
                  <a:cubicBezTo>
                    <a:pt x="833" y="1251"/>
                    <a:pt x="832" y="1282"/>
                    <a:pt x="833" y="1314"/>
                  </a:cubicBezTo>
                  <a:cubicBezTo>
                    <a:pt x="833" y="1346"/>
                    <a:pt x="842" y="1355"/>
                    <a:pt x="874" y="1356"/>
                  </a:cubicBezTo>
                  <a:cubicBezTo>
                    <a:pt x="923" y="1356"/>
                    <a:pt x="973" y="1356"/>
                    <a:pt x="1022" y="1355"/>
                  </a:cubicBezTo>
                  <a:cubicBezTo>
                    <a:pt x="1047" y="1355"/>
                    <a:pt x="1059" y="1344"/>
                    <a:pt x="1059" y="1319"/>
                  </a:cubicBezTo>
                  <a:cubicBezTo>
                    <a:pt x="1059" y="1253"/>
                    <a:pt x="1059" y="1187"/>
                    <a:pt x="1059" y="1121"/>
                  </a:cubicBezTo>
                  <a:cubicBezTo>
                    <a:pt x="1059" y="1096"/>
                    <a:pt x="1047" y="1085"/>
                    <a:pt x="1022" y="1085"/>
                  </a:cubicBezTo>
                  <a:cubicBezTo>
                    <a:pt x="971" y="1084"/>
                    <a:pt x="919" y="1085"/>
                    <a:pt x="868" y="1085"/>
                  </a:cubicBezTo>
                  <a:cubicBezTo>
                    <a:pt x="844" y="1085"/>
                    <a:pt x="833" y="1095"/>
                    <a:pt x="833" y="1120"/>
                  </a:cubicBezTo>
                  <a:cubicBezTo>
                    <a:pt x="832" y="1153"/>
                    <a:pt x="833" y="1187"/>
                    <a:pt x="833" y="1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49C03167-D55E-4735-9A09-BB26BCC4A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12900" y="3598863"/>
              <a:ext cx="647699" cy="50800"/>
            </a:xfrm>
            <a:custGeom>
              <a:avLst/>
              <a:gdLst>
                <a:gd name="T0" fmla="*/ 933 w 1867"/>
                <a:gd name="T1" fmla="*/ 0 h 148"/>
                <a:gd name="T2" fmla="*/ 1829 w 1867"/>
                <a:gd name="T3" fmla="*/ 0 h 148"/>
                <a:gd name="T4" fmla="*/ 1866 w 1867"/>
                <a:gd name="T5" fmla="*/ 37 h 148"/>
                <a:gd name="T6" fmla="*/ 1866 w 1867"/>
                <a:gd name="T7" fmla="*/ 107 h 148"/>
                <a:gd name="T8" fmla="*/ 1824 w 1867"/>
                <a:gd name="T9" fmla="*/ 148 h 148"/>
                <a:gd name="T10" fmla="*/ 1044 w 1867"/>
                <a:gd name="T11" fmla="*/ 148 h 148"/>
                <a:gd name="T12" fmla="*/ 45 w 1867"/>
                <a:gd name="T13" fmla="*/ 148 h 148"/>
                <a:gd name="T14" fmla="*/ 0 w 1867"/>
                <a:gd name="T15" fmla="*/ 103 h 148"/>
                <a:gd name="T16" fmla="*/ 0 w 1867"/>
                <a:gd name="T17" fmla="*/ 37 h 148"/>
                <a:gd name="T18" fmla="*/ 37 w 1867"/>
                <a:gd name="T19" fmla="*/ 0 h 148"/>
                <a:gd name="T20" fmla="*/ 565 w 1867"/>
                <a:gd name="T21" fmla="*/ 0 h 148"/>
                <a:gd name="T22" fmla="*/ 933 w 1867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7" h="148">
                  <a:moveTo>
                    <a:pt x="933" y="0"/>
                  </a:moveTo>
                  <a:cubicBezTo>
                    <a:pt x="1232" y="0"/>
                    <a:pt x="1530" y="0"/>
                    <a:pt x="1829" y="0"/>
                  </a:cubicBezTo>
                  <a:cubicBezTo>
                    <a:pt x="1857" y="0"/>
                    <a:pt x="1866" y="8"/>
                    <a:pt x="1866" y="37"/>
                  </a:cubicBezTo>
                  <a:cubicBezTo>
                    <a:pt x="1867" y="60"/>
                    <a:pt x="1866" y="84"/>
                    <a:pt x="1866" y="107"/>
                  </a:cubicBezTo>
                  <a:cubicBezTo>
                    <a:pt x="1866" y="139"/>
                    <a:pt x="1858" y="148"/>
                    <a:pt x="1824" y="148"/>
                  </a:cubicBezTo>
                  <a:cubicBezTo>
                    <a:pt x="1564" y="148"/>
                    <a:pt x="1304" y="148"/>
                    <a:pt x="1044" y="148"/>
                  </a:cubicBezTo>
                  <a:cubicBezTo>
                    <a:pt x="711" y="148"/>
                    <a:pt x="378" y="148"/>
                    <a:pt x="45" y="148"/>
                  </a:cubicBezTo>
                  <a:cubicBezTo>
                    <a:pt x="8" y="148"/>
                    <a:pt x="0" y="140"/>
                    <a:pt x="0" y="103"/>
                  </a:cubicBezTo>
                  <a:cubicBezTo>
                    <a:pt x="0" y="81"/>
                    <a:pt x="0" y="59"/>
                    <a:pt x="0" y="37"/>
                  </a:cubicBezTo>
                  <a:cubicBezTo>
                    <a:pt x="1" y="8"/>
                    <a:pt x="9" y="0"/>
                    <a:pt x="37" y="0"/>
                  </a:cubicBezTo>
                  <a:cubicBezTo>
                    <a:pt x="213" y="0"/>
                    <a:pt x="389" y="0"/>
                    <a:pt x="565" y="0"/>
                  </a:cubicBezTo>
                  <a:cubicBezTo>
                    <a:pt x="688" y="0"/>
                    <a:pt x="811" y="0"/>
                    <a:pt x="9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65643ADC-E117-491A-9321-C5C66461D3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46213" y="2984500"/>
              <a:ext cx="312737" cy="307975"/>
            </a:xfrm>
            <a:custGeom>
              <a:avLst/>
              <a:gdLst>
                <a:gd name="T0" fmla="*/ 453 w 903"/>
                <a:gd name="T1" fmla="*/ 888 h 890"/>
                <a:gd name="T2" fmla="*/ 11 w 903"/>
                <a:gd name="T3" fmla="*/ 424 h 890"/>
                <a:gd name="T4" fmla="*/ 456 w 903"/>
                <a:gd name="T5" fmla="*/ 1 h 890"/>
                <a:gd name="T6" fmla="*/ 899 w 903"/>
                <a:gd name="T7" fmla="*/ 456 h 890"/>
                <a:gd name="T8" fmla="*/ 453 w 903"/>
                <a:gd name="T9" fmla="*/ 888 h 890"/>
                <a:gd name="T10" fmla="*/ 841 w 903"/>
                <a:gd name="T11" fmla="*/ 445 h 890"/>
                <a:gd name="T12" fmla="*/ 458 w 903"/>
                <a:gd name="T13" fmla="*/ 59 h 890"/>
                <a:gd name="T14" fmla="*/ 68 w 903"/>
                <a:gd name="T15" fmla="*/ 445 h 890"/>
                <a:gd name="T16" fmla="*/ 452 w 903"/>
                <a:gd name="T17" fmla="*/ 831 h 890"/>
                <a:gd name="T18" fmla="*/ 841 w 903"/>
                <a:gd name="T19" fmla="*/ 445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3" h="890">
                  <a:moveTo>
                    <a:pt x="453" y="888"/>
                  </a:moveTo>
                  <a:cubicBezTo>
                    <a:pt x="212" y="890"/>
                    <a:pt x="0" y="685"/>
                    <a:pt x="11" y="424"/>
                  </a:cubicBezTo>
                  <a:cubicBezTo>
                    <a:pt x="20" y="200"/>
                    <a:pt x="204" y="0"/>
                    <a:pt x="456" y="1"/>
                  </a:cubicBezTo>
                  <a:cubicBezTo>
                    <a:pt x="714" y="2"/>
                    <a:pt x="903" y="215"/>
                    <a:pt x="899" y="456"/>
                  </a:cubicBezTo>
                  <a:cubicBezTo>
                    <a:pt x="894" y="692"/>
                    <a:pt x="694" y="889"/>
                    <a:pt x="453" y="888"/>
                  </a:cubicBezTo>
                  <a:close/>
                  <a:moveTo>
                    <a:pt x="841" y="445"/>
                  </a:moveTo>
                  <a:cubicBezTo>
                    <a:pt x="841" y="232"/>
                    <a:pt x="670" y="59"/>
                    <a:pt x="458" y="59"/>
                  </a:cubicBezTo>
                  <a:cubicBezTo>
                    <a:pt x="241" y="58"/>
                    <a:pt x="67" y="230"/>
                    <a:pt x="68" y="445"/>
                  </a:cubicBezTo>
                  <a:cubicBezTo>
                    <a:pt x="69" y="658"/>
                    <a:pt x="241" y="831"/>
                    <a:pt x="452" y="831"/>
                  </a:cubicBezTo>
                  <a:cubicBezTo>
                    <a:pt x="667" y="832"/>
                    <a:pt x="840" y="659"/>
                    <a:pt x="841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2992C960-8786-4298-9F46-A4B6613A3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2238" y="3033713"/>
              <a:ext cx="206375" cy="207963"/>
            </a:xfrm>
            <a:custGeom>
              <a:avLst/>
              <a:gdLst>
                <a:gd name="T0" fmla="*/ 395 w 599"/>
                <a:gd name="T1" fmla="*/ 395 h 600"/>
                <a:gd name="T2" fmla="*/ 395 w 599"/>
                <a:gd name="T3" fmla="*/ 559 h 600"/>
                <a:gd name="T4" fmla="*/ 355 w 599"/>
                <a:gd name="T5" fmla="*/ 600 h 600"/>
                <a:gd name="T6" fmla="*/ 243 w 599"/>
                <a:gd name="T7" fmla="*/ 600 h 600"/>
                <a:gd name="T8" fmla="*/ 204 w 599"/>
                <a:gd name="T9" fmla="*/ 560 h 600"/>
                <a:gd name="T10" fmla="*/ 204 w 599"/>
                <a:gd name="T11" fmla="*/ 420 h 600"/>
                <a:gd name="T12" fmla="*/ 204 w 599"/>
                <a:gd name="T13" fmla="*/ 395 h 600"/>
                <a:gd name="T14" fmla="*/ 177 w 599"/>
                <a:gd name="T15" fmla="*/ 395 h 600"/>
                <a:gd name="T16" fmla="*/ 39 w 599"/>
                <a:gd name="T17" fmla="*/ 395 h 600"/>
                <a:gd name="T18" fmla="*/ 0 w 599"/>
                <a:gd name="T19" fmla="*/ 356 h 600"/>
                <a:gd name="T20" fmla="*/ 0 w 599"/>
                <a:gd name="T21" fmla="*/ 244 h 600"/>
                <a:gd name="T22" fmla="*/ 38 w 599"/>
                <a:gd name="T23" fmla="*/ 205 h 600"/>
                <a:gd name="T24" fmla="*/ 180 w 599"/>
                <a:gd name="T25" fmla="*/ 205 h 600"/>
                <a:gd name="T26" fmla="*/ 204 w 599"/>
                <a:gd name="T27" fmla="*/ 205 h 600"/>
                <a:gd name="T28" fmla="*/ 204 w 599"/>
                <a:gd name="T29" fmla="*/ 133 h 600"/>
                <a:gd name="T30" fmla="*/ 204 w 599"/>
                <a:gd name="T31" fmla="*/ 35 h 600"/>
                <a:gd name="T32" fmla="*/ 237 w 599"/>
                <a:gd name="T33" fmla="*/ 0 h 600"/>
                <a:gd name="T34" fmla="*/ 361 w 599"/>
                <a:gd name="T35" fmla="*/ 0 h 600"/>
                <a:gd name="T36" fmla="*/ 395 w 599"/>
                <a:gd name="T37" fmla="*/ 38 h 600"/>
                <a:gd name="T38" fmla="*/ 395 w 599"/>
                <a:gd name="T39" fmla="*/ 204 h 600"/>
                <a:gd name="T40" fmla="*/ 417 w 599"/>
                <a:gd name="T41" fmla="*/ 205 h 600"/>
                <a:gd name="T42" fmla="*/ 559 w 599"/>
                <a:gd name="T43" fmla="*/ 205 h 600"/>
                <a:gd name="T44" fmla="*/ 599 w 599"/>
                <a:gd name="T45" fmla="*/ 245 h 600"/>
                <a:gd name="T46" fmla="*/ 599 w 599"/>
                <a:gd name="T47" fmla="*/ 361 h 600"/>
                <a:gd name="T48" fmla="*/ 565 w 599"/>
                <a:gd name="T49" fmla="*/ 395 h 600"/>
                <a:gd name="T50" fmla="*/ 419 w 599"/>
                <a:gd name="T51" fmla="*/ 395 h 600"/>
                <a:gd name="T52" fmla="*/ 395 w 599"/>
                <a:gd name="T53" fmla="*/ 39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9" h="600">
                  <a:moveTo>
                    <a:pt x="395" y="395"/>
                  </a:moveTo>
                  <a:cubicBezTo>
                    <a:pt x="395" y="452"/>
                    <a:pt x="395" y="505"/>
                    <a:pt x="395" y="559"/>
                  </a:cubicBezTo>
                  <a:cubicBezTo>
                    <a:pt x="395" y="590"/>
                    <a:pt x="385" y="600"/>
                    <a:pt x="355" y="600"/>
                  </a:cubicBezTo>
                  <a:cubicBezTo>
                    <a:pt x="317" y="600"/>
                    <a:pt x="280" y="600"/>
                    <a:pt x="243" y="600"/>
                  </a:cubicBezTo>
                  <a:cubicBezTo>
                    <a:pt x="214" y="600"/>
                    <a:pt x="204" y="590"/>
                    <a:pt x="204" y="560"/>
                  </a:cubicBezTo>
                  <a:cubicBezTo>
                    <a:pt x="204" y="513"/>
                    <a:pt x="204" y="466"/>
                    <a:pt x="204" y="420"/>
                  </a:cubicBezTo>
                  <a:cubicBezTo>
                    <a:pt x="204" y="413"/>
                    <a:pt x="204" y="405"/>
                    <a:pt x="204" y="395"/>
                  </a:cubicBezTo>
                  <a:cubicBezTo>
                    <a:pt x="194" y="395"/>
                    <a:pt x="185" y="395"/>
                    <a:pt x="177" y="395"/>
                  </a:cubicBezTo>
                  <a:cubicBezTo>
                    <a:pt x="131" y="395"/>
                    <a:pt x="85" y="395"/>
                    <a:pt x="39" y="395"/>
                  </a:cubicBezTo>
                  <a:cubicBezTo>
                    <a:pt x="9" y="395"/>
                    <a:pt x="0" y="386"/>
                    <a:pt x="0" y="356"/>
                  </a:cubicBezTo>
                  <a:cubicBezTo>
                    <a:pt x="0" y="318"/>
                    <a:pt x="0" y="281"/>
                    <a:pt x="0" y="244"/>
                  </a:cubicBezTo>
                  <a:cubicBezTo>
                    <a:pt x="0" y="216"/>
                    <a:pt x="10" y="205"/>
                    <a:pt x="38" y="205"/>
                  </a:cubicBezTo>
                  <a:cubicBezTo>
                    <a:pt x="86" y="205"/>
                    <a:pt x="133" y="205"/>
                    <a:pt x="180" y="205"/>
                  </a:cubicBezTo>
                  <a:cubicBezTo>
                    <a:pt x="188" y="205"/>
                    <a:pt x="195" y="205"/>
                    <a:pt x="204" y="205"/>
                  </a:cubicBezTo>
                  <a:cubicBezTo>
                    <a:pt x="204" y="179"/>
                    <a:pt x="204" y="156"/>
                    <a:pt x="204" y="133"/>
                  </a:cubicBezTo>
                  <a:cubicBezTo>
                    <a:pt x="204" y="100"/>
                    <a:pt x="204" y="68"/>
                    <a:pt x="204" y="35"/>
                  </a:cubicBezTo>
                  <a:cubicBezTo>
                    <a:pt x="204" y="14"/>
                    <a:pt x="216" y="1"/>
                    <a:pt x="237" y="0"/>
                  </a:cubicBezTo>
                  <a:cubicBezTo>
                    <a:pt x="278" y="0"/>
                    <a:pt x="320" y="0"/>
                    <a:pt x="361" y="0"/>
                  </a:cubicBezTo>
                  <a:cubicBezTo>
                    <a:pt x="383" y="1"/>
                    <a:pt x="395" y="14"/>
                    <a:pt x="395" y="38"/>
                  </a:cubicBezTo>
                  <a:cubicBezTo>
                    <a:pt x="395" y="93"/>
                    <a:pt x="395" y="147"/>
                    <a:pt x="395" y="204"/>
                  </a:cubicBezTo>
                  <a:cubicBezTo>
                    <a:pt x="403" y="204"/>
                    <a:pt x="410" y="205"/>
                    <a:pt x="417" y="205"/>
                  </a:cubicBezTo>
                  <a:cubicBezTo>
                    <a:pt x="465" y="205"/>
                    <a:pt x="512" y="205"/>
                    <a:pt x="559" y="205"/>
                  </a:cubicBezTo>
                  <a:cubicBezTo>
                    <a:pt x="589" y="205"/>
                    <a:pt x="599" y="216"/>
                    <a:pt x="599" y="245"/>
                  </a:cubicBezTo>
                  <a:cubicBezTo>
                    <a:pt x="599" y="283"/>
                    <a:pt x="599" y="322"/>
                    <a:pt x="599" y="361"/>
                  </a:cubicBezTo>
                  <a:cubicBezTo>
                    <a:pt x="599" y="384"/>
                    <a:pt x="588" y="395"/>
                    <a:pt x="565" y="395"/>
                  </a:cubicBezTo>
                  <a:cubicBezTo>
                    <a:pt x="516" y="395"/>
                    <a:pt x="467" y="395"/>
                    <a:pt x="419" y="395"/>
                  </a:cubicBezTo>
                  <a:cubicBezTo>
                    <a:pt x="412" y="395"/>
                    <a:pt x="405" y="395"/>
                    <a:pt x="395" y="3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3297" tIns="46649" rIns="93297" bIns="46649" numCol="1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281837D-AEC7-451B-9C84-F9A9582D5904}"/>
              </a:ext>
            </a:extLst>
          </p:cNvPr>
          <p:cNvSpPr/>
          <p:nvPr/>
        </p:nvSpPr>
        <p:spPr>
          <a:xfrm>
            <a:off x="335362" y="1242061"/>
            <a:ext cx="439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В каждом здании будут вести прием врачи </a:t>
            </a:r>
            <a:r>
              <a:rPr lang="ru-RU" sz="1600" b="1" dirty="0">
                <a:solidFill>
                  <a:srgbClr val="48BED8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8</a:t>
            </a:r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специальностей</a:t>
            </a:r>
            <a:endParaRPr lang="ru-RU" sz="1600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C12C3070-5CB5-4596-988E-D7A1180A7368}"/>
              </a:ext>
            </a:extLst>
          </p:cNvPr>
          <p:cNvSpPr/>
          <p:nvPr/>
        </p:nvSpPr>
        <p:spPr>
          <a:xfrm>
            <a:off x="7051594" y="1412776"/>
            <a:ext cx="4782387" cy="524544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каждом здании поликлиник будут располагаться маммограф, рентген или флюорограф, аппараты УЗИ, </a:t>
            </a:r>
            <a:b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оборудование функциональной диагностики: система мониторирования артериального давления, 12-канальный электрокардиограф</a:t>
            </a: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endParaRPr lang="en-US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endParaRPr lang="ru-RU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algn="just">
              <a:lnSpc>
                <a:spcPct val="107000"/>
              </a:lnSpc>
              <a:spcBef>
                <a:spcPts val="300"/>
              </a:spcBef>
              <a:defRPr/>
            </a:pP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каждом головном здании поликлиник будут располагаться аппараты МРТ, КТ, денситометр, аппарат УЗИ экспертного класса, </a:t>
            </a:r>
            <a:r>
              <a:rPr lang="ru-RU" sz="1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тредмил</a:t>
            </a:r>
            <a:r>
              <a:rPr lang="ru-RU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эндоскопическое оборудование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A3A2604-954B-4836-9AEC-D6464E01F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73" y="1143138"/>
            <a:ext cx="1620721" cy="16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6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1F758BE-901A-4DCC-902B-4AB45A462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234888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Годовой отчет </a:t>
            </a:r>
            <a:br>
              <a:rPr lang="ru-RU" dirty="0"/>
            </a:br>
            <a:r>
              <a:rPr lang="ru-RU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ГБУЗ «ГП №2 ДЗМ</a:t>
            </a:r>
            <a:r>
              <a:rPr lang="ru-RU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» </a:t>
            </a:r>
            <a:br>
              <a:rPr lang="ru-RU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 </a:t>
            </a:r>
            <a:r>
              <a:rPr lang="ru-RU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</a:t>
            </a:r>
            <a:br>
              <a:rPr lang="ru-RU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B1B011-B209-46A6-8840-FE9DFFBC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4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5" y="1124744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500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598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742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672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395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22 135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(7 872 человека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ru-RU" sz="3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46 523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917260203"/>
              </p:ext>
            </p:extLst>
          </p:nvPr>
        </p:nvGraphicFramePr>
        <p:xfrm>
          <a:off x="4327184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38 794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(19 481 человек старше трудоспособного возраста)</a:t>
            </a:r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33 240 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(15 644 человека старше трудоспособного возраста)</a:t>
            </a: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35983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(16 905 человек старше трудоспособного возраста)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21244</a:t>
            </a: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 (10 337 человек старше трудоспособного возраста)</a:t>
            </a:r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 fontScale="90000"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Дорогостоящее оборудование поликлиники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95325" y="549275"/>
            <a:ext cx="568870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-99392"/>
            <a:ext cx="5231904" cy="701807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695324" y="1556792"/>
            <a:ext cx="4104532" cy="432048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КТ 			1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МРТ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Денситометры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Рентгены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6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Флюорографы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ед.</a:t>
            </a: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Маммографы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4 ед.</a:t>
            </a: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11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3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30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Тредмил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2 ЕД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>
            <a:extLst>
              <a:ext uri="{FF2B5EF4-FFF2-40B4-BE49-F238E27FC236}">
                <a16:creationId xmlns:a16="http://schemas.microsoft.com/office/drawing/2014/main" id="{4E0463CC-0ABB-44D3-A54C-1D8B399E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Посещения 2023 году:</a:t>
            </a:r>
          </a:p>
          <a:p>
            <a:pPr>
              <a:buFontTx/>
              <a:buChar char="-"/>
            </a:pPr>
            <a:r>
              <a:rPr lang="ru-RU" dirty="0"/>
              <a:t>Помощь на дому;</a:t>
            </a:r>
          </a:p>
          <a:p>
            <a:pPr>
              <a:buFontTx/>
              <a:buChar char="-"/>
            </a:pPr>
            <a:r>
              <a:rPr lang="ru-RU" dirty="0"/>
              <a:t>Посещения к дежурному врачу;</a:t>
            </a:r>
          </a:p>
          <a:p>
            <a:pPr>
              <a:buFontTx/>
              <a:buChar char="-"/>
            </a:pPr>
            <a:r>
              <a:rPr lang="ru-RU" dirty="0"/>
              <a:t>Посещение врачей специалистов.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549275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976074321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6" y="-2960"/>
            <a:ext cx="4417168" cy="68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988840"/>
            <a:ext cx="5234600" cy="38884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дифтерия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3529" y="1943375"/>
            <a:ext cx="4453523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гриппа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дифтерии</a:t>
            </a:r>
          </a:p>
        </p:txBody>
      </p:sp>
      <p:sp>
        <p:nvSpPr>
          <p:cNvPr id="9" name="Овал 8"/>
          <p:cNvSpPr/>
          <p:nvPr/>
        </p:nvSpPr>
        <p:spPr>
          <a:xfrm>
            <a:off x="6960096" y="1795811"/>
            <a:ext cx="4297485" cy="4297485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29926" y="4005064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0863" y="1988840"/>
            <a:ext cx="29062" cy="3888432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82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5"/>
            <a:ext cx="5904656" cy="935509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показатели. Инвалиды </a:t>
            </a:r>
            <a:b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участники ВОВ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4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33777"/>
              </p:ext>
            </p:extLst>
          </p:nvPr>
        </p:nvGraphicFramePr>
        <p:xfrm>
          <a:off x="5663952" y="1844824"/>
          <a:ext cx="6192688" cy="42846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04456">
                  <a:extLst>
                    <a:ext uri="{9D8B030D-6E8A-4147-A177-3AD203B41FA5}">
                      <a16:colId xmlns:a16="http://schemas.microsoft.com/office/drawing/2014/main" val="282041551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33448366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68174681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Участники ВОВ (кроме ИОВ)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Инвалиды 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</a:rPr>
                        <a:t>ВОВ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89115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3941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Вновь взято под диспансерное наблюдение в отчетном году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2998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Снято с диспансерного наблюдения в течении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44,7%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36022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55171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Состоит под диспансерным наблюдением на конец отчетного года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5714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в том числе по группам инвалидности: 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4014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73,5%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382446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US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                                                                       III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17 %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9482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Охвачено комплексными медицинскими осмотрами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91,5%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89,8%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705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Нуждались в стационарном лечении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14,7%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4855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стационарное лечение из числа нуждавшихся 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11,1%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18,4%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44355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Получили санаторно-курортное лечение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40009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34253"/>
          <a:stretch/>
        </p:blipFill>
        <p:spPr>
          <a:xfrm>
            <a:off x="-4226" y="0"/>
            <a:ext cx="523190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1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5" y="1124744"/>
            <a:ext cx="10801350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181663" y="188071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896125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96964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77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3136087"/>
            <a:ext cx="1800275" cy="689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2023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111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109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021651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821776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425" y="1614756"/>
            <a:ext cx="482150" cy="48215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610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за 2020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479376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1549" y="5730354"/>
            <a:ext cx="8857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2023 году повышение квалификации прошли </a:t>
            </a:r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112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32283070"/>
              </p:ext>
            </p:extLst>
          </p:nvPr>
        </p:nvGraphicFramePr>
        <p:xfrm>
          <a:off x="1235601" y="1437278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92905014"/>
              </p:ext>
            </p:extLst>
          </p:nvPr>
        </p:nvGraphicFramePr>
        <p:xfrm>
          <a:off x="4871864" y="1366659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24822745"/>
              </p:ext>
            </p:extLst>
          </p:nvPr>
        </p:nvGraphicFramePr>
        <p:xfrm>
          <a:off x="8654080" y="1436726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980937" y="2589406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249,25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89305" y="2506812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261,00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80953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136,50</a:t>
            </a:r>
          </a:p>
          <a:p>
            <a:pPr algn="ctr"/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46990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08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5">
            <a:extLst>
              <a:ext uri="{FF2B5EF4-FFF2-40B4-BE49-F238E27FC236}">
                <a16:creationId xmlns:a16="http://schemas.microsoft.com/office/drawing/2014/main" id="{8C044FF5-E3BE-4002-B9A8-A68C4D4A17C2}"/>
              </a:ext>
            </a:extLst>
          </p:cNvPr>
          <p:cNvGrpSpPr/>
          <p:nvPr/>
        </p:nvGrpSpPr>
        <p:grpSpPr>
          <a:xfrm flipH="1" flipV="1">
            <a:off x="-7891" y="-4907"/>
            <a:ext cx="8738567" cy="602589"/>
            <a:chOff x="3254046" y="4745829"/>
            <a:chExt cx="8934778" cy="1817442"/>
          </a:xfrm>
          <a:solidFill>
            <a:srgbClr val="48BED8"/>
          </a:solidFill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22C70F5E-4105-42EE-85F4-45683B973A8C}"/>
                </a:ext>
              </a:extLst>
            </p:cNvPr>
            <p:cNvSpPr/>
            <p:nvPr/>
          </p:nvSpPr>
          <p:spPr>
            <a:xfrm>
              <a:off x="3928744" y="4745830"/>
              <a:ext cx="8260080" cy="18174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027">
                <a:defRPr/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ight Triangle 2">
              <a:extLst>
                <a:ext uri="{FF2B5EF4-FFF2-40B4-BE49-F238E27FC236}">
                  <a16:creationId xmlns:a16="http://schemas.microsoft.com/office/drawing/2014/main" id="{4034A310-3E42-4164-8F6E-0BCE2B134997}"/>
                </a:ext>
              </a:extLst>
            </p:cNvPr>
            <p:cNvSpPr/>
            <p:nvPr/>
          </p:nvSpPr>
          <p:spPr>
            <a:xfrm rot="16200000">
              <a:off x="2688265" y="5311610"/>
              <a:ext cx="1817439" cy="68587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8027">
                <a:defRPr/>
              </a:pPr>
              <a:endParaRPr lang="en-US" sz="140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864714" y="1018"/>
          <a:ext cx="1358" cy="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180" imgH="180" progId="TCLayout.ActiveDocument.1">
                  <p:embed/>
                </p:oleObj>
              </mc:Choice>
              <mc:Fallback>
                <p:oleObj name="Слайд think-cell" r:id="rId3" imgW="180" imgH="18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4714" y="1018"/>
                        <a:ext cx="1358" cy="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8664" y="6500682"/>
            <a:ext cx="12200665" cy="357319"/>
          </a:xfrm>
          <a:prstGeom prst="rect">
            <a:avLst/>
          </a:prstGeom>
          <a:solidFill>
            <a:srgbClr val="48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824" tIns="34912" rIns="69824" bIns="34912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535423" y="6618727"/>
            <a:ext cx="2866590" cy="194016"/>
          </a:xfrm>
          <a:prstGeom prst="rect">
            <a:avLst/>
          </a:prstGeom>
        </p:spPr>
        <p:txBody>
          <a:bodyPr wrap="square" lIns="69824" tIns="27490" rIns="69824" bIns="27490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>Новый московский стандарт поликлиники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065" y1="12717" x2="51613" y2="210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63331" y="6597724"/>
            <a:ext cx="306813" cy="214027"/>
          </a:xfrm>
          <a:prstGeom prst="rect">
            <a:avLst/>
          </a:prstGeom>
        </p:spPr>
      </p:pic>
      <p:pic>
        <p:nvPicPr>
          <p:cNvPr id="49" name="Picture 20">
            <a:extLst>
              <a:ext uri="{FF2B5EF4-FFF2-40B4-BE49-F238E27FC236}">
                <a16:creationId xmlns:a16="http://schemas.microsoft.com/office/drawing/2014/main" id="{97B09067-E430-4767-B494-F6665517DB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7" r="10145"/>
          <a:stretch/>
        </p:blipFill>
        <p:spPr>
          <a:xfrm>
            <a:off x="1332951" y="741199"/>
            <a:ext cx="4662056" cy="2730595"/>
          </a:xfrm>
          <a:prstGeom prst="rect">
            <a:avLst/>
          </a:prstGeom>
        </p:spPr>
      </p:pic>
      <p:pic>
        <p:nvPicPr>
          <p:cNvPr id="51" name="Picture 1">
            <a:extLst>
              <a:ext uri="{FF2B5EF4-FFF2-40B4-BE49-F238E27FC236}">
                <a16:creationId xmlns:a16="http://schemas.microsoft.com/office/drawing/2014/main" id="{82B7A216-09C9-459F-ADCD-C7D9B32EB23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87" t="5877" r="6057" b="5038"/>
          <a:stretch/>
        </p:blipFill>
        <p:spPr>
          <a:xfrm>
            <a:off x="1332951" y="3579907"/>
            <a:ext cx="4649923" cy="2730595"/>
          </a:xfrm>
          <a:prstGeom prst="rect">
            <a:avLst/>
          </a:prstGeom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5AD4DFE0-3941-45D3-BDBA-BADE43FC02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r="8437" b="700"/>
          <a:stretch/>
        </p:blipFill>
        <p:spPr>
          <a:xfrm>
            <a:off x="6121336" y="741199"/>
            <a:ext cx="4669581" cy="2730595"/>
          </a:xfrm>
          <a:prstGeom prst="rect">
            <a:avLst/>
          </a:prstGeom>
        </p:spPr>
      </p:pic>
      <p:pic>
        <p:nvPicPr>
          <p:cNvPr id="53" name="Picture 8">
            <a:extLst>
              <a:ext uri="{FF2B5EF4-FFF2-40B4-BE49-F238E27FC236}">
                <a16:creationId xmlns:a16="http://schemas.microsoft.com/office/drawing/2014/main" id="{12A08AC3-455D-4D5C-9119-AE784B8F60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3057" b="12828"/>
          <a:stretch/>
        </p:blipFill>
        <p:spPr>
          <a:xfrm>
            <a:off x="6121336" y="3579907"/>
            <a:ext cx="4669580" cy="2736566"/>
          </a:xfrm>
          <a:prstGeom prst="rect">
            <a:avLst/>
          </a:prstGeom>
        </p:spPr>
      </p:pic>
      <p:sp>
        <p:nvSpPr>
          <p:cNvPr id="19" name="Прямоугольник 31">
            <a:extLst>
              <a:ext uri="{FF2B5EF4-FFF2-40B4-BE49-F238E27FC236}">
                <a16:creationId xmlns:a16="http://schemas.microsoft.com/office/drawing/2014/main" id="{CCD4883A-7190-4D1B-88E4-FC77E11B897D}"/>
              </a:ext>
            </a:extLst>
          </p:cNvPr>
          <p:cNvSpPr/>
          <p:nvPr/>
        </p:nvSpPr>
        <p:spPr>
          <a:xfrm>
            <a:off x="-122123" y="180974"/>
            <a:ext cx="5615496" cy="366869"/>
          </a:xfrm>
          <a:prstGeom prst="rect">
            <a:avLst/>
          </a:prstGeom>
        </p:spPr>
        <p:txBody>
          <a:bodyPr wrap="square" lIns="69824" tIns="34912" rIns="69824" bIns="34912">
            <a:spAutoFit/>
          </a:bodyPr>
          <a:lstStyle/>
          <a:p>
            <a:pPr marL="138193">
              <a:lnSpc>
                <a:spcPct val="107000"/>
              </a:lnSpc>
              <a:spcBef>
                <a:spcPts val="229"/>
              </a:spcBef>
              <a:defRPr/>
            </a:pPr>
            <a:r>
              <a:rPr lang="ru-RU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НОВЫЙ МОСКОВСКИЙ СТАНДАРТ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-137806" y="6272986"/>
            <a:ext cx="6120680" cy="863501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Капитальный ремонт филиала № 3</a:t>
            </a:r>
          </a:p>
        </p:txBody>
      </p:sp>
    </p:spTree>
    <p:extLst>
      <p:ext uri="{BB962C8B-B14F-4D97-AF65-F5344CB8AC3E}">
        <p14:creationId xmlns:p14="http://schemas.microsoft.com/office/powerpoint/2010/main" val="30461629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664</Words>
  <Application>Microsoft Office PowerPoint</Application>
  <PresentationFormat>Широкоэкранный</PresentationFormat>
  <Paragraphs>179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Verdana</vt:lpstr>
      <vt:lpstr>Тема Office</vt:lpstr>
      <vt:lpstr>Слайд think-cell</vt:lpstr>
      <vt:lpstr>Годовой отчет</vt:lpstr>
      <vt:lpstr>Основные показатели</vt:lpstr>
      <vt:lpstr>Дорогостоящее оборудование поликлиники</vt:lpstr>
      <vt:lpstr>Презентация PowerPoint</vt:lpstr>
      <vt:lpstr>Прививочная работа: гепатит, корь, краснуха, дифтерия</vt:lpstr>
      <vt:lpstr>Основные показатели. Инвалиды  и участники ВОВ</vt:lpstr>
      <vt:lpstr>Работа по рассмотрению жалоб и обращений граждан</vt:lpstr>
      <vt:lpstr>Кадры за 2020 год</vt:lpstr>
      <vt:lpstr>Капитальный ремонт филиала № 3</vt:lpstr>
      <vt:lpstr>Презентация PowerPoint</vt:lpstr>
      <vt:lpstr>Годовой отчет  Главного врача ГБУЗ «ГП №2 ДЗМ»  за 2023 год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Наталья Шиндряева</cp:lastModifiedBy>
  <cp:revision>220</cp:revision>
  <cp:lastPrinted>2019-02-21T07:39:25Z</cp:lastPrinted>
  <dcterms:created xsi:type="dcterms:W3CDTF">2019-02-11T07:19:05Z</dcterms:created>
  <dcterms:modified xsi:type="dcterms:W3CDTF">2024-02-20T11:29:16Z</dcterms:modified>
</cp:coreProperties>
</file>