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3" r:id="rId3"/>
    <p:sldId id="388" r:id="rId4"/>
    <p:sldId id="354" r:id="rId5"/>
    <p:sldId id="381" r:id="rId6"/>
    <p:sldId id="377" r:id="rId7"/>
    <p:sldId id="389" r:id="rId8"/>
    <p:sldId id="390" r:id="rId9"/>
    <p:sldId id="350" r:id="rId10"/>
    <p:sldId id="387" r:id="rId11"/>
    <p:sldId id="3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39"/>
    <a:srgbClr val="9CC33A"/>
    <a:srgbClr val="9FC63B"/>
    <a:srgbClr val="9EC23A"/>
    <a:srgbClr val="A3D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618" y="11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0.%20&#1055;&#1088;&#1077;&#1079;&#1077;&#1085;&#1090;&#1072;&#1094;&#1080;&#1080;\&#1054;&#1090;&#1095;&#1077;&#1090;%20&#1075;&#1086;&#1076;%202024\&#1050;&#1085;&#1080;&#1075;&#1072;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0.%20&#1055;&#1088;&#1077;&#1079;&#1077;&#1085;&#1090;&#1072;&#1094;&#1080;&#1080;\&#1054;&#1090;&#1095;&#1077;&#1090;%20&#1075;&#1086;&#1076;%202024\&#1050;&#1085;&#1080;&#1075;&#1072;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0.%20&#1055;&#1088;&#1077;&#1079;&#1077;&#1085;&#1090;&#1072;&#1094;&#1080;&#1080;\&#1054;&#1090;&#1095;&#1077;&#1090;%20&#1075;&#1086;&#1076;%202024\&#1050;&#1085;&#1080;&#1075;&#1072;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FE1-4785-BE69-BF465DCFD609}"/>
              </c:ext>
            </c:extLst>
          </c:dPt>
          <c:dPt>
            <c:idx val="1"/>
            <c:bubble3D val="0"/>
            <c:explosion val="1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FE1-4785-BE69-BF465DCFD609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26BBDF-C5AA-4473-9548-15B37217B8F6}" type="VALUE">
                      <a:rPr lang="ru-RU" sz="1600"/>
                      <a:pPr>
                        <a:defRPr sz="1600"/>
                      </a:pPr>
                      <a:t>[ЗНАЧЕНИЕ]</a:t>
                    </a:fld>
                    <a:r>
                      <a:rPr lang="ru-RU" sz="1600"/>
                      <a:t> человек</a:t>
                    </a:r>
                    <a:r>
                      <a:rPr lang="ru-RU" sz="1600" baseline="0"/>
                      <a:t>; </a:t>
                    </a:r>
                    <a:fld id="{EC71A01D-698F-49CC-93F9-6BAC02D43529}" type="PERCENTAGE">
                      <a:rPr lang="ru-RU" sz="1600" baseline="0"/>
                      <a:pPr>
                        <a:defRPr sz="1600"/>
                      </a:pPr>
                      <a:t>[ПРОЦЕНТ]</a:t>
                    </a:fld>
                    <a:endParaRPr lang="ru-RU" sz="16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E1-4785-BE69-BF465DCFD609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D521BBC-35E5-41A3-B5A8-E72CCA84B90F}" type="VALUE">
                      <a:rPr lang="ru-RU" sz="160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600"/>
                      <a:t> человек</a:t>
                    </a:r>
                    <a:r>
                      <a:rPr lang="ru-RU" sz="1600" baseline="0"/>
                      <a:t>; </a:t>
                    </a:r>
                    <a:fld id="{257CEE37-661B-4517-993E-369E3C53B8B1}" type="PERCENTAGE">
                      <a:rPr lang="ru-RU" sz="1600" baseline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6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E1-4785-BE69-BF465DCFD60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'Обслуживаемое население'!$A$2:$A$3</c:f>
              <c:strCache>
                <c:ptCount val="2"/>
                <c:pt idx="0">
                  <c:v>Неорганизованые</c:v>
                </c:pt>
                <c:pt idx="1">
                  <c:v>Организованные</c:v>
                </c:pt>
              </c:strCache>
            </c:strRef>
          </c:cat>
          <c:val>
            <c:numRef>
              <c:f>'Обслуживаемое население'!$B$2:$B$3</c:f>
              <c:numCache>
                <c:formatCode>General</c:formatCode>
                <c:ptCount val="2"/>
                <c:pt idx="0">
                  <c:v>4752</c:v>
                </c:pt>
                <c:pt idx="1">
                  <c:v>33767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1-4785-BE69-BF465DCFD609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A36-4710-835F-536EC611BA4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A36-4710-835F-536EC611BA46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A36-4710-835F-536EC611BA46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882966-A667-4E83-A946-54197485118B}" type="VALUE">
                      <a:rPr lang="ru-RU" sz="16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600"/>
                      <a:t> человек</a:t>
                    </a:r>
                    <a:r>
                      <a:rPr lang="ru-RU" sz="1600" baseline="0"/>
                      <a:t>; </a:t>
                    </a:r>
                    <a:fld id="{CA965F6E-608E-49E0-8E39-8DF6E46DDF8A}" type="PERCENTAGE">
                      <a:rPr lang="ru-RU" sz="16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600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E67C8">
                      <a:shade val="6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36-4710-835F-536EC611BA46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ECD61A4-95B2-4135-99DC-06B2A470DB5C}" type="VALUE">
                      <a:rPr lang="ru-RU" sz="16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600"/>
                      <a:t> человек</a:t>
                    </a:r>
                    <a:r>
                      <a:rPr lang="ru-RU" sz="1600" baseline="0"/>
                      <a:t>; </a:t>
                    </a:r>
                    <a:fld id="{A558EC48-EB77-47D1-8BB3-0EF880C1499A}" type="PERCENTAGE">
                      <a:rPr lang="ru-RU" sz="16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600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E67C8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36-4710-835F-536EC611BA46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EBF83F-EE27-4CE3-AA58-239CB698AD73}" type="VALUE">
                      <a:rPr lang="ru-RU" sz="16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[ЗНАЧЕНИЕ]</a:t>
                    </a:fld>
                    <a:r>
                      <a:rPr lang="ru-RU" sz="1600"/>
                      <a:t> человек</a:t>
                    </a:r>
                    <a:r>
                      <a:rPr lang="ru-RU" sz="1600" baseline="0"/>
                      <a:t>; </a:t>
                    </a:r>
                    <a:fld id="{AE045FA1-C33E-4C2D-BFC5-5F13388C971F}" type="PERCENTAGE">
                      <a:rPr lang="ru-RU" sz="16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[ПРОЦЕНТ]</a:t>
                    </a:fld>
                    <a:endParaRPr lang="ru-RU" sz="1600" baseline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4E67C8">
                      <a:shade val="6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36-4710-835F-536EC611BA46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E67C8">
                    <a:shade val="65000"/>
                  </a:srgbClr>
                </a:solidFill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'Обслуживаемое население'!$A$22:$A$24</c:f>
              <c:strCache>
                <c:ptCount val="3"/>
                <c:pt idx="0">
                  <c:v>Дети до 1 года</c:v>
                </c:pt>
                <c:pt idx="1">
                  <c:v>от 1 до 14 лет</c:v>
                </c:pt>
                <c:pt idx="2">
                  <c:v>от 15 до 17 лет</c:v>
                </c:pt>
              </c:strCache>
            </c:strRef>
          </c:cat>
          <c:val>
            <c:numRef>
              <c:f>'Обслуживаемое население'!$B$22:$B$24</c:f>
              <c:numCache>
                <c:formatCode>General</c:formatCode>
                <c:ptCount val="3"/>
                <c:pt idx="0">
                  <c:v>1391</c:v>
                </c:pt>
                <c:pt idx="1">
                  <c:v>30941</c:v>
                </c:pt>
                <c:pt idx="2">
                  <c:v>6187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36-4710-835F-536EC611BA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'Рост ЗП'!$B$1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'Рост ЗП'!$A$2:$A$4</c:f>
              <c:strCache>
                <c:ptCount val="3"/>
                <c:pt idx="0">
                  <c:v>Всего по учреждению</c:v>
                </c:pt>
                <c:pt idx="1">
                  <c:v>Средний медицинский
 персонал</c:v>
                </c:pt>
                <c:pt idx="2">
                  <c:v>Врачи</c:v>
                </c:pt>
              </c:strCache>
            </c:strRef>
          </c:cat>
          <c:val>
            <c:numRef>
              <c:f>'Рост ЗП'!$B$2:$B$4</c:f>
              <c:numCache>
                <c:formatCode>General</c:formatCode>
                <c:ptCount val="3"/>
                <c:pt idx="0">
                  <c:v>115716.4</c:v>
                </c:pt>
                <c:pt idx="1">
                  <c:v>73886.8</c:v>
                </c:pt>
                <c:pt idx="2">
                  <c:v>175537.4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5-42B3-9DFB-9C06D5F91179}"/>
            </c:ext>
          </c:extLst>
        </c:ser>
        <c:ser>
          <c:idx val="1"/>
          <c:order val="1"/>
          <c:tx>
            <c:strRef>
              <c:f>'Рост ЗП'!$C$1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'Рост ЗП'!$A$2:$A$4</c:f>
              <c:strCache>
                <c:ptCount val="3"/>
                <c:pt idx="0">
                  <c:v>Всего по учреждению</c:v>
                </c:pt>
                <c:pt idx="1">
                  <c:v>Средний медицинский
 персонал</c:v>
                </c:pt>
                <c:pt idx="2">
                  <c:v>Врачи</c:v>
                </c:pt>
              </c:strCache>
            </c:strRef>
          </c:cat>
          <c:val>
            <c:numRef>
              <c:f>'Рост ЗП'!$C$2:$C$4</c:f>
              <c:numCache>
                <c:formatCode>General</c:formatCode>
                <c:ptCount val="3"/>
                <c:pt idx="0">
                  <c:v>106404.5</c:v>
                </c:pt>
                <c:pt idx="1">
                  <c:v>71597</c:v>
                </c:pt>
                <c:pt idx="2">
                  <c:v>161407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5-42B3-9DFB-9C06D5F91179}"/>
            </c:ext>
          </c:extLst>
        </c:ser>
        <c:ser>
          <c:idx val="2"/>
          <c:order val="2"/>
          <c:tx>
            <c:strRef>
              <c:f>'Рост ЗП'!$D$1</c:f>
              <c:strCache>
                <c:ptCount val="1"/>
                <c:pt idx="0">
                  <c:v>Рост,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'Рост ЗП'!$A$2:$A$4</c:f>
              <c:strCache>
                <c:ptCount val="3"/>
                <c:pt idx="0">
                  <c:v>Всего по учреждению</c:v>
                </c:pt>
                <c:pt idx="1">
                  <c:v>Средний медицинский
 персонал</c:v>
                </c:pt>
                <c:pt idx="2">
                  <c:v>Врачи</c:v>
                </c:pt>
              </c:strCache>
            </c:strRef>
          </c:cat>
          <c:val>
            <c:numRef>
              <c:f>'Рост ЗП'!$D$2:$D$4</c:f>
              <c:numCache>
                <c:formatCode>0.0%</c:formatCode>
                <c:ptCount val="3"/>
                <c:pt idx="0">
                  <c:v>8.1000000000000003E-2</c:v>
                </c:pt>
                <c:pt idx="1">
                  <c:v>0.03</c:v>
                </c:pt>
                <c:pt idx="2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5-42B3-9DFB-9C06D5F91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31441904"/>
        <c:axId val="331463536"/>
      </c:barChart>
      <c:catAx>
        <c:axId val="33144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463536"/>
        <c:crosses val="autoZero"/>
        <c:auto val="1"/>
        <c:lblAlgn val="ctr"/>
        <c:lblOffset val="100"/>
        <c:noMultiLvlLbl val="0"/>
      </c:catAx>
      <c:valAx>
        <c:axId val="331463536"/>
        <c:scaling>
          <c:orientation val="minMax"/>
          <c:min val="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441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0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1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4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4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3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1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9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97DF-9B3E-4DC5-9F5A-1C09919A1A1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2E2EE-2EB0-4D8E-A5FA-F4662903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tiff"/><Relationship Id="rId4" Type="http://schemas.openxmlformats.org/officeDocument/2006/relationships/image" Target="../media/image10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svg"/><Relationship Id="rId5" Type="http://schemas.openxmlformats.org/officeDocument/2006/relationships/image" Target="../media/image85.png"/><Relationship Id="rId4" Type="http://schemas.openxmlformats.org/officeDocument/2006/relationships/image" Target="../media/image8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5" Type="http://schemas.openxmlformats.org/officeDocument/2006/relationships/image" Target="../media/image90.jpg"/><Relationship Id="rId4" Type="http://schemas.openxmlformats.org/officeDocument/2006/relationships/image" Target="../media/image8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tif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object 3"/>
          <p:cNvSpPr/>
          <p:nvPr/>
        </p:nvSpPr>
        <p:spPr>
          <a:xfrm>
            <a:off x="0" y="3059393"/>
            <a:ext cx="12192000" cy="3798607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0" y="10692003"/>
                </a:moveTo>
                <a:lnTo>
                  <a:pt x="7560005" y="10692003"/>
                </a:lnTo>
                <a:lnTo>
                  <a:pt x="756000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510078" y="1480347"/>
            <a:ext cx="7847020" cy="1039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Verdana" charset="0"/>
                <a:ea typeface="Verdana" charset="0"/>
                <a:cs typeface="Verdana" charset="0"/>
              </a:rPr>
              <a:t>ГБУЗ «Детская Городская поликлиника №129 ДЗМ»</a:t>
            </a:r>
            <a:br>
              <a:rPr lang="ru-RU" sz="2200" dirty="0">
                <a:latin typeface="Verdana" charset="0"/>
                <a:ea typeface="Verdana" charset="0"/>
                <a:cs typeface="Verdana" charset="0"/>
              </a:rPr>
            </a:br>
            <a:r>
              <a:rPr lang="ru-RU" sz="2200" dirty="0">
                <a:latin typeface="Verdana" charset="0"/>
                <a:ea typeface="Verdana" charset="0"/>
                <a:cs typeface="Verdana" charset="0"/>
              </a:rPr>
              <a:t>отчет о работе за 2023 год</a:t>
            </a:r>
            <a:endParaRPr lang="en-US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object 16"/>
          <p:cNvSpPr/>
          <p:nvPr/>
        </p:nvSpPr>
        <p:spPr>
          <a:xfrm>
            <a:off x="10166070" y="3700199"/>
            <a:ext cx="227483" cy="211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/>
          <p:nvPr/>
        </p:nvSpPr>
        <p:spPr>
          <a:xfrm>
            <a:off x="9149588" y="3719249"/>
            <a:ext cx="227483" cy="211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10612913" y="4722872"/>
            <a:ext cx="227483" cy="211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11642850" y="4742161"/>
            <a:ext cx="227483" cy="211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10413120" y="4690823"/>
            <a:ext cx="227483" cy="2112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1"/>
          <p:cNvSpPr/>
          <p:nvPr/>
        </p:nvSpPr>
        <p:spPr>
          <a:xfrm>
            <a:off x="10812449" y="4690821"/>
            <a:ext cx="227483" cy="211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2"/>
          <p:cNvSpPr/>
          <p:nvPr/>
        </p:nvSpPr>
        <p:spPr>
          <a:xfrm>
            <a:off x="9127275" y="4729792"/>
            <a:ext cx="227483" cy="211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7"/>
          <p:cNvSpPr/>
          <p:nvPr/>
        </p:nvSpPr>
        <p:spPr>
          <a:xfrm>
            <a:off x="9302135" y="4676225"/>
            <a:ext cx="227488" cy="211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8"/>
          <p:cNvSpPr/>
          <p:nvPr/>
        </p:nvSpPr>
        <p:spPr>
          <a:xfrm>
            <a:off x="9355280" y="3727240"/>
            <a:ext cx="227483" cy="211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9"/>
          <p:cNvSpPr/>
          <p:nvPr/>
        </p:nvSpPr>
        <p:spPr>
          <a:xfrm>
            <a:off x="9896010" y="3839911"/>
            <a:ext cx="227483" cy="2112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2"/>
          <p:cNvSpPr/>
          <p:nvPr/>
        </p:nvSpPr>
        <p:spPr>
          <a:xfrm>
            <a:off x="11464760" y="4684265"/>
            <a:ext cx="227488" cy="2112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3"/>
          <p:cNvSpPr/>
          <p:nvPr/>
        </p:nvSpPr>
        <p:spPr>
          <a:xfrm>
            <a:off x="9576351" y="3700306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270285" y="0"/>
                </a:moveTo>
                <a:lnTo>
                  <a:pt x="116272" y="0"/>
                </a:lnTo>
                <a:lnTo>
                  <a:pt x="74883" y="2157"/>
                </a:lnTo>
                <a:lnTo>
                  <a:pt x="43093" y="8656"/>
                </a:lnTo>
                <a:lnTo>
                  <a:pt x="20366" y="19539"/>
                </a:lnTo>
                <a:lnTo>
                  <a:pt x="6150" y="34848"/>
                </a:lnTo>
                <a:lnTo>
                  <a:pt x="0" y="54818"/>
                </a:lnTo>
                <a:lnTo>
                  <a:pt x="1951" y="79954"/>
                </a:lnTo>
                <a:lnTo>
                  <a:pt x="31042" y="147624"/>
                </a:lnTo>
                <a:lnTo>
                  <a:pt x="108030" y="281012"/>
                </a:lnTo>
                <a:lnTo>
                  <a:pt x="130575" y="315750"/>
                </a:lnTo>
                <a:lnTo>
                  <a:pt x="172898" y="354284"/>
                </a:lnTo>
                <a:lnTo>
                  <a:pt x="193272" y="358940"/>
                </a:lnTo>
                <a:lnTo>
                  <a:pt x="213631" y="354284"/>
                </a:lnTo>
                <a:lnTo>
                  <a:pt x="255950" y="315750"/>
                </a:lnTo>
                <a:lnTo>
                  <a:pt x="278502" y="281012"/>
                </a:lnTo>
                <a:lnTo>
                  <a:pt x="355515" y="147624"/>
                </a:lnTo>
                <a:lnTo>
                  <a:pt x="374325" y="110715"/>
                </a:lnTo>
                <a:lnTo>
                  <a:pt x="386535" y="54813"/>
                </a:lnTo>
                <a:lnTo>
                  <a:pt x="380381" y="34848"/>
                </a:lnTo>
                <a:lnTo>
                  <a:pt x="366172" y="19539"/>
                </a:lnTo>
                <a:lnTo>
                  <a:pt x="343440" y="8656"/>
                </a:lnTo>
                <a:lnTo>
                  <a:pt x="311655" y="2157"/>
                </a:lnTo>
                <a:lnTo>
                  <a:pt x="270285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6"/>
          <p:cNvSpPr/>
          <p:nvPr/>
        </p:nvSpPr>
        <p:spPr>
          <a:xfrm>
            <a:off x="10043101" y="4594452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193300" y="0"/>
                </a:moveTo>
                <a:lnTo>
                  <a:pt x="152134" y="18922"/>
                </a:lnTo>
                <a:lnTo>
                  <a:pt x="108083" y="77965"/>
                </a:lnTo>
                <a:lnTo>
                  <a:pt x="31044" y="211340"/>
                </a:lnTo>
                <a:lnTo>
                  <a:pt x="12230" y="248234"/>
                </a:lnTo>
                <a:lnTo>
                  <a:pt x="0" y="304146"/>
                </a:lnTo>
                <a:lnTo>
                  <a:pt x="6152" y="324116"/>
                </a:lnTo>
                <a:lnTo>
                  <a:pt x="20373" y="339425"/>
                </a:lnTo>
                <a:lnTo>
                  <a:pt x="43119" y="350308"/>
                </a:lnTo>
                <a:lnTo>
                  <a:pt x="74918" y="356808"/>
                </a:lnTo>
                <a:lnTo>
                  <a:pt x="116300" y="358965"/>
                </a:lnTo>
                <a:lnTo>
                  <a:pt x="270312" y="358965"/>
                </a:lnTo>
                <a:lnTo>
                  <a:pt x="311670" y="356808"/>
                </a:lnTo>
                <a:lnTo>
                  <a:pt x="366185" y="339425"/>
                </a:lnTo>
                <a:lnTo>
                  <a:pt x="386545" y="304146"/>
                </a:lnTo>
                <a:lnTo>
                  <a:pt x="384595" y="279011"/>
                </a:lnTo>
                <a:lnTo>
                  <a:pt x="355504" y="211340"/>
                </a:lnTo>
                <a:lnTo>
                  <a:pt x="278517" y="77965"/>
                </a:lnTo>
                <a:lnTo>
                  <a:pt x="255970" y="43216"/>
                </a:lnTo>
                <a:lnTo>
                  <a:pt x="213667" y="4659"/>
                </a:lnTo>
                <a:lnTo>
                  <a:pt x="193300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49"/>
          <p:cNvSpPr/>
          <p:nvPr/>
        </p:nvSpPr>
        <p:spPr>
          <a:xfrm>
            <a:off x="11055968" y="3775917"/>
            <a:ext cx="227474" cy="2112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08"/>
          <p:cNvSpPr/>
          <p:nvPr/>
        </p:nvSpPr>
        <p:spPr>
          <a:xfrm>
            <a:off x="10130322" y="5865482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52" y="0"/>
                </a:moveTo>
                <a:lnTo>
                  <a:pt x="152099" y="18910"/>
                </a:lnTo>
                <a:lnTo>
                  <a:pt x="108022" y="77939"/>
                </a:lnTo>
                <a:lnTo>
                  <a:pt x="30990" y="211353"/>
                </a:lnTo>
                <a:lnTo>
                  <a:pt x="12195" y="248241"/>
                </a:lnTo>
                <a:lnTo>
                  <a:pt x="0" y="304143"/>
                </a:lnTo>
                <a:lnTo>
                  <a:pt x="6142" y="324091"/>
                </a:lnTo>
                <a:lnTo>
                  <a:pt x="20354" y="339416"/>
                </a:lnTo>
                <a:lnTo>
                  <a:pt x="43112" y="350302"/>
                </a:lnTo>
                <a:lnTo>
                  <a:pt x="74886" y="356788"/>
                </a:lnTo>
                <a:lnTo>
                  <a:pt x="116239" y="358940"/>
                </a:lnTo>
                <a:lnTo>
                  <a:pt x="270252" y="358940"/>
                </a:lnTo>
                <a:lnTo>
                  <a:pt x="311618" y="356788"/>
                </a:lnTo>
                <a:lnTo>
                  <a:pt x="366157" y="339416"/>
                </a:lnTo>
                <a:lnTo>
                  <a:pt x="386523" y="304121"/>
                </a:lnTo>
                <a:lnTo>
                  <a:pt x="384569" y="278985"/>
                </a:lnTo>
                <a:lnTo>
                  <a:pt x="355459" y="211315"/>
                </a:lnTo>
                <a:lnTo>
                  <a:pt x="278507" y="77939"/>
                </a:lnTo>
                <a:lnTo>
                  <a:pt x="255954" y="43194"/>
                </a:lnTo>
                <a:lnTo>
                  <a:pt x="213625" y="4655"/>
                </a:lnTo>
                <a:lnTo>
                  <a:pt x="19325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09"/>
          <p:cNvSpPr/>
          <p:nvPr/>
        </p:nvSpPr>
        <p:spPr>
          <a:xfrm>
            <a:off x="10456731" y="5846178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270285" y="0"/>
                </a:moveTo>
                <a:lnTo>
                  <a:pt x="116272" y="0"/>
                </a:lnTo>
                <a:lnTo>
                  <a:pt x="74904" y="2157"/>
                </a:lnTo>
                <a:lnTo>
                  <a:pt x="43109" y="8658"/>
                </a:lnTo>
                <a:lnTo>
                  <a:pt x="20366" y="19545"/>
                </a:lnTo>
                <a:lnTo>
                  <a:pt x="6151" y="34861"/>
                </a:lnTo>
                <a:lnTo>
                  <a:pt x="0" y="54824"/>
                </a:lnTo>
                <a:lnTo>
                  <a:pt x="1947" y="79957"/>
                </a:lnTo>
                <a:lnTo>
                  <a:pt x="31043" y="147637"/>
                </a:lnTo>
                <a:lnTo>
                  <a:pt x="108030" y="281012"/>
                </a:lnTo>
                <a:lnTo>
                  <a:pt x="130574" y="315754"/>
                </a:lnTo>
                <a:lnTo>
                  <a:pt x="172894" y="354305"/>
                </a:lnTo>
                <a:lnTo>
                  <a:pt x="193272" y="358965"/>
                </a:lnTo>
                <a:lnTo>
                  <a:pt x="213632" y="354305"/>
                </a:lnTo>
                <a:lnTo>
                  <a:pt x="255950" y="315754"/>
                </a:lnTo>
                <a:lnTo>
                  <a:pt x="278502" y="281012"/>
                </a:lnTo>
                <a:lnTo>
                  <a:pt x="355490" y="147637"/>
                </a:lnTo>
                <a:lnTo>
                  <a:pt x="374310" y="110737"/>
                </a:lnTo>
                <a:lnTo>
                  <a:pt x="386547" y="54824"/>
                </a:lnTo>
                <a:lnTo>
                  <a:pt x="380407" y="34861"/>
                </a:lnTo>
                <a:lnTo>
                  <a:pt x="366178" y="19545"/>
                </a:lnTo>
                <a:lnTo>
                  <a:pt x="343429" y="8658"/>
                </a:lnTo>
                <a:lnTo>
                  <a:pt x="311639" y="2157"/>
                </a:lnTo>
                <a:lnTo>
                  <a:pt x="270285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10"/>
          <p:cNvSpPr/>
          <p:nvPr/>
        </p:nvSpPr>
        <p:spPr>
          <a:xfrm>
            <a:off x="11612808" y="6491279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113761" y="0"/>
                </a:moveTo>
                <a:lnTo>
                  <a:pt x="76860" y="25412"/>
                </a:lnTo>
                <a:lnTo>
                  <a:pt x="18245" y="124358"/>
                </a:lnTo>
                <a:lnTo>
                  <a:pt x="1150" y="164203"/>
                </a:lnTo>
                <a:lnTo>
                  <a:pt x="0" y="178995"/>
                </a:lnTo>
                <a:lnTo>
                  <a:pt x="3602" y="190741"/>
                </a:lnTo>
                <a:lnTo>
                  <a:pt x="44092" y="209949"/>
                </a:lnTo>
                <a:lnTo>
                  <a:pt x="159050" y="211251"/>
                </a:lnTo>
                <a:lnTo>
                  <a:pt x="183403" y="209981"/>
                </a:lnTo>
                <a:lnTo>
                  <a:pt x="202165" y="206135"/>
                </a:lnTo>
                <a:lnTo>
                  <a:pt x="215523" y="199742"/>
                </a:lnTo>
                <a:lnTo>
                  <a:pt x="223883" y="190741"/>
                </a:lnTo>
                <a:lnTo>
                  <a:pt x="227495" y="178995"/>
                </a:lnTo>
                <a:lnTo>
                  <a:pt x="226340" y="164203"/>
                </a:lnTo>
                <a:lnTo>
                  <a:pt x="209215" y="124358"/>
                </a:lnTo>
                <a:lnTo>
                  <a:pt x="163914" y="45859"/>
                </a:lnTo>
                <a:lnTo>
                  <a:pt x="137990" y="11123"/>
                </a:lnTo>
                <a:lnTo>
                  <a:pt x="11376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11"/>
          <p:cNvSpPr/>
          <p:nvPr/>
        </p:nvSpPr>
        <p:spPr>
          <a:xfrm>
            <a:off x="11538813" y="5912161"/>
            <a:ext cx="227483" cy="2112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12"/>
          <p:cNvSpPr/>
          <p:nvPr/>
        </p:nvSpPr>
        <p:spPr>
          <a:xfrm>
            <a:off x="11432585" y="6428740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68458" y="0"/>
                </a:moveTo>
                <a:lnTo>
                  <a:pt x="25332" y="5121"/>
                </a:lnTo>
                <a:lnTo>
                  <a:pt x="0" y="32265"/>
                </a:lnTo>
                <a:lnTo>
                  <a:pt x="1154" y="47064"/>
                </a:lnTo>
                <a:lnTo>
                  <a:pt x="18280" y="86906"/>
                </a:lnTo>
                <a:lnTo>
                  <a:pt x="63581" y="165404"/>
                </a:lnTo>
                <a:lnTo>
                  <a:pt x="89502" y="200140"/>
                </a:lnTo>
                <a:lnTo>
                  <a:pt x="113746" y="211264"/>
                </a:lnTo>
                <a:lnTo>
                  <a:pt x="125724" y="208526"/>
                </a:lnTo>
                <a:lnTo>
                  <a:pt x="163899" y="165404"/>
                </a:lnTo>
                <a:lnTo>
                  <a:pt x="209250" y="86906"/>
                </a:lnTo>
                <a:lnTo>
                  <a:pt x="226332" y="47064"/>
                </a:lnTo>
                <a:lnTo>
                  <a:pt x="227481" y="32265"/>
                </a:lnTo>
                <a:lnTo>
                  <a:pt x="223868" y="20510"/>
                </a:lnTo>
                <a:lnTo>
                  <a:pt x="183402" y="1304"/>
                </a:lnTo>
                <a:lnTo>
                  <a:pt x="68458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114"/>
          <p:cNvSpPr/>
          <p:nvPr/>
        </p:nvSpPr>
        <p:spPr>
          <a:xfrm>
            <a:off x="9440265" y="6257773"/>
            <a:ext cx="227483" cy="211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115"/>
          <p:cNvSpPr/>
          <p:nvPr/>
        </p:nvSpPr>
        <p:spPr>
          <a:xfrm>
            <a:off x="10148338" y="6264201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68440" y="0"/>
                </a:moveTo>
                <a:lnTo>
                  <a:pt x="25334" y="5116"/>
                </a:lnTo>
                <a:lnTo>
                  <a:pt x="0" y="32261"/>
                </a:lnTo>
                <a:lnTo>
                  <a:pt x="1155" y="47053"/>
                </a:lnTo>
                <a:lnTo>
                  <a:pt x="18287" y="86893"/>
                </a:lnTo>
                <a:lnTo>
                  <a:pt x="63588" y="165392"/>
                </a:lnTo>
                <a:lnTo>
                  <a:pt x="89506" y="200132"/>
                </a:lnTo>
                <a:lnTo>
                  <a:pt x="113728" y="211251"/>
                </a:lnTo>
                <a:lnTo>
                  <a:pt x="125721" y="208515"/>
                </a:lnTo>
                <a:lnTo>
                  <a:pt x="163906" y="165392"/>
                </a:lnTo>
                <a:lnTo>
                  <a:pt x="209257" y="86893"/>
                </a:lnTo>
                <a:lnTo>
                  <a:pt x="226334" y="47053"/>
                </a:lnTo>
                <a:lnTo>
                  <a:pt x="227483" y="32261"/>
                </a:lnTo>
                <a:lnTo>
                  <a:pt x="223875" y="20510"/>
                </a:lnTo>
                <a:lnTo>
                  <a:pt x="183408" y="1302"/>
                </a:lnTo>
                <a:lnTo>
                  <a:pt x="68440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116"/>
          <p:cNvSpPr/>
          <p:nvPr/>
        </p:nvSpPr>
        <p:spPr>
          <a:xfrm>
            <a:off x="9207328" y="5845778"/>
            <a:ext cx="227483" cy="211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17"/>
          <p:cNvSpPr/>
          <p:nvPr/>
        </p:nvSpPr>
        <p:spPr>
          <a:xfrm>
            <a:off x="10743831" y="5591477"/>
            <a:ext cx="227483" cy="2112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18"/>
          <p:cNvSpPr/>
          <p:nvPr/>
        </p:nvSpPr>
        <p:spPr>
          <a:xfrm>
            <a:off x="10362431" y="6277044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113742" y="0"/>
                </a:moveTo>
                <a:lnTo>
                  <a:pt x="76848" y="25401"/>
                </a:lnTo>
                <a:lnTo>
                  <a:pt x="18225" y="124345"/>
                </a:lnTo>
                <a:lnTo>
                  <a:pt x="1148" y="164196"/>
                </a:lnTo>
                <a:lnTo>
                  <a:pt x="0" y="178990"/>
                </a:lnTo>
                <a:lnTo>
                  <a:pt x="3607" y="190741"/>
                </a:lnTo>
                <a:lnTo>
                  <a:pt x="44075" y="209950"/>
                </a:lnTo>
                <a:lnTo>
                  <a:pt x="159043" y="211251"/>
                </a:lnTo>
                <a:lnTo>
                  <a:pt x="183389" y="209982"/>
                </a:lnTo>
                <a:lnTo>
                  <a:pt x="202148" y="206140"/>
                </a:lnTo>
                <a:lnTo>
                  <a:pt x="215509" y="199747"/>
                </a:lnTo>
                <a:lnTo>
                  <a:pt x="223876" y="190741"/>
                </a:lnTo>
                <a:lnTo>
                  <a:pt x="227483" y="178990"/>
                </a:lnTo>
                <a:lnTo>
                  <a:pt x="226327" y="164196"/>
                </a:lnTo>
                <a:lnTo>
                  <a:pt x="209195" y="124345"/>
                </a:lnTo>
                <a:lnTo>
                  <a:pt x="163894" y="45846"/>
                </a:lnTo>
                <a:lnTo>
                  <a:pt x="137975" y="11117"/>
                </a:lnTo>
                <a:lnTo>
                  <a:pt x="11374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20"/>
          <p:cNvSpPr/>
          <p:nvPr/>
        </p:nvSpPr>
        <p:spPr>
          <a:xfrm>
            <a:off x="10125057" y="5601137"/>
            <a:ext cx="227483" cy="21125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21"/>
          <p:cNvSpPr/>
          <p:nvPr/>
        </p:nvSpPr>
        <p:spPr>
          <a:xfrm>
            <a:off x="9079016" y="5601137"/>
            <a:ext cx="227483" cy="2112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22"/>
          <p:cNvSpPr/>
          <p:nvPr/>
        </p:nvSpPr>
        <p:spPr>
          <a:xfrm>
            <a:off x="9588328" y="4980362"/>
            <a:ext cx="409334" cy="2586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25"/>
          <p:cNvSpPr/>
          <p:nvPr/>
        </p:nvSpPr>
        <p:spPr>
          <a:xfrm>
            <a:off x="11725885" y="5421259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16242" y="0"/>
                </a:moveTo>
                <a:lnTo>
                  <a:pt x="74884" y="2157"/>
                </a:lnTo>
                <a:lnTo>
                  <a:pt x="20365" y="19538"/>
                </a:lnTo>
                <a:lnTo>
                  <a:pt x="0" y="54806"/>
                </a:lnTo>
                <a:lnTo>
                  <a:pt x="1943" y="79943"/>
                </a:lnTo>
                <a:lnTo>
                  <a:pt x="31037" y="147624"/>
                </a:lnTo>
                <a:lnTo>
                  <a:pt x="108025" y="281000"/>
                </a:lnTo>
                <a:lnTo>
                  <a:pt x="130577" y="315760"/>
                </a:lnTo>
                <a:lnTo>
                  <a:pt x="172881" y="354309"/>
                </a:lnTo>
                <a:lnTo>
                  <a:pt x="193254" y="358965"/>
                </a:lnTo>
                <a:lnTo>
                  <a:pt x="213627" y="354309"/>
                </a:lnTo>
                <a:lnTo>
                  <a:pt x="255921" y="315760"/>
                </a:lnTo>
                <a:lnTo>
                  <a:pt x="278459" y="281000"/>
                </a:lnTo>
                <a:lnTo>
                  <a:pt x="355484" y="147624"/>
                </a:lnTo>
                <a:lnTo>
                  <a:pt x="374310" y="110724"/>
                </a:lnTo>
                <a:lnTo>
                  <a:pt x="386543" y="54806"/>
                </a:lnTo>
                <a:lnTo>
                  <a:pt x="380402" y="34836"/>
                </a:lnTo>
                <a:lnTo>
                  <a:pt x="343421" y="8667"/>
                </a:lnTo>
                <a:lnTo>
                  <a:pt x="270255" y="25"/>
                </a:lnTo>
                <a:lnTo>
                  <a:pt x="11624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33"/>
          <p:cNvSpPr/>
          <p:nvPr/>
        </p:nvSpPr>
        <p:spPr>
          <a:xfrm>
            <a:off x="11752307" y="5929628"/>
            <a:ext cx="227488" cy="2112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36"/>
          <p:cNvSpPr/>
          <p:nvPr/>
        </p:nvSpPr>
        <p:spPr>
          <a:xfrm>
            <a:off x="9387285" y="5852583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89" y="0"/>
                </a:moveTo>
                <a:lnTo>
                  <a:pt x="152126" y="18919"/>
                </a:lnTo>
                <a:lnTo>
                  <a:pt x="108059" y="77977"/>
                </a:lnTo>
                <a:lnTo>
                  <a:pt x="31059" y="211353"/>
                </a:lnTo>
                <a:lnTo>
                  <a:pt x="12233" y="248246"/>
                </a:lnTo>
                <a:lnTo>
                  <a:pt x="0" y="304164"/>
                </a:lnTo>
                <a:lnTo>
                  <a:pt x="6141" y="324142"/>
                </a:lnTo>
                <a:lnTo>
                  <a:pt x="43117" y="350304"/>
                </a:lnTo>
                <a:lnTo>
                  <a:pt x="116288" y="358940"/>
                </a:lnTo>
                <a:lnTo>
                  <a:pt x="270301" y="358978"/>
                </a:lnTo>
                <a:lnTo>
                  <a:pt x="311658" y="356821"/>
                </a:lnTo>
                <a:lnTo>
                  <a:pt x="343480" y="350304"/>
                </a:lnTo>
                <a:lnTo>
                  <a:pt x="366180" y="339437"/>
                </a:lnTo>
                <a:lnTo>
                  <a:pt x="380385" y="324142"/>
                </a:lnTo>
                <a:lnTo>
                  <a:pt x="386529" y="304164"/>
                </a:lnTo>
                <a:lnTo>
                  <a:pt x="384581" y="279025"/>
                </a:lnTo>
                <a:lnTo>
                  <a:pt x="355506" y="211353"/>
                </a:lnTo>
                <a:lnTo>
                  <a:pt x="278518" y="77977"/>
                </a:lnTo>
                <a:lnTo>
                  <a:pt x="255966" y="43216"/>
                </a:lnTo>
                <a:lnTo>
                  <a:pt x="213662" y="4658"/>
                </a:lnTo>
                <a:lnTo>
                  <a:pt x="193289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38"/>
          <p:cNvSpPr/>
          <p:nvPr/>
        </p:nvSpPr>
        <p:spPr>
          <a:xfrm>
            <a:off x="9613732" y="5462509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63" y="0"/>
                </a:moveTo>
                <a:lnTo>
                  <a:pt x="152100" y="18908"/>
                </a:lnTo>
                <a:lnTo>
                  <a:pt x="108033" y="77927"/>
                </a:lnTo>
                <a:lnTo>
                  <a:pt x="30995" y="211340"/>
                </a:lnTo>
                <a:lnTo>
                  <a:pt x="12195" y="248235"/>
                </a:lnTo>
                <a:lnTo>
                  <a:pt x="0" y="304143"/>
                </a:lnTo>
                <a:lnTo>
                  <a:pt x="6141" y="324078"/>
                </a:lnTo>
                <a:lnTo>
                  <a:pt x="20352" y="339405"/>
                </a:lnTo>
                <a:lnTo>
                  <a:pt x="43118" y="350297"/>
                </a:lnTo>
                <a:lnTo>
                  <a:pt x="74888" y="356787"/>
                </a:lnTo>
                <a:lnTo>
                  <a:pt x="116237" y="358940"/>
                </a:lnTo>
                <a:lnTo>
                  <a:pt x="270250" y="358940"/>
                </a:lnTo>
                <a:lnTo>
                  <a:pt x="311622" y="356786"/>
                </a:lnTo>
                <a:lnTo>
                  <a:pt x="366162" y="339405"/>
                </a:lnTo>
                <a:lnTo>
                  <a:pt x="386526" y="304116"/>
                </a:lnTo>
                <a:lnTo>
                  <a:pt x="384572" y="278984"/>
                </a:lnTo>
                <a:lnTo>
                  <a:pt x="355465" y="211315"/>
                </a:lnTo>
                <a:lnTo>
                  <a:pt x="278505" y="77927"/>
                </a:lnTo>
                <a:lnTo>
                  <a:pt x="255953" y="43189"/>
                </a:lnTo>
                <a:lnTo>
                  <a:pt x="213629" y="4655"/>
                </a:lnTo>
                <a:lnTo>
                  <a:pt x="193263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9"/>
          <p:cNvSpPr/>
          <p:nvPr/>
        </p:nvSpPr>
        <p:spPr>
          <a:xfrm>
            <a:off x="11774048" y="5001793"/>
            <a:ext cx="227485" cy="2112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43"/>
          <p:cNvSpPr/>
          <p:nvPr/>
        </p:nvSpPr>
        <p:spPr>
          <a:xfrm>
            <a:off x="9951998" y="5532855"/>
            <a:ext cx="227483" cy="2112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44"/>
          <p:cNvSpPr/>
          <p:nvPr/>
        </p:nvSpPr>
        <p:spPr>
          <a:xfrm>
            <a:off x="10596523" y="5482978"/>
            <a:ext cx="227483" cy="21125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47"/>
          <p:cNvSpPr/>
          <p:nvPr/>
        </p:nvSpPr>
        <p:spPr>
          <a:xfrm>
            <a:off x="11404575" y="5450428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81" y="0"/>
                </a:moveTo>
                <a:lnTo>
                  <a:pt x="152120" y="18915"/>
                </a:lnTo>
                <a:lnTo>
                  <a:pt x="108064" y="77939"/>
                </a:lnTo>
                <a:lnTo>
                  <a:pt x="31031" y="211353"/>
                </a:lnTo>
                <a:lnTo>
                  <a:pt x="12216" y="248243"/>
                </a:lnTo>
                <a:lnTo>
                  <a:pt x="0" y="304154"/>
                </a:lnTo>
                <a:lnTo>
                  <a:pt x="6133" y="324091"/>
                </a:lnTo>
                <a:lnTo>
                  <a:pt x="20356" y="339416"/>
                </a:lnTo>
                <a:lnTo>
                  <a:pt x="43136" y="350304"/>
                </a:lnTo>
                <a:lnTo>
                  <a:pt x="74920" y="356789"/>
                </a:lnTo>
                <a:lnTo>
                  <a:pt x="116281" y="358940"/>
                </a:lnTo>
                <a:lnTo>
                  <a:pt x="270281" y="358940"/>
                </a:lnTo>
                <a:lnTo>
                  <a:pt x="311649" y="356788"/>
                </a:lnTo>
                <a:lnTo>
                  <a:pt x="366186" y="339416"/>
                </a:lnTo>
                <a:lnTo>
                  <a:pt x="386519" y="304128"/>
                </a:lnTo>
                <a:lnTo>
                  <a:pt x="384563" y="278995"/>
                </a:lnTo>
                <a:lnTo>
                  <a:pt x="355450" y="211315"/>
                </a:lnTo>
                <a:lnTo>
                  <a:pt x="278510" y="77939"/>
                </a:lnTo>
                <a:lnTo>
                  <a:pt x="255958" y="43200"/>
                </a:lnTo>
                <a:lnTo>
                  <a:pt x="213654" y="4657"/>
                </a:lnTo>
                <a:lnTo>
                  <a:pt x="19328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53"/>
          <p:cNvSpPr/>
          <p:nvPr/>
        </p:nvSpPr>
        <p:spPr>
          <a:xfrm>
            <a:off x="9047314" y="4965051"/>
            <a:ext cx="242570" cy="359410"/>
          </a:xfrm>
          <a:custGeom>
            <a:avLst/>
            <a:gdLst/>
            <a:ahLst/>
            <a:cxnLst/>
            <a:rect l="l" t="t" r="r" b="b"/>
            <a:pathLst>
              <a:path w="242570" h="359409">
                <a:moveTo>
                  <a:pt x="126164" y="0"/>
                </a:moveTo>
                <a:lnTo>
                  <a:pt x="0" y="0"/>
                </a:lnTo>
                <a:lnTo>
                  <a:pt x="0" y="331000"/>
                </a:lnTo>
                <a:lnTo>
                  <a:pt x="8002" y="340031"/>
                </a:lnTo>
                <a:lnTo>
                  <a:pt x="28791" y="354284"/>
                </a:lnTo>
                <a:lnTo>
                  <a:pt x="49164" y="358940"/>
                </a:lnTo>
                <a:lnTo>
                  <a:pt x="69537" y="354284"/>
                </a:lnTo>
                <a:lnTo>
                  <a:pt x="111836" y="315750"/>
                </a:lnTo>
                <a:lnTo>
                  <a:pt x="134381" y="281012"/>
                </a:lnTo>
                <a:lnTo>
                  <a:pt x="211394" y="147624"/>
                </a:lnTo>
                <a:lnTo>
                  <a:pt x="230219" y="110731"/>
                </a:lnTo>
                <a:lnTo>
                  <a:pt x="242453" y="54823"/>
                </a:lnTo>
                <a:lnTo>
                  <a:pt x="236311" y="34861"/>
                </a:lnTo>
                <a:lnTo>
                  <a:pt x="222089" y="19545"/>
                </a:lnTo>
                <a:lnTo>
                  <a:pt x="199340" y="8658"/>
                </a:lnTo>
                <a:lnTo>
                  <a:pt x="167540" y="2157"/>
                </a:lnTo>
                <a:lnTo>
                  <a:pt x="12616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61"/>
          <p:cNvSpPr/>
          <p:nvPr/>
        </p:nvSpPr>
        <p:spPr>
          <a:xfrm>
            <a:off x="3800570" y="3658463"/>
            <a:ext cx="227488" cy="2112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67"/>
          <p:cNvSpPr/>
          <p:nvPr/>
        </p:nvSpPr>
        <p:spPr>
          <a:xfrm>
            <a:off x="1735845" y="3700199"/>
            <a:ext cx="227483" cy="2112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71"/>
          <p:cNvSpPr/>
          <p:nvPr/>
        </p:nvSpPr>
        <p:spPr>
          <a:xfrm>
            <a:off x="719364" y="3719249"/>
            <a:ext cx="227483" cy="2112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72"/>
          <p:cNvSpPr/>
          <p:nvPr/>
        </p:nvSpPr>
        <p:spPr>
          <a:xfrm>
            <a:off x="2182697" y="4722872"/>
            <a:ext cx="227483" cy="2112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73"/>
          <p:cNvSpPr/>
          <p:nvPr/>
        </p:nvSpPr>
        <p:spPr>
          <a:xfrm>
            <a:off x="8676778" y="3232551"/>
            <a:ext cx="227483" cy="2112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76"/>
          <p:cNvSpPr/>
          <p:nvPr/>
        </p:nvSpPr>
        <p:spPr>
          <a:xfrm>
            <a:off x="4072807" y="3294428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4" h="211454">
                <a:moveTo>
                  <a:pt x="113742" y="0"/>
                </a:moveTo>
                <a:lnTo>
                  <a:pt x="76848" y="25428"/>
                </a:lnTo>
                <a:lnTo>
                  <a:pt x="18225" y="124383"/>
                </a:lnTo>
                <a:lnTo>
                  <a:pt x="1148" y="164196"/>
                </a:lnTo>
                <a:lnTo>
                  <a:pt x="0" y="178988"/>
                </a:lnTo>
                <a:lnTo>
                  <a:pt x="3607" y="190741"/>
                </a:lnTo>
                <a:lnTo>
                  <a:pt x="11983" y="199748"/>
                </a:lnTo>
                <a:lnTo>
                  <a:pt x="25370" y="206154"/>
                </a:lnTo>
                <a:lnTo>
                  <a:pt x="44075" y="209981"/>
                </a:lnTo>
                <a:lnTo>
                  <a:pt x="68403" y="211251"/>
                </a:lnTo>
                <a:lnTo>
                  <a:pt x="159043" y="211251"/>
                </a:lnTo>
                <a:lnTo>
                  <a:pt x="202113" y="206154"/>
                </a:lnTo>
                <a:lnTo>
                  <a:pt x="227483" y="178988"/>
                </a:lnTo>
                <a:lnTo>
                  <a:pt x="226327" y="164196"/>
                </a:lnTo>
                <a:lnTo>
                  <a:pt x="209195" y="124383"/>
                </a:lnTo>
                <a:lnTo>
                  <a:pt x="163894" y="45872"/>
                </a:lnTo>
                <a:lnTo>
                  <a:pt x="137980" y="11134"/>
                </a:lnTo>
                <a:lnTo>
                  <a:pt x="11374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78"/>
          <p:cNvSpPr/>
          <p:nvPr/>
        </p:nvSpPr>
        <p:spPr>
          <a:xfrm>
            <a:off x="3212624" y="4742161"/>
            <a:ext cx="227483" cy="21125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79"/>
          <p:cNvSpPr/>
          <p:nvPr/>
        </p:nvSpPr>
        <p:spPr>
          <a:xfrm>
            <a:off x="1982906" y="4690823"/>
            <a:ext cx="227481" cy="2112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80"/>
          <p:cNvSpPr/>
          <p:nvPr/>
        </p:nvSpPr>
        <p:spPr>
          <a:xfrm>
            <a:off x="6447124" y="4650604"/>
            <a:ext cx="227464" cy="21169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81"/>
          <p:cNvSpPr/>
          <p:nvPr/>
        </p:nvSpPr>
        <p:spPr>
          <a:xfrm>
            <a:off x="3905920" y="3220187"/>
            <a:ext cx="227965" cy="212090"/>
          </a:xfrm>
          <a:custGeom>
            <a:avLst/>
            <a:gdLst/>
            <a:ahLst/>
            <a:cxnLst/>
            <a:rect l="l" t="t" r="r" b="b"/>
            <a:pathLst>
              <a:path w="227964" h="212089">
                <a:moveTo>
                  <a:pt x="68744" y="0"/>
                </a:moveTo>
                <a:lnTo>
                  <a:pt x="25619" y="4710"/>
                </a:lnTo>
                <a:lnTo>
                  <a:pt x="0" y="31661"/>
                </a:lnTo>
                <a:lnTo>
                  <a:pt x="1022" y="46469"/>
                </a:lnTo>
                <a:lnTo>
                  <a:pt x="17779" y="86461"/>
                </a:lnTo>
                <a:lnTo>
                  <a:pt x="62381" y="165366"/>
                </a:lnTo>
                <a:lnTo>
                  <a:pt x="87992" y="200331"/>
                </a:lnTo>
                <a:lnTo>
                  <a:pt x="112127" y="211683"/>
                </a:lnTo>
                <a:lnTo>
                  <a:pt x="124133" y="209037"/>
                </a:lnTo>
                <a:lnTo>
                  <a:pt x="162698" y="166217"/>
                </a:lnTo>
                <a:lnTo>
                  <a:pt x="208736" y="88150"/>
                </a:lnTo>
                <a:lnTo>
                  <a:pt x="226186" y="48487"/>
                </a:lnTo>
                <a:lnTo>
                  <a:pt x="227470" y="33702"/>
                </a:lnTo>
                <a:lnTo>
                  <a:pt x="223976" y="21920"/>
                </a:lnTo>
                <a:lnTo>
                  <a:pt x="183678" y="2324"/>
                </a:lnTo>
                <a:lnTo>
                  <a:pt x="6874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83"/>
          <p:cNvSpPr/>
          <p:nvPr/>
        </p:nvSpPr>
        <p:spPr>
          <a:xfrm>
            <a:off x="4411569" y="4115046"/>
            <a:ext cx="227483" cy="2112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90"/>
          <p:cNvSpPr/>
          <p:nvPr/>
        </p:nvSpPr>
        <p:spPr>
          <a:xfrm>
            <a:off x="7963905" y="3215919"/>
            <a:ext cx="227483" cy="2112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97"/>
          <p:cNvSpPr/>
          <p:nvPr/>
        </p:nvSpPr>
        <p:spPr>
          <a:xfrm>
            <a:off x="6397317" y="3671345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270258" y="0"/>
                </a:moveTo>
                <a:lnTo>
                  <a:pt x="116246" y="0"/>
                </a:lnTo>
                <a:lnTo>
                  <a:pt x="74881" y="2151"/>
                </a:lnTo>
                <a:lnTo>
                  <a:pt x="43095" y="8642"/>
                </a:lnTo>
                <a:lnTo>
                  <a:pt x="20360" y="19523"/>
                </a:lnTo>
                <a:lnTo>
                  <a:pt x="6149" y="34848"/>
                </a:lnTo>
                <a:lnTo>
                  <a:pt x="0" y="54811"/>
                </a:lnTo>
                <a:lnTo>
                  <a:pt x="1947" y="79943"/>
                </a:lnTo>
                <a:lnTo>
                  <a:pt x="31016" y="147612"/>
                </a:lnTo>
                <a:lnTo>
                  <a:pt x="108029" y="281000"/>
                </a:lnTo>
                <a:lnTo>
                  <a:pt x="130581" y="315736"/>
                </a:lnTo>
                <a:lnTo>
                  <a:pt x="172905" y="354261"/>
                </a:lnTo>
                <a:lnTo>
                  <a:pt x="193271" y="358914"/>
                </a:lnTo>
                <a:lnTo>
                  <a:pt x="213638" y="354261"/>
                </a:lnTo>
                <a:lnTo>
                  <a:pt x="255961" y="315736"/>
                </a:lnTo>
                <a:lnTo>
                  <a:pt x="278513" y="281000"/>
                </a:lnTo>
                <a:lnTo>
                  <a:pt x="355488" y="147586"/>
                </a:lnTo>
                <a:lnTo>
                  <a:pt x="374312" y="110696"/>
                </a:lnTo>
                <a:lnTo>
                  <a:pt x="386531" y="54785"/>
                </a:lnTo>
                <a:lnTo>
                  <a:pt x="380380" y="34798"/>
                </a:lnTo>
                <a:lnTo>
                  <a:pt x="366149" y="19502"/>
                </a:lnTo>
                <a:lnTo>
                  <a:pt x="343407" y="8635"/>
                </a:lnTo>
                <a:lnTo>
                  <a:pt x="311622" y="2151"/>
                </a:lnTo>
                <a:lnTo>
                  <a:pt x="270258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98"/>
          <p:cNvSpPr/>
          <p:nvPr/>
        </p:nvSpPr>
        <p:spPr>
          <a:xfrm>
            <a:off x="6772233" y="4372783"/>
            <a:ext cx="227483" cy="2112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99"/>
          <p:cNvSpPr/>
          <p:nvPr/>
        </p:nvSpPr>
        <p:spPr>
          <a:xfrm>
            <a:off x="6198448" y="3366264"/>
            <a:ext cx="227483" cy="2112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200"/>
          <p:cNvSpPr/>
          <p:nvPr/>
        </p:nvSpPr>
        <p:spPr>
          <a:xfrm>
            <a:off x="6270765" y="4717108"/>
            <a:ext cx="227485" cy="21131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201"/>
          <p:cNvSpPr/>
          <p:nvPr/>
        </p:nvSpPr>
        <p:spPr>
          <a:xfrm>
            <a:off x="7099644" y="4372785"/>
            <a:ext cx="227483" cy="2112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202"/>
          <p:cNvSpPr/>
          <p:nvPr/>
        </p:nvSpPr>
        <p:spPr>
          <a:xfrm>
            <a:off x="2382227" y="4690821"/>
            <a:ext cx="227483" cy="21125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203"/>
          <p:cNvSpPr/>
          <p:nvPr/>
        </p:nvSpPr>
        <p:spPr>
          <a:xfrm>
            <a:off x="697051" y="4729792"/>
            <a:ext cx="227483" cy="21125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210"/>
          <p:cNvSpPr/>
          <p:nvPr/>
        </p:nvSpPr>
        <p:spPr>
          <a:xfrm>
            <a:off x="871916" y="4676225"/>
            <a:ext cx="227483" cy="21125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211"/>
          <p:cNvSpPr/>
          <p:nvPr/>
        </p:nvSpPr>
        <p:spPr>
          <a:xfrm>
            <a:off x="925059" y="3727240"/>
            <a:ext cx="227488" cy="2112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212"/>
          <p:cNvSpPr/>
          <p:nvPr/>
        </p:nvSpPr>
        <p:spPr>
          <a:xfrm>
            <a:off x="1465787" y="3839911"/>
            <a:ext cx="227483" cy="21125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213"/>
          <p:cNvSpPr/>
          <p:nvPr/>
        </p:nvSpPr>
        <p:spPr>
          <a:xfrm>
            <a:off x="5876891" y="4108347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270285" y="0"/>
                </a:moveTo>
                <a:lnTo>
                  <a:pt x="116272" y="0"/>
                </a:lnTo>
                <a:lnTo>
                  <a:pt x="74879" y="2155"/>
                </a:lnTo>
                <a:lnTo>
                  <a:pt x="43080" y="8651"/>
                </a:lnTo>
                <a:lnTo>
                  <a:pt x="20348" y="19534"/>
                </a:lnTo>
                <a:lnTo>
                  <a:pt x="6150" y="34848"/>
                </a:lnTo>
                <a:lnTo>
                  <a:pt x="0" y="54811"/>
                </a:lnTo>
                <a:lnTo>
                  <a:pt x="1950" y="79944"/>
                </a:lnTo>
                <a:lnTo>
                  <a:pt x="31042" y="147624"/>
                </a:lnTo>
                <a:lnTo>
                  <a:pt x="108004" y="281000"/>
                </a:lnTo>
                <a:lnTo>
                  <a:pt x="130564" y="315736"/>
                </a:lnTo>
                <a:lnTo>
                  <a:pt x="172893" y="354261"/>
                </a:lnTo>
                <a:lnTo>
                  <a:pt x="193259" y="358914"/>
                </a:lnTo>
                <a:lnTo>
                  <a:pt x="213626" y="354261"/>
                </a:lnTo>
                <a:lnTo>
                  <a:pt x="255949" y="315736"/>
                </a:lnTo>
                <a:lnTo>
                  <a:pt x="278502" y="281000"/>
                </a:lnTo>
                <a:lnTo>
                  <a:pt x="355489" y="147624"/>
                </a:lnTo>
                <a:lnTo>
                  <a:pt x="374311" y="110713"/>
                </a:lnTo>
                <a:lnTo>
                  <a:pt x="386530" y="54807"/>
                </a:lnTo>
                <a:lnTo>
                  <a:pt x="380381" y="34848"/>
                </a:lnTo>
                <a:lnTo>
                  <a:pt x="366142" y="19523"/>
                </a:lnTo>
                <a:lnTo>
                  <a:pt x="343375" y="8642"/>
                </a:lnTo>
                <a:lnTo>
                  <a:pt x="311565" y="2151"/>
                </a:lnTo>
                <a:lnTo>
                  <a:pt x="270285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214"/>
          <p:cNvSpPr/>
          <p:nvPr/>
        </p:nvSpPr>
        <p:spPr>
          <a:xfrm>
            <a:off x="8474023" y="3215919"/>
            <a:ext cx="227483" cy="21125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17"/>
          <p:cNvSpPr/>
          <p:nvPr/>
        </p:nvSpPr>
        <p:spPr>
          <a:xfrm>
            <a:off x="6385948" y="3423257"/>
            <a:ext cx="227483" cy="21125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24"/>
          <p:cNvSpPr/>
          <p:nvPr/>
        </p:nvSpPr>
        <p:spPr>
          <a:xfrm>
            <a:off x="3034539" y="4684265"/>
            <a:ext cx="227483" cy="21125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25"/>
          <p:cNvSpPr/>
          <p:nvPr/>
        </p:nvSpPr>
        <p:spPr>
          <a:xfrm>
            <a:off x="1146126" y="3700306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10">
                <a:moveTo>
                  <a:pt x="270285" y="0"/>
                </a:moveTo>
                <a:lnTo>
                  <a:pt x="116272" y="0"/>
                </a:lnTo>
                <a:lnTo>
                  <a:pt x="74883" y="2157"/>
                </a:lnTo>
                <a:lnTo>
                  <a:pt x="43093" y="8656"/>
                </a:lnTo>
                <a:lnTo>
                  <a:pt x="20366" y="19539"/>
                </a:lnTo>
                <a:lnTo>
                  <a:pt x="6150" y="34848"/>
                </a:lnTo>
                <a:lnTo>
                  <a:pt x="0" y="54818"/>
                </a:lnTo>
                <a:lnTo>
                  <a:pt x="1951" y="79954"/>
                </a:lnTo>
                <a:lnTo>
                  <a:pt x="31042" y="147624"/>
                </a:lnTo>
                <a:lnTo>
                  <a:pt x="108030" y="281012"/>
                </a:lnTo>
                <a:lnTo>
                  <a:pt x="130580" y="315750"/>
                </a:lnTo>
                <a:lnTo>
                  <a:pt x="172900" y="354284"/>
                </a:lnTo>
                <a:lnTo>
                  <a:pt x="193272" y="358940"/>
                </a:lnTo>
                <a:lnTo>
                  <a:pt x="213633" y="354284"/>
                </a:lnTo>
                <a:lnTo>
                  <a:pt x="255955" y="315750"/>
                </a:lnTo>
                <a:lnTo>
                  <a:pt x="278502" y="281012"/>
                </a:lnTo>
                <a:lnTo>
                  <a:pt x="355527" y="147624"/>
                </a:lnTo>
                <a:lnTo>
                  <a:pt x="374331" y="110715"/>
                </a:lnTo>
                <a:lnTo>
                  <a:pt x="386546" y="54813"/>
                </a:lnTo>
                <a:lnTo>
                  <a:pt x="380407" y="34848"/>
                </a:lnTo>
                <a:lnTo>
                  <a:pt x="366183" y="19539"/>
                </a:lnTo>
                <a:lnTo>
                  <a:pt x="343443" y="8656"/>
                </a:lnTo>
                <a:lnTo>
                  <a:pt x="311655" y="2157"/>
                </a:lnTo>
                <a:lnTo>
                  <a:pt x="270285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27"/>
          <p:cNvSpPr/>
          <p:nvPr/>
        </p:nvSpPr>
        <p:spPr>
          <a:xfrm>
            <a:off x="3476445" y="4584805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10">
                <a:moveTo>
                  <a:pt x="193289" y="0"/>
                </a:moveTo>
                <a:lnTo>
                  <a:pt x="152126" y="18916"/>
                </a:lnTo>
                <a:lnTo>
                  <a:pt x="108059" y="77952"/>
                </a:lnTo>
                <a:lnTo>
                  <a:pt x="31059" y="211328"/>
                </a:lnTo>
                <a:lnTo>
                  <a:pt x="12233" y="248221"/>
                </a:lnTo>
                <a:lnTo>
                  <a:pt x="0" y="304134"/>
                </a:lnTo>
                <a:lnTo>
                  <a:pt x="6141" y="324104"/>
                </a:lnTo>
                <a:lnTo>
                  <a:pt x="20364" y="339412"/>
                </a:lnTo>
                <a:lnTo>
                  <a:pt x="43113" y="350296"/>
                </a:lnTo>
                <a:lnTo>
                  <a:pt x="74912" y="356795"/>
                </a:lnTo>
                <a:lnTo>
                  <a:pt x="116288" y="358952"/>
                </a:lnTo>
                <a:lnTo>
                  <a:pt x="270301" y="358952"/>
                </a:lnTo>
                <a:lnTo>
                  <a:pt x="311658" y="356795"/>
                </a:lnTo>
                <a:lnTo>
                  <a:pt x="366174" y="339412"/>
                </a:lnTo>
                <a:lnTo>
                  <a:pt x="386534" y="304134"/>
                </a:lnTo>
                <a:lnTo>
                  <a:pt x="384584" y="278998"/>
                </a:lnTo>
                <a:lnTo>
                  <a:pt x="355493" y="211328"/>
                </a:lnTo>
                <a:lnTo>
                  <a:pt x="278518" y="77952"/>
                </a:lnTo>
                <a:lnTo>
                  <a:pt x="255966" y="43205"/>
                </a:lnTo>
                <a:lnTo>
                  <a:pt x="213662" y="4657"/>
                </a:lnTo>
                <a:lnTo>
                  <a:pt x="193289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28"/>
          <p:cNvSpPr/>
          <p:nvPr/>
        </p:nvSpPr>
        <p:spPr>
          <a:xfrm>
            <a:off x="1612889" y="4594452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10">
                <a:moveTo>
                  <a:pt x="193289" y="0"/>
                </a:moveTo>
                <a:lnTo>
                  <a:pt x="152128" y="18922"/>
                </a:lnTo>
                <a:lnTo>
                  <a:pt x="108072" y="77965"/>
                </a:lnTo>
                <a:lnTo>
                  <a:pt x="31059" y="211340"/>
                </a:lnTo>
                <a:lnTo>
                  <a:pt x="12233" y="248234"/>
                </a:lnTo>
                <a:lnTo>
                  <a:pt x="0" y="304146"/>
                </a:lnTo>
                <a:lnTo>
                  <a:pt x="6141" y="324116"/>
                </a:lnTo>
                <a:lnTo>
                  <a:pt x="20362" y="339425"/>
                </a:lnTo>
                <a:lnTo>
                  <a:pt x="43108" y="350308"/>
                </a:lnTo>
                <a:lnTo>
                  <a:pt x="74907" y="356808"/>
                </a:lnTo>
                <a:lnTo>
                  <a:pt x="116288" y="358965"/>
                </a:lnTo>
                <a:lnTo>
                  <a:pt x="270301" y="358965"/>
                </a:lnTo>
                <a:lnTo>
                  <a:pt x="311658" y="356808"/>
                </a:lnTo>
                <a:lnTo>
                  <a:pt x="366174" y="339425"/>
                </a:lnTo>
                <a:lnTo>
                  <a:pt x="386534" y="304146"/>
                </a:lnTo>
                <a:lnTo>
                  <a:pt x="384584" y="279011"/>
                </a:lnTo>
                <a:lnTo>
                  <a:pt x="355493" y="211340"/>
                </a:lnTo>
                <a:lnTo>
                  <a:pt x="278518" y="77965"/>
                </a:lnTo>
                <a:lnTo>
                  <a:pt x="255966" y="43216"/>
                </a:lnTo>
                <a:lnTo>
                  <a:pt x="213662" y="4659"/>
                </a:lnTo>
                <a:lnTo>
                  <a:pt x="193289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29"/>
          <p:cNvSpPr/>
          <p:nvPr/>
        </p:nvSpPr>
        <p:spPr>
          <a:xfrm>
            <a:off x="5488082" y="3223950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193282" y="0"/>
                </a:moveTo>
                <a:lnTo>
                  <a:pt x="152123" y="18910"/>
                </a:lnTo>
                <a:lnTo>
                  <a:pt x="108077" y="77939"/>
                </a:lnTo>
                <a:lnTo>
                  <a:pt x="31033" y="211353"/>
                </a:lnTo>
                <a:lnTo>
                  <a:pt x="12215" y="248241"/>
                </a:lnTo>
                <a:lnTo>
                  <a:pt x="0" y="304143"/>
                </a:lnTo>
                <a:lnTo>
                  <a:pt x="6135" y="324091"/>
                </a:lnTo>
                <a:lnTo>
                  <a:pt x="20364" y="339416"/>
                </a:lnTo>
                <a:lnTo>
                  <a:pt x="43139" y="350302"/>
                </a:lnTo>
                <a:lnTo>
                  <a:pt x="74924" y="356788"/>
                </a:lnTo>
                <a:lnTo>
                  <a:pt x="116282" y="358940"/>
                </a:lnTo>
                <a:lnTo>
                  <a:pt x="270295" y="358940"/>
                </a:lnTo>
                <a:lnTo>
                  <a:pt x="311655" y="356788"/>
                </a:lnTo>
                <a:lnTo>
                  <a:pt x="366188" y="339416"/>
                </a:lnTo>
                <a:lnTo>
                  <a:pt x="386537" y="304121"/>
                </a:lnTo>
                <a:lnTo>
                  <a:pt x="384577" y="278985"/>
                </a:lnTo>
                <a:lnTo>
                  <a:pt x="355477" y="211315"/>
                </a:lnTo>
                <a:lnTo>
                  <a:pt x="278511" y="77939"/>
                </a:lnTo>
                <a:lnTo>
                  <a:pt x="255959" y="43194"/>
                </a:lnTo>
                <a:lnTo>
                  <a:pt x="213655" y="4655"/>
                </a:lnTo>
                <a:lnTo>
                  <a:pt x="19328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30"/>
          <p:cNvSpPr/>
          <p:nvPr/>
        </p:nvSpPr>
        <p:spPr>
          <a:xfrm>
            <a:off x="5809880" y="3198206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10">
                <a:moveTo>
                  <a:pt x="116272" y="0"/>
                </a:moveTo>
                <a:lnTo>
                  <a:pt x="74909" y="2157"/>
                </a:lnTo>
                <a:lnTo>
                  <a:pt x="20376" y="19540"/>
                </a:lnTo>
                <a:lnTo>
                  <a:pt x="0" y="54813"/>
                </a:lnTo>
                <a:lnTo>
                  <a:pt x="1947" y="79952"/>
                </a:lnTo>
                <a:lnTo>
                  <a:pt x="31043" y="147624"/>
                </a:lnTo>
                <a:lnTo>
                  <a:pt x="108017" y="281012"/>
                </a:lnTo>
                <a:lnTo>
                  <a:pt x="130570" y="315767"/>
                </a:lnTo>
                <a:lnTo>
                  <a:pt x="172899" y="354320"/>
                </a:lnTo>
                <a:lnTo>
                  <a:pt x="193272" y="358978"/>
                </a:lnTo>
                <a:lnTo>
                  <a:pt x="213632" y="354320"/>
                </a:lnTo>
                <a:lnTo>
                  <a:pt x="255950" y="315767"/>
                </a:lnTo>
                <a:lnTo>
                  <a:pt x="278502" y="281012"/>
                </a:lnTo>
                <a:lnTo>
                  <a:pt x="355515" y="147624"/>
                </a:lnTo>
                <a:lnTo>
                  <a:pt x="374318" y="110731"/>
                </a:lnTo>
                <a:lnTo>
                  <a:pt x="386531" y="54813"/>
                </a:lnTo>
                <a:lnTo>
                  <a:pt x="380382" y="34836"/>
                </a:lnTo>
                <a:lnTo>
                  <a:pt x="343436" y="8674"/>
                </a:lnTo>
                <a:lnTo>
                  <a:pt x="270285" y="38"/>
                </a:lnTo>
                <a:lnTo>
                  <a:pt x="11627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32"/>
          <p:cNvSpPr/>
          <p:nvPr/>
        </p:nvSpPr>
        <p:spPr>
          <a:xfrm>
            <a:off x="4206105" y="4102572"/>
            <a:ext cx="227483" cy="2112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33"/>
          <p:cNvSpPr/>
          <p:nvPr/>
        </p:nvSpPr>
        <p:spPr>
          <a:xfrm>
            <a:off x="5047782" y="4112202"/>
            <a:ext cx="399666" cy="2933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34"/>
          <p:cNvSpPr/>
          <p:nvPr/>
        </p:nvSpPr>
        <p:spPr>
          <a:xfrm>
            <a:off x="5148375" y="3208125"/>
            <a:ext cx="424635" cy="24230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35"/>
          <p:cNvSpPr/>
          <p:nvPr/>
        </p:nvSpPr>
        <p:spPr>
          <a:xfrm>
            <a:off x="4817650" y="3363901"/>
            <a:ext cx="227479" cy="21125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36"/>
          <p:cNvSpPr/>
          <p:nvPr/>
        </p:nvSpPr>
        <p:spPr>
          <a:xfrm>
            <a:off x="2625756" y="3775917"/>
            <a:ext cx="227474" cy="21125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344"/>
          <p:cNvSpPr/>
          <p:nvPr/>
        </p:nvSpPr>
        <p:spPr>
          <a:xfrm>
            <a:off x="8301010" y="5951266"/>
            <a:ext cx="227483" cy="21125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345"/>
          <p:cNvSpPr/>
          <p:nvPr/>
        </p:nvSpPr>
        <p:spPr>
          <a:xfrm>
            <a:off x="8903233" y="4965051"/>
            <a:ext cx="144145" cy="331470"/>
          </a:xfrm>
          <a:custGeom>
            <a:avLst/>
            <a:gdLst/>
            <a:ahLst/>
            <a:cxnLst/>
            <a:rect l="l" t="t" r="r" b="b"/>
            <a:pathLst>
              <a:path w="144145" h="331470">
                <a:moveTo>
                  <a:pt x="144081" y="0"/>
                </a:moveTo>
                <a:lnTo>
                  <a:pt x="116232" y="0"/>
                </a:lnTo>
                <a:lnTo>
                  <a:pt x="74875" y="2152"/>
                </a:lnTo>
                <a:lnTo>
                  <a:pt x="43093" y="8643"/>
                </a:lnTo>
                <a:lnTo>
                  <a:pt x="20360" y="19529"/>
                </a:lnTo>
                <a:lnTo>
                  <a:pt x="6149" y="34861"/>
                </a:lnTo>
                <a:lnTo>
                  <a:pt x="0" y="54818"/>
                </a:lnTo>
                <a:lnTo>
                  <a:pt x="1950" y="79941"/>
                </a:lnTo>
                <a:lnTo>
                  <a:pt x="31041" y="147624"/>
                </a:lnTo>
                <a:lnTo>
                  <a:pt x="108016" y="281012"/>
                </a:lnTo>
                <a:lnTo>
                  <a:pt x="130568" y="315750"/>
                </a:lnTo>
                <a:lnTo>
                  <a:pt x="144081" y="331000"/>
                </a:lnTo>
                <a:lnTo>
                  <a:pt x="14408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346"/>
          <p:cNvSpPr/>
          <p:nvPr/>
        </p:nvSpPr>
        <p:spPr>
          <a:xfrm>
            <a:off x="1700100" y="5865482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93264" y="0"/>
                </a:moveTo>
                <a:lnTo>
                  <a:pt x="152100" y="18910"/>
                </a:lnTo>
                <a:lnTo>
                  <a:pt x="108022" y="77939"/>
                </a:lnTo>
                <a:lnTo>
                  <a:pt x="30990" y="211353"/>
                </a:lnTo>
                <a:lnTo>
                  <a:pt x="12195" y="248241"/>
                </a:lnTo>
                <a:lnTo>
                  <a:pt x="0" y="304143"/>
                </a:lnTo>
                <a:lnTo>
                  <a:pt x="6142" y="324091"/>
                </a:lnTo>
                <a:lnTo>
                  <a:pt x="20354" y="339416"/>
                </a:lnTo>
                <a:lnTo>
                  <a:pt x="43112" y="350302"/>
                </a:lnTo>
                <a:lnTo>
                  <a:pt x="74886" y="356788"/>
                </a:lnTo>
                <a:lnTo>
                  <a:pt x="116239" y="358940"/>
                </a:lnTo>
                <a:lnTo>
                  <a:pt x="270252" y="358940"/>
                </a:lnTo>
                <a:lnTo>
                  <a:pt x="311623" y="356788"/>
                </a:lnTo>
                <a:lnTo>
                  <a:pt x="366159" y="339416"/>
                </a:lnTo>
                <a:lnTo>
                  <a:pt x="386523" y="304121"/>
                </a:lnTo>
                <a:lnTo>
                  <a:pt x="384569" y="278985"/>
                </a:lnTo>
                <a:lnTo>
                  <a:pt x="355459" y="211315"/>
                </a:lnTo>
                <a:lnTo>
                  <a:pt x="278507" y="77939"/>
                </a:lnTo>
                <a:lnTo>
                  <a:pt x="255954" y="43194"/>
                </a:lnTo>
                <a:lnTo>
                  <a:pt x="213631" y="4655"/>
                </a:lnTo>
                <a:lnTo>
                  <a:pt x="19326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347"/>
          <p:cNvSpPr/>
          <p:nvPr/>
        </p:nvSpPr>
        <p:spPr>
          <a:xfrm>
            <a:off x="2026505" y="5846178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270283" y="0"/>
                </a:moveTo>
                <a:lnTo>
                  <a:pt x="116271" y="0"/>
                </a:lnTo>
                <a:lnTo>
                  <a:pt x="74902" y="2157"/>
                </a:lnTo>
                <a:lnTo>
                  <a:pt x="43107" y="8658"/>
                </a:lnTo>
                <a:lnTo>
                  <a:pt x="20364" y="19545"/>
                </a:lnTo>
                <a:lnTo>
                  <a:pt x="6149" y="34861"/>
                </a:lnTo>
                <a:lnTo>
                  <a:pt x="0" y="54824"/>
                </a:lnTo>
                <a:lnTo>
                  <a:pt x="1950" y="79957"/>
                </a:lnTo>
                <a:lnTo>
                  <a:pt x="31041" y="147637"/>
                </a:lnTo>
                <a:lnTo>
                  <a:pt x="108028" y="281012"/>
                </a:lnTo>
                <a:lnTo>
                  <a:pt x="130581" y="315754"/>
                </a:lnTo>
                <a:lnTo>
                  <a:pt x="172904" y="354305"/>
                </a:lnTo>
                <a:lnTo>
                  <a:pt x="193271" y="358965"/>
                </a:lnTo>
                <a:lnTo>
                  <a:pt x="213637" y="354305"/>
                </a:lnTo>
                <a:lnTo>
                  <a:pt x="255955" y="315754"/>
                </a:lnTo>
                <a:lnTo>
                  <a:pt x="278500" y="281012"/>
                </a:lnTo>
                <a:lnTo>
                  <a:pt x="355488" y="147637"/>
                </a:lnTo>
                <a:lnTo>
                  <a:pt x="374313" y="110737"/>
                </a:lnTo>
                <a:lnTo>
                  <a:pt x="386547" y="54824"/>
                </a:lnTo>
                <a:lnTo>
                  <a:pt x="380405" y="34861"/>
                </a:lnTo>
                <a:lnTo>
                  <a:pt x="366176" y="19545"/>
                </a:lnTo>
                <a:lnTo>
                  <a:pt x="343428" y="8658"/>
                </a:lnTo>
                <a:lnTo>
                  <a:pt x="311638" y="2157"/>
                </a:lnTo>
                <a:lnTo>
                  <a:pt x="270283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348"/>
          <p:cNvSpPr/>
          <p:nvPr/>
        </p:nvSpPr>
        <p:spPr>
          <a:xfrm>
            <a:off x="3182603" y="6491279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4" h="211454">
                <a:moveTo>
                  <a:pt x="113754" y="0"/>
                </a:moveTo>
                <a:lnTo>
                  <a:pt x="76848" y="25412"/>
                </a:lnTo>
                <a:lnTo>
                  <a:pt x="18225" y="124358"/>
                </a:lnTo>
                <a:lnTo>
                  <a:pt x="1148" y="164203"/>
                </a:lnTo>
                <a:lnTo>
                  <a:pt x="0" y="178995"/>
                </a:lnTo>
                <a:lnTo>
                  <a:pt x="3607" y="190741"/>
                </a:lnTo>
                <a:lnTo>
                  <a:pt x="44075" y="209949"/>
                </a:lnTo>
                <a:lnTo>
                  <a:pt x="159043" y="211251"/>
                </a:lnTo>
                <a:lnTo>
                  <a:pt x="183389" y="209981"/>
                </a:lnTo>
                <a:lnTo>
                  <a:pt x="202148" y="206135"/>
                </a:lnTo>
                <a:lnTo>
                  <a:pt x="215509" y="199742"/>
                </a:lnTo>
                <a:lnTo>
                  <a:pt x="223876" y="190741"/>
                </a:lnTo>
                <a:lnTo>
                  <a:pt x="227483" y="178995"/>
                </a:lnTo>
                <a:lnTo>
                  <a:pt x="226327" y="164203"/>
                </a:lnTo>
                <a:lnTo>
                  <a:pt x="209195" y="124358"/>
                </a:lnTo>
                <a:lnTo>
                  <a:pt x="163894" y="45859"/>
                </a:lnTo>
                <a:lnTo>
                  <a:pt x="137976" y="11123"/>
                </a:lnTo>
                <a:lnTo>
                  <a:pt x="11375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349"/>
          <p:cNvSpPr/>
          <p:nvPr/>
        </p:nvSpPr>
        <p:spPr>
          <a:xfrm>
            <a:off x="3108585" y="5912161"/>
            <a:ext cx="227483" cy="21125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350"/>
          <p:cNvSpPr/>
          <p:nvPr/>
        </p:nvSpPr>
        <p:spPr>
          <a:xfrm>
            <a:off x="3002372" y="6428740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4" h="211454">
                <a:moveTo>
                  <a:pt x="68453" y="0"/>
                </a:moveTo>
                <a:lnTo>
                  <a:pt x="25331" y="5121"/>
                </a:lnTo>
                <a:lnTo>
                  <a:pt x="0" y="32265"/>
                </a:lnTo>
                <a:lnTo>
                  <a:pt x="1154" y="47064"/>
                </a:lnTo>
                <a:lnTo>
                  <a:pt x="18275" y="86906"/>
                </a:lnTo>
                <a:lnTo>
                  <a:pt x="63576" y="165404"/>
                </a:lnTo>
                <a:lnTo>
                  <a:pt x="89497" y="200140"/>
                </a:lnTo>
                <a:lnTo>
                  <a:pt x="113741" y="211264"/>
                </a:lnTo>
                <a:lnTo>
                  <a:pt x="125724" y="208526"/>
                </a:lnTo>
                <a:lnTo>
                  <a:pt x="163893" y="165404"/>
                </a:lnTo>
                <a:lnTo>
                  <a:pt x="209245" y="86906"/>
                </a:lnTo>
                <a:lnTo>
                  <a:pt x="226333" y="47064"/>
                </a:lnTo>
                <a:lnTo>
                  <a:pt x="227483" y="32265"/>
                </a:lnTo>
                <a:lnTo>
                  <a:pt x="223875" y="20510"/>
                </a:lnTo>
                <a:lnTo>
                  <a:pt x="183397" y="1304"/>
                </a:lnTo>
                <a:lnTo>
                  <a:pt x="68453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352"/>
          <p:cNvSpPr/>
          <p:nvPr/>
        </p:nvSpPr>
        <p:spPr>
          <a:xfrm>
            <a:off x="1010043" y="6257773"/>
            <a:ext cx="227483" cy="2112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353"/>
          <p:cNvSpPr/>
          <p:nvPr/>
        </p:nvSpPr>
        <p:spPr>
          <a:xfrm>
            <a:off x="1718122" y="6264201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4" h="211454">
                <a:moveTo>
                  <a:pt x="68434" y="0"/>
                </a:moveTo>
                <a:lnTo>
                  <a:pt x="25331" y="5116"/>
                </a:lnTo>
                <a:lnTo>
                  <a:pt x="0" y="32261"/>
                </a:lnTo>
                <a:lnTo>
                  <a:pt x="1151" y="47053"/>
                </a:lnTo>
                <a:lnTo>
                  <a:pt x="18282" y="86893"/>
                </a:lnTo>
                <a:lnTo>
                  <a:pt x="63583" y="165392"/>
                </a:lnTo>
                <a:lnTo>
                  <a:pt x="89501" y="200132"/>
                </a:lnTo>
                <a:lnTo>
                  <a:pt x="113723" y="211251"/>
                </a:lnTo>
                <a:lnTo>
                  <a:pt x="125715" y="208515"/>
                </a:lnTo>
                <a:lnTo>
                  <a:pt x="163900" y="165392"/>
                </a:lnTo>
                <a:lnTo>
                  <a:pt x="209252" y="86893"/>
                </a:lnTo>
                <a:lnTo>
                  <a:pt x="226334" y="47053"/>
                </a:lnTo>
                <a:lnTo>
                  <a:pt x="227483" y="32261"/>
                </a:lnTo>
                <a:lnTo>
                  <a:pt x="223870" y="20510"/>
                </a:lnTo>
                <a:lnTo>
                  <a:pt x="183404" y="1302"/>
                </a:lnTo>
                <a:lnTo>
                  <a:pt x="6843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354"/>
          <p:cNvSpPr/>
          <p:nvPr/>
        </p:nvSpPr>
        <p:spPr>
          <a:xfrm>
            <a:off x="777117" y="5845778"/>
            <a:ext cx="227483" cy="21125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355"/>
          <p:cNvSpPr/>
          <p:nvPr/>
        </p:nvSpPr>
        <p:spPr>
          <a:xfrm>
            <a:off x="2313611" y="5591477"/>
            <a:ext cx="227483" cy="21125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356"/>
          <p:cNvSpPr/>
          <p:nvPr/>
        </p:nvSpPr>
        <p:spPr>
          <a:xfrm>
            <a:off x="1932207" y="6277044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4" h="211454">
                <a:moveTo>
                  <a:pt x="113754" y="0"/>
                </a:moveTo>
                <a:lnTo>
                  <a:pt x="76848" y="25401"/>
                </a:lnTo>
                <a:lnTo>
                  <a:pt x="18225" y="124345"/>
                </a:lnTo>
                <a:lnTo>
                  <a:pt x="1148" y="164196"/>
                </a:lnTo>
                <a:lnTo>
                  <a:pt x="0" y="178990"/>
                </a:lnTo>
                <a:lnTo>
                  <a:pt x="3607" y="190741"/>
                </a:lnTo>
                <a:lnTo>
                  <a:pt x="44075" y="209950"/>
                </a:lnTo>
                <a:lnTo>
                  <a:pt x="159043" y="211251"/>
                </a:lnTo>
                <a:lnTo>
                  <a:pt x="183394" y="209982"/>
                </a:lnTo>
                <a:lnTo>
                  <a:pt x="202153" y="206140"/>
                </a:lnTo>
                <a:lnTo>
                  <a:pt x="215511" y="199747"/>
                </a:lnTo>
                <a:lnTo>
                  <a:pt x="223876" y="190741"/>
                </a:lnTo>
                <a:lnTo>
                  <a:pt x="227483" y="178990"/>
                </a:lnTo>
                <a:lnTo>
                  <a:pt x="226330" y="164196"/>
                </a:lnTo>
                <a:lnTo>
                  <a:pt x="209220" y="124345"/>
                </a:lnTo>
                <a:lnTo>
                  <a:pt x="163907" y="45846"/>
                </a:lnTo>
                <a:lnTo>
                  <a:pt x="137983" y="11117"/>
                </a:lnTo>
                <a:lnTo>
                  <a:pt x="11375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358"/>
          <p:cNvSpPr/>
          <p:nvPr/>
        </p:nvSpPr>
        <p:spPr>
          <a:xfrm>
            <a:off x="1694833" y="5601137"/>
            <a:ext cx="227483" cy="2112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359"/>
          <p:cNvSpPr/>
          <p:nvPr/>
        </p:nvSpPr>
        <p:spPr>
          <a:xfrm>
            <a:off x="648793" y="5601137"/>
            <a:ext cx="227483" cy="2112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360"/>
          <p:cNvSpPr/>
          <p:nvPr/>
        </p:nvSpPr>
        <p:spPr>
          <a:xfrm>
            <a:off x="1158104" y="4980362"/>
            <a:ext cx="409335" cy="25863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364"/>
          <p:cNvSpPr/>
          <p:nvPr/>
        </p:nvSpPr>
        <p:spPr>
          <a:xfrm>
            <a:off x="3295665" y="5421259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16238" y="0"/>
                </a:moveTo>
                <a:lnTo>
                  <a:pt x="74881" y="2157"/>
                </a:lnTo>
                <a:lnTo>
                  <a:pt x="20362" y="19538"/>
                </a:lnTo>
                <a:lnTo>
                  <a:pt x="0" y="54806"/>
                </a:lnTo>
                <a:lnTo>
                  <a:pt x="1949" y="79943"/>
                </a:lnTo>
                <a:lnTo>
                  <a:pt x="31034" y="147624"/>
                </a:lnTo>
                <a:lnTo>
                  <a:pt x="108021" y="281000"/>
                </a:lnTo>
                <a:lnTo>
                  <a:pt x="130573" y="315760"/>
                </a:lnTo>
                <a:lnTo>
                  <a:pt x="172877" y="354309"/>
                </a:lnTo>
                <a:lnTo>
                  <a:pt x="193251" y="358965"/>
                </a:lnTo>
                <a:lnTo>
                  <a:pt x="213624" y="354309"/>
                </a:lnTo>
                <a:lnTo>
                  <a:pt x="255923" y="315760"/>
                </a:lnTo>
                <a:lnTo>
                  <a:pt x="278468" y="281000"/>
                </a:lnTo>
                <a:lnTo>
                  <a:pt x="355481" y="147624"/>
                </a:lnTo>
                <a:lnTo>
                  <a:pt x="374306" y="110724"/>
                </a:lnTo>
                <a:lnTo>
                  <a:pt x="386540" y="54806"/>
                </a:lnTo>
                <a:lnTo>
                  <a:pt x="380398" y="34836"/>
                </a:lnTo>
                <a:lnTo>
                  <a:pt x="343422" y="8667"/>
                </a:lnTo>
                <a:lnTo>
                  <a:pt x="270251" y="25"/>
                </a:lnTo>
                <a:lnTo>
                  <a:pt x="116238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365"/>
          <p:cNvSpPr/>
          <p:nvPr/>
        </p:nvSpPr>
        <p:spPr>
          <a:xfrm>
            <a:off x="3779093" y="5001793"/>
            <a:ext cx="227483" cy="2112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367"/>
          <p:cNvSpPr/>
          <p:nvPr/>
        </p:nvSpPr>
        <p:spPr>
          <a:xfrm>
            <a:off x="4504119" y="5594799"/>
            <a:ext cx="227483" cy="21125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72"/>
          <p:cNvSpPr/>
          <p:nvPr/>
        </p:nvSpPr>
        <p:spPr>
          <a:xfrm>
            <a:off x="6495585" y="5050062"/>
            <a:ext cx="227470" cy="21164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74"/>
          <p:cNvSpPr/>
          <p:nvPr/>
        </p:nvSpPr>
        <p:spPr>
          <a:xfrm>
            <a:off x="5200220" y="6343484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51" y="0"/>
                </a:moveTo>
                <a:lnTo>
                  <a:pt x="152088" y="18910"/>
                </a:lnTo>
                <a:lnTo>
                  <a:pt x="108021" y="77939"/>
                </a:lnTo>
                <a:lnTo>
                  <a:pt x="31046" y="211315"/>
                </a:lnTo>
                <a:lnTo>
                  <a:pt x="12226" y="248224"/>
                </a:lnTo>
                <a:lnTo>
                  <a:pt x="0" y="304126"/>
                </a:lnTo>
                <a:lnTo>
                  <a:pt x="6154" y="324091"/>
                </a:lnTo>
                <a:lnTo>
                  <a:pt x="20365" y="339416"/>
                </a:lnTo>
                <a:lnTo>
                  <a:pt x="43099" y="350297"/>
                </a:lnTo>
                <a:lnTo>
                  <a:pt x="74881" y="356788"/>
                </a:lnTo>
                <a:lnTo>
                  <a:pt x="116238" y="358940"/>
                </a:lnTo>
                <a:lnTo>
                  <a:pt x="270251" y="358940"/>
                </a:lnTo>
                <a:lnTo>
                  <a:pt x="311621" y="356782"/>
                </a:lnTo>
                <a:lnTo>
                  <a:pt x="366173" y="339400"/>
                </a:lnTo>
                <a:lnTo>
                  <a:pt x="386540" y="304121"/>
                </a:lnTo>
                <a:lnTo>
                  <a:pt x="384584" y="278985"/>
                </a:lnTo>
                <a:lnTo>
                  <a:pt x="355480" y="211315"/>
                </a:lnTo>
                <a:lnTo>
                  <a:pt x="278468" y="77939"/>
                </a:lnTo>
                <a:lnTo>
                  <a:pt x="255923" y="43194"/>
                </a:lnTo>
                <a:lnTo>
                  <a:pt x="213624" y="4655"/>
                </a:lnTo>
                <a:lnTo>
                  <a:pt x="19325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75"/>
          <p:cNvSpPr/>
          <p:nvPr/>
        </p:nvSpPr>
        <p:spPr>
          <a:xfrm>
            <a:off x="6341529" y="6356479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68" y="0"/>
                </a:moveTo>
                <a:lnTo>
                  <a:pt x="152114" y="18902"/>
                </a:lnTo>
                <a:lnTo>
                  <a:pt x="108026" y="77914"/>
                </a:lnTo>
                <a:lnTo>
                  <a:pt x="31013" y="211327"/>
                </a:lnTo>
                <a:lnTo>
                  <a:pt x="12208" y="248217"/>
                </a:lnTo>
                <a:lnTo>
                  <a:pt x="0" y="304128"/>
                </a:lnTo>
                <a:lnTo>
                  <a:pt x="6134" y="324065"/>
                </a:lnTo>
                <a:lnTo>
                  <a:pt x="20356" y="339390"/>
                </a:lnTo>
                <a:lnTo>
                  <a:pt x="43124" y="350278"/>
                </a:lnTo>
                <a:lnTo>
                  <a:pt x="74895" y="356763"/>
                </a:lnTo>
                <a:lnTo>
                  <a:pt x="116256" y="358914"/>
                </a:lnTo>
                <a:lnTo>
                  <a:pt x="270269" y="358914"/>
                </a:lnTo>
                <a:lnTo>
                  <a:pt x="311636" y="356762"/>
                </a:lnTo>
                <a:lnTo>
                  <a:pt x="366179" y="339390"/>
                </a:lnTo>
                <a:lnTo>
                  <a:pt x="386539" y="304103"/>
                </a:lnTo>
                <a:lnTo>
                  <a:pt x="384588" y="278971"/>
                </a:lnTo>
                <a:lnTo>
                  <a:pt x="355484" y="211302"/>
                </a:lnTo>
                <a:lnTo>
                  <a:pt x="278511" y="77914"/>
                </a:lnTo>
                <a:lnTo>
                  <a:pt x="255966" y="43178"/>
                </a:lnTo>
                <a:lnTo>
                  <a:pt x="213642" y="4653"/>
                </a:lnTo>
                <a:lnTo>
                  <a:pt x="193268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76"/>
          <p:cNvSpPr/>
          <p:nvPr/>
        </p:nvSpPr>
        <p:spPr>
          <a:xfrm>
            <a:off x="4715763" y="5589948"/>
            <a:ext cx="227483" cy="21125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77"/>
          <p:cNvSpPr/>
          <p:nvPr/>
        </p:nvSpPr>
        <p:spPr>
          <a:xfrm>
            <a:off x="3322098" y="5929628"/>
            <a:ext cx="227485" cy="21125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78"/>
          <p:cNvSpPr/>
          <p:nvPr/>
        </p:nvSpPr>
        <p:spPr>
          <a:xfrm>
            <a:off x="6321816" y="5537199"/>
            <a:ext cx="227483" cy="21125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79"/>
          <p:cNvSpPr/>
          <p:nvPr/>
        </p:nvSpPr>
        <p:spPr>
          <a:xfrm>
            <a:off x="5795613" y="5365777"/>
            <a:ext cx="227485" cy="21125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81"/>
          <p:cNvSpPr/>
          <p:nvPr/>
        </p:nvSpPr>
        <p:spPr>
          <a:xfrm>
            <a:off x="7249369" y="6404619"/>
            <a:ext cx="227488" cy="21125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82"/>
          <p:cNvSpPr/>
          <p:nvPr/>
        </p:nvSpPr>
        <p:spPr>
          <a:xfrm>
            <a:off x="6112354" y="6472921"/>
            <a:ext cx="227483" cy="21126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83"/>
          <p:cNvSpPr/>
          <p:nvPr/>
        </p:nvSpPr>
        <p:spPr>
          <a:xfrm>
            <a:off x="5651267" y="5855837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159080" y="0"/>
                </a:moveTo>
                <a:lnTo>
                  <a:pt x="68440" y="0"/>
                </a:lnTo>
                <a:lnTo>
                  <a:pt x="44094" y="1270"/>
                </a:lnTo>
                <a:lnTo>
                  <a:pt x="25374" y="5099"/>
                </a:lnTo>
                <a:lnTo>
                  <a:pt x="11979" y="11508"/>
                </a:lnTo>
                <a:lnTo>
                  <a:pt x="3606" y="20523"/>
                </a:lnTo>
                <a:lnTo>
                  <a:pt x="0" y="32275"/>
                </a:lnTo>
                <a:lnTo>
                  <a:pt x="1155" y="47066"/>
                </a:lnTo>
                <a:lnTo>
                  <a:pt x="18287" y="86868"/>
                </a:lnTo>
                <a:lnTo>
                  <a:pt x="63588" y="165392"/>
                </a:lnTo>
                <a:lnTo>
                  <a:pt x="89506" y="200125"/>
                </a:lnTo>
                <a:lnTo>
                  <a:pt x="113728" y="211264"/>
                </a:lnTo>
                <a:lnTo>
                  <a:pt x="125721" y="208520"/>
                </a:lnTo>
                <a:lnTo>
                  <a:pt x="163906" y="165392"/>
                </a:lnTo>
                <a:lnTo>
                  <a:pt x="209257" y="86868"/>
                </a:lnTo>
                <a:lnTo>
                  <a:pt x="226339" y="47066"/>
                </a:lnTo>
                <a:lnTo>
                  <a:pt x="227488" y="32275"/>
                </a:lnTo>
                <a:lnTo>
                  <a:pt x="223875" y="20523"/>
                </a:lnTo>
                <a:lnTo>
                  <a:pt x="215499" y="11508"/>
                </a:lnTo>
                <a:lnTo>
                  <a:pt x="202112" y="5099"/>
                </a:lnTo>
                <a:lnTo>
                  <a:pt x="183408" y="1270"/>
                </a:lnTo>
                <a:lnTo>
                  <a:pt x="159080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84"/>
          <p:cNvSpPr/>
          <p:nvPr/>
        </p:nvSpPr>
        <p:spPr>
          <a:xfrm>
            <a:off x="6684510" y="6405691"/>
            <a:ext cx="227474" cy="21179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85"/>
          <p:cNvSpPr/>
          <p:nvPr/>
        </p:nvSpPr>
        <p:spPr>
          <a:xfrm>
            <a:off x="5493608" y="5952411"/>
            <a:ext cx="227965" cy="211454"/>
          </a:xfrm>
          <a:custGeom>
            <a:avLst/>
            <a:gdLst/>
            <a:ahLst/>
            <a:cxnLst/>
            <a:rect l="l" t="t" r="r" b="b"/>
            <a:pathLst>
              <a:path w="227965" h="211454">
                <a:moveTo>
                  <a:pt x="113736" y="0"/>
                </a:moveTo>
                <a:lnTo>
                  <a:pt x="76853" y="25422"/>
                </a:lnTo>
                <a:lnTo>
                  <a:pt x="18232" y="124383"/>
                </a:lnTo>
                <a:lnTo>
                  <a:pt x="1146" y="164185"/>
                </a:lnTo>
                <a:lnTo>
                  <a:pt x="0" y="178976"/>
                </a:lnTo>
                <a:lnTo>
                  <a:pt x="3614" y="190728"/>
                </a:lnTo>
                <a:lnTo>
                  <a:pt x="11985" y="199743"/>
                </a:lnTo>
                <a:lnTo>
                  <a:pt x="25373" y="206152"/>
                </a:lnTo>
                <a:lnTo>
                  <a:pt x="44080" y="209981"/>
                </a:lnTo>
                <a:lnTo>
                  <a:pt x="68410" y="211251"/>
                </a:lnTo>
                <a:lnTo>
                  <a:pt x="159024" y="211251"/>
                </a:lnTo>
                <a:lnTo>
                  <a:pt x="202111" y="206152"/>
                </a:lnTo>
                <a:lnTo>
                  <a:pt x="227485" y="178976"/>
                </a:lnTo>
                <a:lnTo>
                  <a:pt x="226333" y="164185"/>
                </a:lnTo>
                <a:lnTo>
                  <a:pt x="209202" y="124383"/>
                </a:lnTo>
                <a:lnTo>
                  <a:pt x="163901" y="45859"/>
                </a:lnTo>
                <a:lnTo>
                  <a:pt x="137980" y="11133"/>
                </a:lnTo>
                <a:lnTo>
                  <a:pt x="113736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86"/>
          <p:cNvSpPr/>
          <p:nvPr/>
        </p:nvSpPr>
        <p:spPr>
          <a:xfrm>
            <a:off x="6655587" y="5154992"/>
            <a:ext cx="227483" cy="21125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94"/>
          <p:cNvSpPr/>
          <p:nvPr/>
        </p:nvSpPr>
        <p:spPr>
          <a:xfrm>
            <a:off x="8627029" y="5455246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93260" y="0"/>
                </a:moveTo>
                <a:lnTo>
                  <a:pt x="152096" y="18921"/>
                </a:lnTo>
                <a:lnTo>
                  <a:pt x="108017" y="77952"/>
                </a:lnTo>
                <a:lnTo>
                  <a:pt x="31043" y="211328"/>
                </a:lnTo>
                <a:lnTo>
                  <a:pt x="12219" y="248221"/>
                </a:lnTo>
                <a:lnTo>
                  <a:pt x="0" y="304134"/>
                </a:lnTo>
                <a:lnTo>
                  <a:pt x="6151" y="324104"/>
                </a:lnTo>
                <a:lnTo>
                  <a:pt x="20380" y="339412"/>
                </a:lnTo>
                <a:lnTo>
                  <a:pt x="43119" y="350296"/>
                </a:lnTo>
                <a:lnTo>
                  <a:pt x="74904" y="356795"/>
                </a:lnTo>
                <a:lnTo>
                  <a:pt x="116272" y="358952"/>
                </a:lnTo>
                <a:lnTo>
                  <a:pt x="270285" y="358952"/>
                </a:lnTo>
                <a:lnTo>
                  <a:pt x="311650" y="356795"/>
                </a:lnTo>
                <a:lnTo>
                  <a:pt x="366170" y="339412"/>
                </a:lnTo>
                <a:lnTo>
                  <a:pt x="386531" y="304134"/>
                </a:lnTo>
                <a:lnTo>
                  <a:pt x="384584" y="278998"/>
                </a:lnTo>
                <a:lnTo>
                  <a:pt x="355515" y="211328"/>
                </a:lnTo>
                <a:lnTo>
                  <a:pt x="278502" y="77952"/>
                </a:lnTo>
                <a:lnTo>
                  <a:pt x="255950" y="43210"/>
                </a:lnTo>
                <a:lnTo>
                  <a:pt x="213626" y="4659"/>
                </a:lnTo>
                <a:lnTo>
                  <a:pt x="193260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95"/>
          <p:cNvSpPr/>
          <p:nvPr/>
        </p:nvSpPr>
        <p:spPr>
          <a:xfrm>
            <a:off x="957060" y="5852583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93289" y="0"/>
                </a:moveTo>
                <a:lnTo>
                  <a:pt x="152128" y="18919"/>
                </a:lnTo>
                <a:lnTo>
                  <a:pt x="108072" y="77977"/>
                </a:lnTo>
                <a:lnTo>
                  <a:pt x="31059" y="211353"/>
                </a:lnTo>
                <a:lnTo>
                  <a:pt x="12233" y="248246"/>
                </a:lnTo>
                <a:lnTo>
                  <a:pt x="0" y="304164"/>
                </a:lnTo>
                <a:lnTo>
                  <a:pt x="6141" y="324142"/>
                </a:lnTo>
                <a:lnTo>
                  <a:pt x="43117" y="350304"/>
                </a:lnTo>
                <a:lnTo>
                  <a:pt x="116288" y="358940"/>
                </a:lnTo>
                <a:lnTo>
                  <a:pt x="270301" y="358978"/>
                </a:lnTo>
                <a:lnTo>
                  <a:pt x="311658" y="356821"/>
                </a:lnTo>
                <a:lnTo>
                  <a:pt x="343480" y="350304"/>
                </a:lnTo>
                <a:lnTo>
                  <a:pt x="366180" y="339437"/>
                </a:lnTo>
                <a:lnTo>
                  <a:pt x="380385" y="324142"/>
                </a:lnTo>
                <a:lnTo>
                  <a:pt x="386540" y="304164"/>
                </a:lnTo>
                <a:lnTo>
                  <a:pt x="384590" y="279025"/>
                </a:lnTo>
                <a:lnTo>
                  <a:pt x="355506" y="211353"/>
                </a:lnTo>
                <a:lnTo>
                  <a:pt x="278518" y="77977"/>
                </a:lnTo>
                <a:lnTo>
                  <a:pt x="255966" y="43216"/>
                </a:lnTo>
                <a:lnTo>
                  <a:pt x="213662" y="4658"/>
                </a:lnTo>
                <a:lnTo>
                  <a:pt x="193289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96"/>
          <p:cNvSpPr/>
          <p:nvPr/>
        </p:nvSpPr>
        <p:spPr>
          <a:xfrm>
            <a:off x="3563971" y="4992330"/>
            <a:ext cx="227483" cy="21125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97"/>
          <p:cNvSpPr/>
          <p:nvPr/>
        </p:nvSpPr>
        <p:spPr>
          <a:xfrm>
            <a:off x="1183506" y="5462509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93268" y="0"/>
                </a:moveTo>
                <a:lnTo>
                  <a:pt x="152101" y="18908"/>
                </a:lnTo>
                <a:lnTo>
                  <a:pt x="108038" y="77927"/>
                </a:lnTo>
                <a:lnTo>
                  <a:pt x="31000" y="211340"/>
                </a:lnTo>
                <a:lnTo>
                  <a:pt x="12200" y="248235"/>
                </a:lnTo>
                <a:lnTo>
                  <a:pt x="0" y="304143"/>
                </a:lnTo>
                <a:lnTo>
                  <a:pt x="6134" y="324078"/>
                </a:lnTo>
                <a:lnTo>
                  <a:pt x="20350" y="339405"/>
                </a:lnTo>
                <a:lnTo>
                  <a:pt x="43118" y="350297"/>
                </a:lnTo>
                <a:lnTo>
                  <a:pt x="74893" y="356787"/>
                </a:lnTo>
                <a:lnTo>
                  <a:pt x="116255" y="358940"/>
                </a:lnTo>
                <a:lnTo>
                  <a:pt x="270255" y="358940"/>
                </a:lnTo>
                <a:lnTo>
                  <a:pt x="311628" y="356786"/>
                </a:lnTo>
                <a:lnTo>
                  <a:pt x="366168" y="339405"/>
                </a:lnTo>
                <a:lnTo>
                  <a:pt x="386532" y="304116"/>
                </a:lnTo>
                <a:lnTo>
                  <a:pt x="384579" y="278984"/>
                </a:lnTo>
                <a:lnTo>
                  <a:pt x="355483" y="211315"/>
                </a:lnTo>
                <a:lnTo>
                  <a:pt x="278510" y="77927"/>
                </a:lnTo>
                <a:lnTo>
                  <a:pt x="255958" y="43189"/>
                </a:lnTo>
                <a:lnTo>
                  <a:pt x="213635" y="4655"/>
                </a:lnTo>
                <a:lnTo>
                  <a:pt x="193268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98"/>
          <p:cNvSpPr/>
          <p:nvPr/>
        </p:nvSpPr>
        <p:spPr>
          <a:xfrm>
            <a:off x="3343828" y="5001793"/>
            <a:ext cx="227488" cy="21125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99"/>
          <p:cNvSpPr/>
          <p:nvPr/>
        </p:nvSpPr>
        <p:spPr>
          <a:xfrm>
            <a:off x="5713997" y="4976254"/>
            <a:ext cx="432953" cy="22069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405"/>
          <p:cNvSpPr/>
          <p:nvPr/>
        </p:nvSpPr>
        <p:spPr>
          <a:xfrm>
            <a:off x="6135968" y="5602947"/>
            <a:ext cx="227485" cy="21125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406"/>
          <p:cNvSpPr/>
          <p:nvPr/>
        </p:nvSpPr>
        <p:spPr>
          <a:xfrm>
            <a:off x="5899932" y="6491269"/>
            <a:ext cx="227483" cy="21125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408"/>
          <p:cNvSpPr/>
          <p:nvPr/>
        </p:nvSpPr>
        <p:spPr>
          <a:xfrm>
            <a:off x="7403031" y="6503334"/>
            <a:ext cx="227483" cy="211251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409"/>
          <p:cNvSpPr/>
          <p:nvPr/>
        </p:nvSpPr>
        <p:spPr>
          <a:xfrm>
            <a:off x="8458682" y="5860708"/>
            <a:ext cx="227483" cy="21125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410"/>
          <p:cNvSpPr/>
          <p:nvPr/>
        </p:nvSpPr>
        <p:spPr>
          <a:xfrm>
            <a:off x="8477430" y="5416487"/>
            <a:ext cx="227483" cy="21125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411"/>
          <p:cNvSpPr/>
          <p:nvPr/>
        </p:nvSpPr>
        <p:spPr>
          <a:xfrm>
            <a:off x="8542286" y="5163510"/>
            <a:ext cx="227483" cy="21125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412"/>
          <p:cNvSpPr/>
          <p:nvPr/>
        </p:nvSpPr>
        <p:spPr>
          <a:xfrm>
            <a:off x="1521774" y="5532855"/>
            <a:ext cx="227483" cy="2112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413"/>
          <p:cNvSpPr/>
          <p:nvPr/>
        </p:nvSpPr>
        <p:spPr>
          <a:xfrm>
            <a:off x="2166303" y="5482978"/>
            <a:ext cx="227483" cy="21125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416"/>
          <p:cNvSpPr/>
          <p:nvPr/>
        </p:nvSpPr>
        <p:spPr>
          <a:xfrm>
            <a:off x="2974349" y="5450428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93281" y="0"/>
                </a:moveTo>
                <a:lnTo>
                  <a:pt x="152120" y="18915"/>
                </a:lnTo>
                <a:lnTo>
                  <a:pt x="108064" y="77939"/>
                </a:lnTo>
                <a:lnTo>
                  <a:pt x="31031" y="211353"/>
                </a:lnTo>
                <a:lnTo>
                  <a:pt x="12216" y="248243"/>
                </a:lnTo>
                <a:lnTo>
                  <a:pt x="0" y="304154"/>
                </a:lnTo>
                <a:lnTo>
                  <a:pt x="6133" y="324091"/>
                </a:lnTo>
                <a:lnTo>
                  <a:pt x="20356" y="339416"/>
                </a:lnTo>
                <a:lnTo>
                  <a:pt x="43136" y="350304"/>
                </a:lnTo>
                <a:lnTo>
                  <a:pt x="74920" y="356789"/>
                </a:lnTo>
                <a:lnTo>
                  <a:pt x="116281" y="358940"/>
                </a:lnTo>
                <a:lnTo>
                  <a:pt x="270293" y="358940"/>
                </a:lnTo>
                <a:lnTo>
                  <a:pt x="311655" y="356788"/>
                </a:lnTo>
                <a:lnTo>
                  <a:pt x="366186" y="339416"/>
                </a:lnTo>
                <a:lnTo>
                  <a:pt x="386524" y="304128"/>
                </a:lnTo>
                <a:lnTo>
                  <a:pt x="384569" y="278995"/>
                </a:lnTo>
                <a:lnTo>
                  <a:pt x="355463" y="211315"/>
                </a:lnTo>
                <a:lnTo>
                  <a:pt x="278510" y="77939"/>
                </a:lnTo>
                <a:lnTo>
                  <a:pt x="255958" y="43200"/>
                </a:lnTo>
                <a:lnTo>
                  <a:pt x="213654" y="4657"/>
                </a:lnTo>
                <a:lnTo>
                  <a:pt x="19328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421"/>
          <p:cNvSpPr/>
          <p:nvPr/>
        </p:nvSpPr>
        <p:spPr>
          <a:xfrm>
            <a:off x="6202542" y="5846183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5" h="359409">
                <a:moveTo>
                  <a:pt x="116272" y="0"/>
                </a:moveTo>
                <a:lnTo>
                  <a:pt x="74909" y="2157"/>
                </a:lnTo>
                <a:lnTo>
                  <a:pt x="20376" y="19545"/>
                </a:lnTo>
                <a:lnTo>
                  <a:pt x="0" y="54818"/>
                </a:lnTo>
                <a:lnTo>
                  <a:pt x="1947" y="79956"/>
                </a:lnTo>
                <a:lnTo>
                  <a:pt x="31043" y="147637"/>
                </a:lnTo>
                <a:lnTo>
                  <a:pt x="108030" y="281012"/>
                </a:lnTo>
                <a:lnTo>
                  <a:pt x="130575" y="315772"/>
                </a:lnTo>
                <a:lnTo>
                  <a:pt x="172899" y="354322"/>
                </a:lnTo>
                <a:lnTo>
                  <a:pt x="193272" y="358978"/>
                </a:lnTo>
                <a:lnTo>
                  <a:pt x="213632" y="354322"/>
                </a:lnTo>
                <a:lnTo>
                  <a:pt x="255950" y="315772"/>
                </a:lnTo>
                <a:lnTo>
                  <a:pt x="278502" y="281012"/>
                </a:lnTo>
                <a:lnTo>
                  <a:pt x="355515" y="147637"/>
                </a:lnTo>
                <a:lnTo>
                  <a:pt x="374320" y="110736"/>
                </a:lnTo>
                <a:lnTo>
                  <a:pt x="386537" y="54818"/>
                </a:lnTo>
                <a:lnTo>
                  <a:pt x="380382" y="34848"/>
                </a:lnTo>
                <a:lnTo>
                  <a:pt x="343436" y="8675"/>
                </a:lnTo>
                <a:lnTo>
                  <a:pt x="270285" y="38"/>
                </a:lnTo>
                <a:lnTo>
                  <a:pt x="11627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427"/>
          <p:cNvSpPr/>
          <p:nvPr/>
        </p:nvSpPr>
        <p:spPr>
          <a:xfrm>
            <a:off x="617105" y="4965051"/>
            <a:ext cx="242570" cy="359410"/>
          </a:xfrm>
          <a:custGeom>
            <a:avLst/>
            <a:gdLst/>
            <a:ahLst/>
            <a:cxnLst/>
            <a:rect l="l" t="t" r="r" b="b"/>
            <a:pathLst>
              <a:path w="242569" h="359409">
                <a:moveTo>
                  <a:pt x="126151" y="0"/>
                </a:moveTo>
                <a:lnTo>
                  <a:pt x="0" y="0"/>
                </a:lnTo>
                <a:lnTo>
                  <a:pt x="0" y="331011"/>
                </a:lnTo>
                <a:lnTo>
                  <a:pt x="7990" y="340031"/>
                </a:lnTo>
                <a:lnTo>
                  <a:pt x="28778" y="354284"/>
                </a:lnTo>
                <a:lnTo>
                  <a:pt x="49151" y="358940"/>
                </a:lnTo>
                <a:lnTo>
                  <a:pt x="69524" y="354284"/>
                </a:lnTo>
                <a:lnTo>
                  <a:pt x="111823" y="315750"/>
                </a:lnTo>
                <a:lnTo>
                  <a:pt x="134368" y="281012"/>
                </a:lnTo>
                <a:lnTo>
                  <a:pt x="211381" y="147624"/>
                </a:lnTo>
                <a:lnTo>
                  <a:pt x="230210" y="110731"/>
                </a:lnTo>
                <a:lnTo>
                  <a:pt x="242451" y="54823"/>
                </a:lnTo>
                <a:lnTo>
                  <a:pt x="236298" y="34861"/>
                </a:lnTo>
                <a:lnTo>
                  <a:pt x="222076" y="19545"/>
                </a:lnTo>
                <a:lnTo>
                  <a:pt x="199327" y="8658"/>
                </a:lnTo>
                <a:lnTo>
                  <a:pt x="167527" y="2157"/>
                </a:lnTo>
                <a:lnTo>
                  <a:pt x="126151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430"/>
          <p:cNvSpPr/>
          <p:nvPr/>
        </p:nvSpPr>
        <p:spPr>
          <a:xfrm>
            <a:off x="246553" y="3232551"/>
            <a:ext cx="227483" cy="21121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445"/>
          <p:cNvSpPr/>
          <p:nvPr/>
        </p:nvSpPr>
        <p:spPr>
          <a:xfrm>
            <a:off x="43800" y="3215919"/>
            <a:ext cx="227483" cy="2112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484"/>
          <p:cNvSpPr/>
          <p:nvPr/>
        </p:nvSpPr>
        <p:spPr>
          <a:xfrm>
            <a:off x="473011" y="4965051"/>
            <a:ext cx="144145" cy="331470"/>
          </a:xfrm>
          <a:custGeom>
            <a:avLst/>
            <a:gdLst/>
            <a:ahLst/>
            <a:cxnLst/>
            <a:rect l="l" t="t" r="r" b="b"/>
            <a:pathLst>
              <a:path w="144144" h="331470">
                <a:moveTo>
                  <a:pt x="144094" y="0"/>
                </a:moveTo>
                <a:lnTo>
                  <a:pt x="116232" y="0"/>
                </a:lnTo>
                <a:lnTo>
                  <a:pt x="74875" y="2152"/>
                </a:lnTo>
                <a:lnTo>
                  <a:pt x="43093" y="8643"/>
                </a:lnTo>
                <a:lnTo>
                  <a:pt x="20360" y="19529"/>
                </a:lnTo>
                <a:lnTo>
                  <a:pt x="6149" y="34861"/>
                </a:lnTo>
                <a:lnTo>
                  <a:pt x="0" y="54818"/>
                </a:lnTo>
                <a:lnTo>
                  <a:pt x="1950" y="79941"/>
                </a:lnTo>
                <a:lnTo>
                  <a:pt x="31041" y="147624"/>
                </a:lnTo>
                <a:lnTo>
                  <a:pt x="108028" y="281012"/>
                </a:lnTo>
                <a:lnTo>
                  <a:pt x="130575" y="315750"/>
                </a:lnTo>
                <a:lnTo>
                  <a:pt x="144094" y="331007"/>
                </a:lnTo>
                <a:lnTo>
                  <a:pt x="144094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99"/>
          <p:cNvSpPr/>
          <p:nvPr/>
        </p:nvSpPr>
        <p:spPr>
          <a:xfrm>
            <a:off x="196806" y="5455246"/>
            <a:ext cx="386715" cy="359410"/>
          </a:xfrm>
          <a:custGeom>
            <a:avLst/>
            <a:gdLst/>
            <a:ahLst/>
            <a:cxnLst/>
            <a:rect l="l" t="t" r="r" b="b"/>
            <a:pathLst>
              <a:path w="386714" h="359409">
                <a:moveTo>
                  <a:pt x="193272" y="0"/>
                </a:moveTo>
                <a:lnTo>
                  <a:pt x="152097" y="18921"/>
                </a:lnTo>
                <a:lnTo>
                  <a:pt x="108017" y="77952"/>
                </a:lnTo>
                <a:lnTo>
                  <a:pt x="31043" y="211328"/>
                </a:lnTo>
                <a:lnTo>
                  <a:pt x="12219" y="248221"/>
                </a:lnTo>
                <a:lnTo>
                  <a:pt x="0" y="304134"/>
                </a:lnTo>
                <a:lnTo>
                  <a:pt x="6151" y="324104"/>
                </a:lnTo>
                <a:lnTo>
                  <a:pt x="20380" y="339412"/>
                </a:lnTo>
                <a:lnTo>
                  <a:pt x="43119" y="350296"/>
                </a:lnTo>
                <a:lnTo>
                  <a:pt x="74904" y="356795"/>
                </a:lnTo>
                <a:lnTo>
                  <a:pt x="116272" y="358952"/>
                </a:lnTo>
                <a:lnTo>
                  <a:pt x="270285" y="358952"/>
                </a:lnTo>
                <a:lnTo>
                  <a:pt x="311650" y="356795"/>
                </a:lnTo>
                <a:lnTo>
                  <a:pt x="366170" y="339412"/>
                </a:lnTo>
                <a:lnTo>
                  <a:pt x="386531" y="304134"/>
                </a:lnTo>
                <a:lnTo>
                  <a:pt x="384584" y="278998"/>
                </a:lnTo>
                <a:lnTo>
                  <a:pt x="355515" y="211328"/>
                </a:lnTo>
                <a:lnTo>
                  <a:pt x="278502" y="77952"/>
                </a:lnTo>
                <a:lnTo>
                  <a:pt x="255950" y="43210"/>
                </a:lnTo>
                <a:lnTo>
                  <a:pt x="213632" y="4659"/>
                </a:lnTo>
                <a:lnTo>
                  <a:pt x="193272" y="0"/>
                </a:lnTo>
                <a:close/>
              </a:path>
            </a:pathLst>
          </a:custGeom>
          <a:solidFill>
            <a:srgbClr val="00AA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503"/>
          <p:cNvSpPr/>
          <p:nvPr/>
        </p:nvSpPr>
        <p:spPr>
          <a:xfrm>
            <a:off x="28461" y="5860708"/>
            <a:ext cx="227483" cy="21125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504"/>
          <p:cNvSpPr/>
          <p:nvPr/>
        </p:nvSpPr>
        <p:spPr>
          <a:xfrm>
            <a:off x="47206" y="5416487"/>
            <a:ext cx="227483" cy="21125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505"/>
          <p:cNvSpPr/>
          <p:nvPr/>
        </p:nvSpPr>
        <p:spPr>
          <a:xfrm>
            <a:off x="112063" y="5163510"/>
            <a:ext cx="227488" cy="211251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109" y="98404"/>
            <a:ext cx="648374" cy="648374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297526" y="249003"/>
            <a:ext cx="2109788" cy="298451"/>
            <a:chOff x="297526" y="249003"/>
            <a:chExt cx="2109788" cy="298451"/>
          </a:xfrm>
        </p:grpSpPr>
        <p:sp>
          <p:nvSpPr>
            <p:cNvPr id="132" name="Freeform 7"/>
            <p:cNvSpPr>
              <a:spLocks/>
            </p:cNvSpPr>
            <p:nvPr/>
          </p:nvSpPr>
          <p:spPr bwMode="auto">
            <a:xfrm>
              <a:off x="297526" y="256941"/>
              <a:ext cx="342900" cy="290513"/>
            </a:xfrm>
            <a:custGeom>
              <a:avLst/>
              <a:gdLst>
                <a:gd name="T0" fmla="*/ 40 w 83"/>
                <a:gd name="T1" fmla="*/ 70 h 70"/>
                <a:gd name="T2" fmla="*/ 42 w 83"/>
                <a:gd name="T3" fmla="*/ 70 h 70"/>
                <a:gd name="T4" fmla="*/ 44 w 83"/>
                <a:gd name="T5" fmla="*/ 69 h 70"/>
                <a:gd name="T6" fmla="*/ 83 w 83"/>
                <a:gd name="T7" fmla="*/ 21 h 70"/>
                <a:gd name="T8" fmla="*/ 68 w 83"/>
                <a:gd name="T9" fmla="*/ 0 h 70"/>
                <a:gd name="T10" fmla="*/ 67 w 83"/>
                <a:gd name="T11" fmla="*/ 0 h 70"/>
                <a:gd name="T12" fmla="*/ 66 w 83"/>
                <a:gd name="T13" fmla="*/ 1 h 70"/>
                <a:gd name="T14" fmla="*/ 66 w 83"/>
                <a:gd name="T15" fmla="*/ 8 h 70"/>
                <a:gd name="T16" fmla="*/ 67 w 83"/>
                <a:gd name="T17" fmla="*/ 9 h 70"/>
                <a:gd name="T18" fmla="*/ 74 w 83"/>
                <a:gd name="T19" fmla="*/ 21 h 70"/>
                <a:gd name="T20" fmla="*/ 57 w 83"/>
                <a:gd name="T21" fmla="*/ 47 h 70"/>
                <a:gd name="T22" fmla="*/ 42 w 83"/>
                <a:gd name="T23" fmla="*/ 59 h 70"/>
                <a:gd name="T24" fmla="*/ 41 w 83"/>
                <a:gd name="T25" fmla="*/ 59 h 70"/>
                <a:gd name="T26" fmla="*/ 26 w 83"/>
                <a:gd name="T27" fmla="*/ 47 h 70"/>
                <a:gd name="T28" fmla="*/ 9 w 83"/>
                <a:gd name="T29" fmla="*/ 21 h 70"/>
                <a:gd name="T30" fmla="*/ 16 w 83"/>
                <a:gd name="T31" fmla="*/ 9 h 70"/>
                <a:gd name="T32" fmla="*/ 17 w 83"/>
                <a:gd name="T33" fmla="*/ 8 h 70"/>
                <a:gd name="T34" fmla="*/ 17 w 83"/>
                <a:gd name="T35" fmla="*/ 1 h 70"/>
                <a:gd name="T36" fmla="*/ 15 w 83"/>
                <a:gd name="T37" fmla="*/ 0 h 70"/>
                <a:gd name="T38" fmla="*/ 15 w 83"/>
                <a:gd name="T39" fmla="*/ 0 h 70"/>
                <a:gd name="T40" fmla="*/ 0 w 83"/>
                <a:gd name="T41" fmla="*/ 21 h 70"/>
                <a:gd name="T42" fmla="*/ 39 w 83"/>
                <a:gd name="T43" fmla="*/ 69 h 70"/>
                <a:gd name="T44" fmla="*/ 40 w 83"/>
                <a:gd name="T4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70">
                  <a:moveTo>
                    <a:pt x="40" y="70"/>
                  </a:moveTo>
                  <a:cubicBezTo>
                    <a:pt x="41" y="70"/>
                    <a:pt x="42" y="70"/>
                    <a:pt x="42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8" y="66"/>
                    <a:pt x="83" y="42"/>
                    <a:pt x="83" y="21"/>
                  </a:cubicBezTo>
                  <a:cubicBezTo>
                    <a:pt x="83" y="11"/>
                    <a:pt x="77" y="3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67" y="0"/>
                    <a:pt x="66" y="0"/>
                    <a:pt x="66" y="1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9"/>
                    <a:pt x="67" y="9"/>
                  </a:cubicBezTo>
                  <a:cubicBezTo>
                    <a:pt x="71" y="11"/>
                    <a:pt x="74" y="16"/>
                    <a:pt x="74" y="21"/>
                  </a:cubicBezTo>
                  <a:cubicBezTo>
                    <a:pt x="74" y="28"/>
                    <a:pt x="68" y="37"/>
                    <a:pt x="57" y="47"/>
                  </a:cubicBezTo>
                  <a:cubicBezTo>
                    <a:pt x="51" y="52"/>
                    <a:pt x="46" y="57"/>
                    <a:pt x="42" y="59"/>
                  </a:cubicBezTo>
                  <a:cubicBezTo>
                    <a:pt x="42" y="60"/>
                    <a:pt x="41" y="60"/>
                    <a:pt x="41" y="59"/>
                  </a:cubicBezTo>
                  <a:cubicBezTo>
                    <a:pt x="37" y="57"/>
                    <a:pt x="32" y="52"/>
                    <a:pt x="26" y="47"/>
                  </a:cubicBezTo>
                  <a:cubicBezTo>
                    <a:pt x="15" y="37"/>
                    <a:pt x="9" y="28"/>
                    <a:pt x="9" y="21"/>
                  </a:cubicBezTo>
                  <a:cubicBezTo>
                    <a:pt x="9" y="16"/>
                    <a:pt x="11" y="11"/>
                    <a:pt x="16" y="9"/>
                  </a:cubicBezTo>
                  <a:cubicBezTo>
                    <a:pt x="16" y="9"/>
                    <a:pt x="17" y="8"/>
                    <a:pt x="17" y="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3"/>
                    <a:pt x="0" y="11"/>
                    <a:pt x="0" y="21"/>
                  </a:cubicBezTo>
                  <a:cubicBezTo>
                    <a:pt x="0" y="42"/>
                    <a:pt x="35" y="66"/>
                    <a:pt x="39" y="69"/>
                  </a:cubicBezTo>
                  <a:lnTo>
                    <a:pt x="40" y="70"/>
                  </a:lnTo>
                  <a:close/>
                </a:path>
              </a:pathLst>
            </a:custGeom>
            <a:solidFill>
              <a:srgbClr val="9F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"/>
            <p:cNvSpPr>
              <a:spLocks/>
            </p:cNvSpPr>
            <p:nvPr/>
          </p:nvSpPr>
          <p:spPr bwMode="auto">
            <a:xfrm>
              <a:off x="375314" y="249003"/>
              <a:ext cx="182563" cy="195263"/>
            </a:xfrm>
            <a:custGeom>
              <a:avLst/>
              <a:gdLst>
                <a:gd name="T0" fmla="*/ 22 w 44"/>
                <a:gd name="T1" fmla="*/ 22 h 47"/>
                <a:gd name="T2" fmla="*/ 23 w 44"/>
                <a:gd name="T3" fmla="*/ 22 h 47"/>
                <a:gd name="T4" fmla="*/ 26 w 44"/>
                <a:gd name="T5" fmla="*/ 18 h 47"/>
                <a:gd name="T6" fmla="*/ 35 w 44"/>
                <a:gd name="T7" fmla="*/ 10 h 47"/>
                <a:gd name="T8" fmla="*/ 36 w 44"/>
                <a:gd name="T9" fmla="*/ 11 h 47"/>
                <a:gd name="T10" fmla="*/ 36 w 44"/>
                <a:gd name="T11" fmla="*/ 46 h 47"/>
                <a:gd name="T12" fmla="*/ 37 w 44"/>
                <a:gd name="T13" fmla="*/ 46 h 47"/>
                <a:gd name="T14" fmla="*/ 37 w 44"/>
                <a:gd name="T15" fmla="*/ 46 h 47"/>
                <a:gd name="T16" fmla="*/ 44 w 44"/>
                <a:gd name="T17" fmla="*/ 39 h 47"/>
                <a:gd name="T18" fmla="*/ 44 w 44"/>
                <a:gd name="T19" fmla="*/ 39 h 47"/>
                <a:gd name="T20" fmla="*/ 44 w 44"/>
                <a:gd name="T21" fmla="*/ 37 h 47"/>
                <a:gd name="T22" fmla="*/ 44 w 44"/>
                <a:gd name="T23" fmla="*/ 2 h 47"/>
                <a:gd name="T24" fmla="*/ 43 w 44"/>
                <a:gd name="T25" fmla="*/ 1 h 47"/>
                <a:gd name="T26" fmla="*/ 41 w 44"/>
                <a:gd name="T27" fmla="*/ 0 h 47"/>
                <a:gd name="T28" fmla="*/ 23 w 44"/>
                <a:gd name="T29" fmla="*/ 8 h 47"/>
                <a:gd name="T30" fmla="*/ 22 w 44"/>
                <a:gd name="T31" fmla="*/ 8 h 47"/>
                <a:gd name="T32" fmla="*/ 4 w 44"/>
                <a:gd name="T33" fmla="*/ 0 h 47"/>
                <a:gd name="T34" fmla="*/ 2 w 44"/>
                <a:gd name="T35" fmla="*/ 1 h 47"/>
                <a:gd name="T36" fmla="*/ 0 w 44"/>
                <a:gd name="T37" fmla="*/ 2 h 47"/>
                <a:gd name="T38" fmla="*/ 0 w 44"/>
                <a:gd name="T39" fmla="*/ 37 h 47"/>
                <a:gd name="T40" fmla="*/ 1 w 44"/>
                <a:gd name="T41" fmla="*/ 39 h 47"/>
                <a:gd name="T42" fmla="*/ 1 w 44"/>
                <a:gd name="T43" fmla="*/ 39 h 47"/>
                <a:gd name="T44" fmla="*/ 8 w 44"/>
                <a:gd name="T45" fmla="*/ 46 h 47"/>
                <a:gd name="T46" fmla="*/ 8 w 44"/>
                <a:gd name="T47" fmla="*/ 46 h 47"/>
                <a:gd name="T48" fmla="*/ 9 w 44"/>
                <a:gd name="T49" fmla="*/ 46 h 47"/>
                <a:gd name="T50" fmla="*/ 9 w 44"/>
                <a:gd name="T51" fmla="*/ 11 h 47"/>
                <a:gd name="T52" fmla="*/ 10 w 44"/>
                <a:gd name="T53" fmla="*/ 10 h 47"/>
                <a:gd name="T54" fmla="*/ 19 w 44"/>
                <a:gd name="T55" fmla="*/ 18 h 47"/>
                <a:gd name="T56" fmla="*/ 22 w 44"/>
                <a:gd name="T5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47">
                  <a:moveTo>
                    <a:pt x="22" y="22"/>
                  </a:moveTo>
                  <a:cubicBezTo>
                    <a:pt x="22" y="22"/>
                    <a:pt x="23" y="22"/>
                    <a:pt x="23" y="2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4"/>
                    <a:pt x="31" y="12"/>
                    <a:pt x="35" y="10"/>
                  </a:cubicBezTo>
                  <a:cubicBezTo>
                    <a:pt x="35" y="10"/>
                    <a:pt x="36" y="10"/>
                    <a:pt x="36" y="11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4"/>
                    <a:pt x="42" y="41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8"/>
                    <a:pt x="44" y="37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34" y="0"/>
                    <a:pt x="28" y="3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17" y="3"/>
                    <a:pt x="10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3" y="41"/>
                    <a:pt x="5" y="44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9" y="46"/>
                    <a:pt x="9" y="4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3" y="12"/>
                    <a:pt x="16" y="14"/>
                    <a:pt x="19" y="18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rgbClr val="9FC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9"/>
            <p:cNvSpPr>
              <a:spLocks/>
            </p:cNvSpPr>
            <p:nvPr/>
          </p:nvSpPr>
          <p:spPr bwMode="auto">
            <a:xfrm>
              <a:off x="740439" y="318853"/>
              <a:ext cx="106363" cy="117475"/>
            </a:xfrm>
            <a:custGeom>
              <a:avLst/>
              <a:gdLst>
                <a:gd name="T0" fmla="*/ 13 w 26"/>
                <a:gd name="T1" fmla="*/ 14 h 28"/>
                <a:gd name="T2" fmla="*/ 22 w 26"/>
                <a:gd name="T3" fmla="*/ 1 h 28"/>
                <a:gd name="T4" fmla="*/ 24 w 26"/>
                <a:gd name="T5" fmla="*/ 0 h 28"/>
                <a:gd name="T6" fmla="*/ 26 w 26"/>
                <a:gd name="T7" fmla="*/ 0 h 28"/>
                <a:gd name="T8" fmla="*/ 26 w 26"/>
                <a:gd name="T9" fmla="*/ 2 h 28"/>
                <a:gd name="T10" fmla="*/ 26 w 26"/>
                <a:gd name="T11" fmla="*/ 25 h 28"/>
                <a:gd name="T12" fmla="*/ 26 w 26"/>
                <a:gd name="T13" fmla="*/ 27 h 28"/>
                <a:gd name="T14" fmla="*/ 24 w 26"/>
                <a:gd name="T15" fmla="*/ 28 h 28"/>
                <a:gd name="T16" fmla="*/ 22 w 26"/>
                <a:gd name="T17" fmla="*/ 27 h 28"/>
                <a:gd name="T18" fmla="*/ 21 w 26"/>
                <a:gd name="T19" fmla="*/ 25 h 28"/>
                <a:gd name="T20" fmla="*/ 21 w 26"/>
                <a:gd name="T21" fmla="*/ 9 h 28"/>
                <a:gd name="T22" fmla="*/ 15 w 26"/>
                <a:gd name="T23" fmla="*/ 18 h 28"/>
                <a:gd name="T24" fmla="*/ 13 w 26"/>
                <a:gd name="T25" fmla="*/ 20 h 28"/>
                <a:gd name="T26" fmla="*/ 11 w 26"/>
                <a:gd name="T27" fmla="*/ 18 h 28"/>
                <a:gd name="T28" fmla="*/ 5 w 26"/>
                <a:gd name="T29" fmla="*/ 9 h 28"/>
                <a:gd name="T30" fmla="*/ 5 w 26"/>
                <a:gd name="T31" fmla="*/ 25 h 28"/>
                <a:gd name="T32" fmla="*/ 3 w 26"/>
                <a:gd name="T33" fmla="*/ 28 h 28"/>
                <a:gd name="T34" fmla="*/ 0 w 26"/>
                <a:gd name="T35" fmla="*/ 25 h 28"/>
                <a:gd name="T36" fmla="*/ 0 w 26"/>
                <a:gd name="T37" fmla="*/ 2 h 28"/>
                <a:gd name="T38" fmla="*/ 1 w 26"/>
                <a:gd name="T39" fmla="*/ 0 h 28"/>
                <a:gd name="T40" fmla="*/ 3 w 26"/>
                <a:gd name="T41" fmla="*/ 0 h 28"/>
                <a:gd name="T42" fmla="*/ 5 w 26"/>
                <a:gd name="T43" fmla="*/ 1 h 28"/>
                <a:gd name="T44" fmla="*/ 13 w 26"/>
                <a:gd name="T4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28">
                  <a:moveTo>
                    <a:pt x="13" y="14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3" y="28"/>
                    <a:pt x="22" y="27"/>
                    <a:pt x="22" y="27"/>
                  </a:cubicBezTo>
                  <a:cubicBezTo>
                    <a:pt x="22" y="27"/>
                    <a:pt x="21" y="26"/>
                    <a:pt x="21" y="25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4" y="20"/>
                    <a:pt x="13" y="20"/>
                  </a:cubicBezTo>
                  <a:cubicBezTo>
                    <a:pt x="12" y="20"/>
                    <a:pt x="12" y="19"/>
                    <a:pt x="11" y="1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7"/>
                    <a:pt x="4" y="28"/>
                    <a:pt x="3" y="28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0"/>
            <p:cNvSpPr>
              <a:spLocks noEditPoints="1"/>
            </p:cNvSpPr>
            <p:nvPr/>
          </p:nvSpPr>
          <p:spPr bwMode="auto">
            <a:xfrm>
              <a:off x="872201" y="315678"/>
              <a:ext cx="107950" cy="120650"/>
            </a:xfrm>
            <a:custGeom>
              <a:avLst/>
              <a:gdLst>
                <a:gd name="T0" fmla="*/ 7 w 26"/>
                <a:gd name="T1" fmla="*/ 22 h 29"/>
                <a:gd name="T2" fmla="*/ 13 w 26"/>
                <a:gd name="T3" fmla="*/ 25 h 29"/>
                <a:gd name="T4" fmla="*/ 19 w 26"/>
                <a:gd name="T5" fmla="*/ 22 h 29"/>
                <a:gd name="T6" fmla="*/ 21 w 26"/>
                <a:gd name="T7" fmla="*/ 15 h 29"/>
                <a:gd name="T8" fmla="*/ 19 w 26"/>
                <a:gd name="T9" fmla="*/ 7 h 29"/>
                <a:gd name="T10" fmla="*/ 13 w 26"/>
                <a:gd name="T11" fmla="*/ 5 h 29"/>
                <a:gd name="T12" fmla="*/ 7 w 26"/>
                <a:gd name="T13" fmla="*/ 7 h 29"/>
                <a:gd name="T14" fmla="*/ 5 w 26"/>
                <a:gd name="T15" fmla="*/ 15 h 29"/>
                <a:gd name="T16" fmla="*/ 7 w 26"/>
                <a:gd name="T17" fmla="*/ 22 h 29"/>
                <a:gd name="T18" fmla="*/ 3 w 26"/>
                <a:gd name="T19" fmla="*/ 4 h 29"/>
                <a:gd name="T20" fmla="*/ 13 w 26"/>
                <a:gd name="T21" fmla="*/ 0 h 29"/>
                <a:gd name="T22" fmla="*/ 23 w 26"/>
                <a:gd name="T23" fmla="*/ 4 h 29"/>
                <a:gd name="T24" fmla="*/ 26 w 26"/>
                <a:gd name="T25" fmla="*/ 15 h 29"/>
                <a:gd name="T26" fmla="*/ 23 w 26"/>
                <a:gd name="T27" fmla="*/ 25 h 29"/>
                <a:gd name="T28" fmla="*/ 13 w 26"/>
                <a:gd name="T29" fmla="*/ 29 h 29"/>
                <a:gd name="T30" fmla="*/ 3 w 26"/>
                <a:gd name="T31" fmla="*/ 25 h 29"/>
                <a:gd name="T32" fmla="*/ 0 w 26"/>
                <a:gd name="T33" fmla="*/ 15 h 29"/>
                <a:gd name="T34" fmla="*/ 3 w 26"/>
                <a:gd name="T3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7" y="22"/>
                  </a:moveTo>
                  <a:cubicBezTo>
                    <a:pt x="8" y="24"/>
                    <a:pt x="10" y="25"/>
                    <a:pt x="13" y="25"/>
                  </a:cubicBezTo>
                  <a:cubicBezTo>
                    <a:pt x="16" y="25"/>
                    <a:pt x="18" y="24"/>
                    <a:pt x="19" y="22"/>
                  </a:cubicBezTo>
                  <a:cubicBezTo>
                    <a:pt x="21" y="20"/>
                    <a:pt x="21" y="18"/>
                    <a:pt x="21" y="15"/>
                  </a:cubicBezTo>
                  <a:cubicBezTo>
                    <a:pt x="21" y="12"/>
                    <a:pt x="21" y="9"/>
                    <a:pt x="19" y="7"/>
                  </a:cubicBezTo>
                  <a:cubicBezTo>
                    <a:pt x="18" y="6"/>
                    <a:pt x="16" y="5"/>
                    <a:pt x="13" y="5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6" y="9"/>
                    <a:pt x="5" y="12"/>
                    <a:pt x="5" y="15"/>
                  </a:cubicBezTo>
                  <a:cubicBezTo>
                    <a:pt x="5" y="18"/>
                    <a:pt x="6" y="20"/>
                    <a:pt x="7" y="22"/>
                  </a:cubicBezTo>
                  <a:moveTo>
                    <a:pt x="3" y="4"/>
                  </a:moveTo>
                  <a:cubicBezTo>
                    <a:pt x="5" y="2"/>
                    <a:pt x="9" y="0"/>
                    <a:pt x="13" y="0"/>
                  </a:cubicBezTo>
                  <a:cubicBezTo>
                    <a:pt x="17" y="0"/>
                    <a:pt x="21" y="2"/>
                    <a:pt x="23" y="4"/>
                  </a:cubicBezTo>
                  <a:cubicBezTo>
                    <a:pt x="25" y="7"/>
                    <a:pt x="26" y="11"/>
                    <a:pt x="26" y="15"/>
                  </a:cubicBezTo>
                  <a:cubicBezTo>
                    <a:pt x="26" y="19"/>
                    <a:pt x="25" y="22"/>
                    <a:pt x="23" y="25"/>
                  </a:cubicBezTo>
                  <a:cubicBezTo>
                    <a:pt x="21" y="28"/>
                    <a:pt x="17" y="29"/>
                    <a:pt x="13" y="29"/>
                  </a:cubicBezTo>
                  <a:cubicBezTo>
                    <a:pt x="9" y="29"/>
                    <a:pt x="5" y="28"/>
                    <a:pt x="3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3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1"/>
            <p:cNvSpPr>
              <a:spLocks noEditPoints="1"/>
            </p:cNvSpPr>
            <p:nvPr/>
          </p:nvSpPr>
          <p:spPr bwMode="auto">
            <a:xfrm>
              <a:off x="1005551" y="318853"/>
              <a:ext cx="77788" cy="117475"/>
            </a:xfrm>
            <a:custGeom>
              <a:avLst/>
              <a:gdLst>
                <a:gd name="T0" fmla="*/ 7 w 19"/>
                <a:gd name="T1" fmla="*/ 5 h 28"/>
                <a:gd name="T2" fmla="*/ 5 w 19"/>
                <a:gd name="T3" fmla="*/ 9 h 28"/>
                <a:gd name="T4" fmla="*/ 11 w 19"/>
                <a:gd name="T5" fmla="*/ 14 h 28"/>
                <a:gd name="T6" fmla="*/ 14 w 19"/>
                <a:gd name="T7" fmla="*/ 14 h 28"/>
                <a:gd name="T8" fmla="*/ 14 w 19"/>
                <a:gd name="T9" fmla="*/ 4 h 28"/>
                <a:gd name="T10" fmla="*/ 11 w 19"/>
                <a:gd name="T11" fmla="*/ 4 h 28"/>
                <a:gd name="T12" fmla="*/ 7 w 19"/>
                <a:gd name="T13" fmla="*/ 5 h 28"/>
                <a:gd name="T14" fmla="*/ 17 w 19"/>
                <a:gd name="T15" fmla="*/ 0 h 28"/>
                <a:gd name="T16" fmla="*/ 19 w 19"/>
                <a:gd name="T17" fmla="*/ 3 h 28"/>
                <a:gd name="T18" fmla="*/ 19 w 19"/>
                <a:gd name="T19" fmla="*/ 25 h 28"/>
                <a:gd name="T20" fmla="*/ 18 w 19"/>
                <a:gd name="T21" fmla="*/ 27 h 28"/>
                <a:gd name="T22" fmla="*/ 16 w 19"/>
                <a:gd name="T23" fmla="*/ 28 h 28"/>
                <a:gd name="T24" fmla="*/ 15 w 19"/>
                <a:gd name="T25" fmla="*/ 27 h 28"/>
                <a:gd name="T26" fmla="*/ 14 w 19"/>
                <a:gd name="T27" fmla="*/ 25 h 28"/>
                <a:gd name="T28" fmla="*/ 14 w 19"/>
                <a:gd name="T29" fmla="*/ 17 h 28"/>
                <a:gd name="T30" fmla="*/ 12 w 19"/>
                <a:gd name="T31" fmla="*/ 17 h 28"/>
                <a:gd name="T32" fmla="*/ 10 w 19"/>
                <a:gd name="T33" fmla="*/ 17 h 28"/>
                <a:gd name="T34" fmla="*/ 5 w 19"/>
                <a:gd name="T35" fmla="*/ 26 h 28"/>
                <a:gd name="T36" fmla="*/ 3 w 19"/>
                <a:gd name="T37" fmla="*/ 28 h 28"/>
                <a:gd name="T38" fmla="*/ 1 w 19"/>
                <a:gd name="T39" fmla="*/ 27 h 28"/>
                <a:gd name="T40" fmla="*/ 0 w 19"/>
                <a:gd name="T41" fmla="*/ 26 h 28"/>
                <a:gd name="T42" fmla="*/ 0 w 19"/>
                <a:gd name="T43" fmla="*/ 23 h 28"/>
                <a:gd name="T44" fmla="*/ 5 w 19"/>
                <a:gd name="T45" fmla="*/ 16 h 28"/>
                <a:gd name="T46" fmla="*/ 0 w 19"/>
                <a:gd name="T47" fmla="*/ 9 h 28"/>
                <a:gd name="T48" fmla="*/ 3 w 19"/>
                <a:gd name="T49" fmla="*/ 2 h 28"/>
                <a:gd name="T50" fmla="*/ 11 w 19"/>
                <a:gd name="T51" fmla="*/ 0 h 28"/>
                <a:gd name="T52" fmla="*/ 17 w 19"/>
                <a:gd name="T5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8">
                  <a:moveTo>
                    <a:pt x="7" y="5"/>
                  </a:moveTo>
                  <a:cubicBezTo>
                    <a:pt x="6" y="6"/>
                    <a:pt x="5" y="7"/>
                    <a:pt x="5" y="9"/>
                  </a:cubicBezTo>
                  <a:cubicBezTo>
                    <a:pt x="5" y="12"/>
                    <a:pt x="7" y="14"/>
                    <a:pt x="11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4"/>
                    <a:pt x="8" y="4"/>
                    <a:pt x="7" y="5"/>
                  </a:cubicBezTo>
                  <a:moveTo>
                    <a:pt x="17" y="0"/>
                  </a:moveTo>
                  <a:cubicBezTo>
                    <a:pt x="18" y="1"/>
                    <a:pt x="19" y="1"/>
                    <a:pt x="19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7"/>
                  </a:cubicBezTo>
                  <a:cubicBezTo>
                    <a:pt x="18" y="27"/>
                    <a:pt x="17" y="28"/>
                    <a:pt x="16" y="28"/>
                  </a:cubicBezTo>
                  <a:cubicBezTo>
                    <a:pt x="16" y="28"/>
                    <a:pt x="15" y="27"/>
                    <a:pt x="15" y="27"/>
                  </a:cubicBezTo>
                  <a:cubicBezTo>
                    <a:pt x="14" y="27"/>
                    <a:pt x="14" y="26"/>
                    <a:pt x="14" y="2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3" y="28"/>
                  </a:cubicBezTo>
                  <a:cubicBezTo>
                    <a:pt x="2" y="28"/>
                    <a:pt x="2" y="28"/>
                    <a:pt x="1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2" y="15"/>
                    <a:pt x="0" y="13"/>
                    <a:pt x="0" y="9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4" y="0"/>
                    <a:pt x="15" y="0"/>
                    <a:pt x="1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1157951" y="318853"/>
              <a:ext cx="90488" cy="117475"/>
            </a:xfrm>
            <a:custGeom>
              <a:avLst/>
              <a:gdLst>
                <a:gd name="T0" fmla="*/ 0 w 22"/>
                <a:gd name="T1" fmla="*/ 2 h 28"/>
                <a:gd name="T2" fmla="*/ 1 w 22"/>
                <a:gd name="T3" fmla="*/ 0 h 28"/>
                <a:gd name="T4" fmla="*/ 3 w 22"/>
                <a:gd name="T5" fmla="*/ 0 h 28"/>
                <a:gd name="T6" fmla="*/ 20 w 22"/>
                <a:gd name="T7" fmla="*/ 0 h 28"/>
                <a:gd name="T8" fmla="*/ 21 w 22"/>
                <a:gd name="T9" fmla="*/ 0 h 28"/>
                <a:gd name="T10" fmla="*/ 22 w 22"/>
                <a:gd name="T11" fmla="*/ 2 h 28"/>
                <a:gd name="T12" fmla="*/ 22 w 22"/>
                <a:gd name="T13" fmla="*/ 25 h 28"/>
                <a:gd name="T14" fmla="*/ 21 w 22"/>
                <a:gd name="T15" fmla="*/ 27 h 28"/>
                <a:gd name="T16" fmla="*/ 20 w 22"/>
                <a:gd name="T17" fmla="*/ 28 h 28"/>
                <a:gd name="T18" fmla="*/ 18 w 22"/>
                <a:gd name="T19" fmla="*/ 27 h 28"/>
                <a:gd name="T20" fmla="*/ 17 w 22"/>
                <a:gd name="T21" fmla="*/ 25 h 28"/>
                <a:gd name="T22" fmla="*/ 17 w 22"/>
                <a:gd name="T23" fmla="*/ 4 h 28"/>
                <a:gd name="T24" fmla="*/ 5 w 22"/>
                <a:gd name="T25" fmla="*/ 4 h 28"/>
                <a:gd name="T26" fmla="*/ 5 w 22"/>
                <a:gd name="T27" fmla="*/ 25 h 28"/>
                <a:gd name="T28" fmla="*/ 5 w 22"/>
                <a:gd name="T29" fmla="*/ 27 h 28"/>
                <a:gd name="T30" fmla="*/ 3 w 22"/>
                <a:gd name="T31" fmla="*/ 28 h 28"/>
                <a:gd name="T32" fmla="*/ 1 w 22"/>
                <a:gd name="T33" fmla="*/ 27 h 28"/>
                <a:gd name="T34" fmla="*/ 0 w 22"/>
                <a:gd name="T35" fmla="*/ 25 h 28"/>
                <a:gd name="T36" fmla="*/ 0 w 22"/>
                <a:gd name="T3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8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7"/>
                  </a:cubicBezTo>
                  <a:cubicBezTo>
                    <a:pt x="21" y="27"/>
                    <a:pt x="20" y="28"/>
                    <a:pt x="20" y="28"/>
                  </a:cubicBezTo>
                  <a:cubicBezTo>
                    <a:pt x="19" y="28"/>
                    <a:pt x="18" y="27"/>
                    <a:pt x="18" y="27"/>
                  </a:cubicBezTo>
                  <a:cubicBezTo>
                    <a:pt x="17" y="27"/>
                    <a:pt x="17" y="26"/>
                    <a:pt x="17" y="2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4" y="27"/>
                    <a:pt x="4" y="28"/>
                    <a:pt x="3" y="28"/>
                  </a:cubicBezTo>
                  <a:cubicBezTo>
                    <a:pt x="2" y="28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13"/>
            <p:cNvSpPr>
              <a:spLocks noEditPoints="1"/>
            </p:cNvSpPr>
            <p:nvPr/>
          </p:nvSpPr>
          <p:spPr bwMode="auto">
            <a:xfrm>
              <a:off x="1273839" y="315678"/>
              <a:ext cx="107950" cy="120650"/>
            </a:xfrm>
            <a:custGeom>
              <a:avLst/>
              <a:gdLst>
                <a:gd name="T0" fmla="*/ 7 w 26"/>
                <a:gd name="T1" fmla="*/ 22 h 29"/>
                <a:gd name="T2" fmla="*/ 13 w 26"/>
                <a:gd name="T3" fmla="*/ 25 h 29"/>
                <a:gd name="T4" fmla="*/ 19 w 26"/>
                <a:gd name="T5" fmla="*/ 22 h 29"/>
                <a:gd name="T6" fmla="*/ 21 w 26"/>
                <a:gd name="T7" fmla="*/ 15 h 29"/>
                <a:gd name="T8" fmla="*/ 19 w 26"/>
                <a:gd name="T9" fmla="*/ 7 h 29"/>
                <a:gd name="T10" fmla="*/ 13 w 26"/>
                <a:gd name="T11" fmla="*/ 5 h 29"/>
                <a:gd name="T12" fmla="*/ 7 w 26"/>
                <a:gd name="T13" fmla="*/ 7 h 29"/>
                <a:gd name="T14" fmla="*/ 5 w 26"/>
                <a:gd name="T15" fmla="*/ 15 h 29"/>
                <a:gd name="T16" fmla="*/ 7 w 26"/>
                <a:gd name="T17" fmla="*/ 22 h 29"/>
                <a:gd name="T18" fmla="*/ 3 w 26"/>
                <a:gd name="T19" fmla="*/ 4 h 29"/>
                <a:gd name="T20" fmla="*/ 13 w 26"/>
                <a:gd name="T21" fmla="*/ 0 h 29"/>
                <a:gd name="T22" fmla="*/ 23 w 26"/>
                <a:gd name="T23" fmla="*/ 4 h 29"/>
                <a:gd name="T24" fmla="*/ 26 w 26"/>
                <a:gd name="T25" fmla="*/ 15 h 29"/>
                <a:gd name="T26" fmla="*/ 23 w 26"/>
                <a:gd name="T27" fmla="*/ 25 h 29"/>
                <a:gd name="T28" fmla="*/ 13 w 26"/>
                <a:gd name="T29" fmla="*/ 29 h 29"/>
                <a:gd name="T30" fmla="*/ 3 w 26"/>
                <a:gd name="T31" fmla="*/ 25 h 29"/>
                <a:gd name="T32" fmla="*/ 0 w 26"/>
                <a:gd name="T33" fmla="*/ 15 h 29"/>
                <a:gd name="T34" fmla="*/ 3 w 26"/>
                <a:gd name="T3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7" y="22"/>
                  </a:moveTo>
                  <a:cubicBezTo>
                    <a:pt x="8" y="24"/>
                    <a:pt x="10" y="25"/>
                    <a:pt x="13" y="25"/>
                  </a:cubicBezTo>
                  <a:cubicBezTo>
                    <a:pt x="15" y="25"/>
                    <a:pt x="18" y="24"/>
                    <a:pt x="19" y="22"/>
                  </a:cubicBezTo>
                  <a:cubicBezTo>
                    <a:pt x="20" y="20"/>
                    <a:pt x="21" y="18"/>
                    <a:pt x="21" y="15"/>
                  </a:cubicBezTo>
                  <a:cubicBezTo>
                    <a:pt x="21" y="12"/>
                    <a:pt x="20" y="9"/>
                    <a:pt x="19" y="7"/>
                  </a:cubicBezTo>
                  <a:cubicBezTo>
                    <a:pt x="18" y="6"/>
                    <a:pt x="15" y="5"/>
                    <a:pt x="13" y="5"/>
                  </a:cubicBez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2"/>
                    <a:pt x="5" y="15"/>
                  </a:cubicBezTo>
                  <a:cubicBezTo>
                    <a:pt x="5" y="18"/>
                    <a:pt x="5" y="20"/>
                    <a:pt x="7" y="22"/>
                  </a:cubicBezTo>
                  <a:moveTo>
                    <a:pt x="3" y="4"/>
                  </a:moveTo>
                  <a:cubicBezTo>
                    <a:pt x="5" y="2"/>
                    <a:pt x="9" y="0"/>
                    <a:pt x="13" y="0"/>
                  </a:cubicBezTo>
                  <a:cubicBezTo>
                    <a:pt x="17" y="0"/>
                    <a:pt x="20" y="2"/>
                    <a:pt x="23" y="4"/>
                  </a:cubicBezTo>
                  <a:cubicBezTo>
                    <a:pt x="25" y="7"/>
                    <a:pt x="26" y="11"/>
                    <a:pt x="26" y="15"/>
                  </a:cubicBezTo>
                  <a:cubicBezTo>
                    <a:pt x="26" y="19"/>
                    <a:pt x="25" y="22"/>
                    <a:pt x="23" y="25"/>
                  </a:cubicBezTo>
                  <a:cubicBezTo>
                    <a:pt x="20" y="28"/>
                    <a:pt x="17" y="29"/>
                    <a:pt x="13" y="29"/>
                  </a:cubicBezTo>
                  <a:cubicBezTo>
                    <a:pt x="9" y="29"/>
                    <a:pt x="5" y="28"/>
                    <a:pt x="3" y="25"/>
                  </a:cubicBezTo>
                  <a:cubicBezTo>
                    <a:pt x="1" y="22"/>
                    <a:pt x="0" y="19"/>
                    <a:pt x="0" y="15"/>
                  </a:cubicBezTo>
                  <a:cubicBezTo>
                    <a:pt x="0" y="11"/>
                    <a:pt x="1" y="7"/>
                    <a:pt x="3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1384964" y="318853"/>
              <a:ext cx="100013" cy="117475"/>
            </a:xfrm>
            <a:custGeom>
              <a:avLst/>
              <a:gdLst>
                <a:gd name="T0" fmla="*/ 22 w 24"/>
                <a:gd name="T1" fmla="*/ 0 h 28"/>
                <a:gd name="T2" fmla="*/ 23 w 24"/>
                <a:gd name="T3" fmla="*/ 0 h 28"/>
                <a:gd name="T4" fmla="*/ 24 w 24"/>
                <a:gd name="T5" fmla="*/ 2 h 28"/>
                <a:gd name="T6" fmla="*/ 24 w 24"/>
                <a:gd name="T7" fmla="*/ 25 h 28"/>
                <a:gd name="T8" fmla="*/ 23 w 24"/>
                <a:gd name="T9" fmla="*/ 27 h 28"/>
                <a:gd name="T10" fmla="*/ 22 w 24"/>
                <a:gd name="T11" fmla="*/ 28 h 28"/>
                <a:gd name="T12" fmla="*/ 20 w 24"/>
                <a:gd name="T13" fmla="*/ 27 h 28"/>
                <a:gd name="T14" fmla="*/ 19 w 24"/>
                <a:gd name="T15" fmla="*/ 25 h 28"/>
                <a:gd name="T16" fmla="*/ 19 w 24"/>
                <a:gd name="T17" fmla="*/ 4 h 28"/>
                <a:gd name="T18" fmla="*/ 12 w 24"/>
                <a:gd name="T19" fmla="*/ 4 h 28"/>
                <a:gd name="T20" fmla="*/ 10 w 24"/>
                <a:gd name="T21" fmla="*/ 22 h 28"/>
                <a:gd name="T22" fmla="*/ 7 w 24"/>
                <a:gd name="T23" fmla="*/ 26 h 28"/>
                <a:gd name="T24" fmla="*/ 4 w 24"/>
                <a:gd name="T25" fmla="*/ 28 h 28"/>
                <a:gd name="T26" fmla="*/ 1 w 24"/>
                <a:gd name="T27" fmla="*/ 27 h 28"/>
                <a:gd name="T28" fmla="*/ 1 w 24"/>
                <a:gd name="T29" fmla="*/ 25 h 28"/>
                <a:gd name="T30" fmla="*/ 3 w 24"/>
                <a:gd name="T31" fmla="*/ 23 h 28"/>
                <a:gd name="T32" fmla="*/ 5 w 24"/>
                <a:gd name="T33" fmla="*/ 21 h 28"/>
                <a:gd name="T34" fmla="*/ 7 w 24"/>
                <a:gd name="T35" fmla="*/ 2 h 28"/>
                <a:gd name="T36" fmla="*/ 8 w 24"/>
                <a:gd name="T37" fmla="*/ 0 h 28"/>
                <a:gd name="T38" fmla="*/ 9 w 24"/>
                <a:gd name="T39" fmla="*/ 0 h 28"/>
                <a:gd name="T40" fmla="*/ 22 w 24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8">
                  <a:moveTo>
                    <a:pt x="22" y="0"/>
                  </a:move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8"/>
                    <a:pt x="20" y="27"/>
                    <a:pt x="20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2"/>
                    <a:pt x="11" y="18"/>
                    <a:pt x="10" y="22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6" y="27"/>
                    <a:pt x="5" y="28"/>
                    <a:pt x="4" y="28"/>
                  </a:cubicBezTo>
                  <a:cubicBezTo>
                    <a:pt x="2" y="28"/>
                    <a:pt x="2" y="28"/>
                    <a:pt x="1" y="27"/>
                  </a:cubicBezTo>
                  <a:cubicBezTo>
                    <a:pt x="0" y="26"/>
                    <a:pt x="0" y="26"/>
                    <a:pt x="1" y="25"/>
                  </a:cubicBezTo>
                  <a:cubicBezTo>
                    <a:pt x="1" y="24"/>
                    <a:pt x="2" y="23"/>
                    <a:pt x="3" y="23"/>
                  </a:cubicBezTo>
                  <a:cubicBezTo>
                    <a:pt x="4" y="23"/>
                    <a:pt x="5" y="22"/>
                    <a:pt x="5" y="21"/>
                  </a:cubicBezTo>
                  <a:cubicBezTo>
                    <a:pt x="6" y="17"/>
                    <a:pt x="7" y="11"/>
                    <a:pt x="7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5"/>
            <p:cNvSpPr>
              <a:spLocks/>
            </p:cNvSpPr>
            <p:nvPr/>
          </p:nvSpPr>
          <p:spPr bwMode="auto">
            <a:xfrm>
              <a:off x="1510376" y="318853"/>
              <a:ext cx="93663" cy="117475"/>
            </a:xfrm>
            <a:custGeom>
              <a:avLst/>
              <a:gdLst>
                <a:gd name="T0" fmla="*/ 5 w 23"/>
                <a:gd name="T1" fmla="*/ 19 h 28"/>
                <a:gd name="T2" fmla="*/ 18 w 23"/>
                <a:gd name="T3" fmla="*/ 1 h 28"/>
                <a:gd name="T4" fmla="*/ 21 w 23"/>
                <a:gd name="T5" fmla="*/ 0 h 28"/>
                <a:gd name="T6" fmla="*/ 23 w 23"/>
                <a:gd name="T7" fmla="*/ 2 h 28"/>
                <a:gd name="T8" fmla="*/ 23 w 23"/>
                <a:gd name="T9" fmla="*/ 25 h 28"/>
                <a:gd name="T10" fmla="*/ 22 w 23"/>
                <a:gd name="T11" fmla="*/ 27 h 28"/>
                <a:gd name="T12" fmla="*/ 21 w 23"/>
                <a:gd name="T13" fmla="*/ 28 h 28"/>
                <a:gd name="T14" fmla="*/ 19 w 23"/>
                <a:gd name="T15" fmla="*/ 27 h 28"/>
                <a:gd name="T16" fmla="*/ 18 w 23"/>
                <a:gd name="T17" fmla="*/ 25 h 28"/>
                <a:gd name="T18" fmla="*/ 18 w 23"/>
                <a:gd name="T19" fmla="*/ 8 h 28"/>
                <a:gd name="T20" fmla="*/ 5 w 23"/>
                <a:gd name="T21" fmla="*/ 26 h 28"/>
                <a:gd name="T22" fmla="*/ 3 w 23"/>
                <a:gd name="T23" fmla="*/ 28 h 28"/>
                <a:gd name="T24" fmla="*/ 1 w 23"/>
                <a:gd name="T25" fmla="*/ 27 h 28"/>
                <a:gd name="T26" fmla="*/ 0 w 23"/>
                <a:gd name="T27" fmla="*/ 25 h 28"/>
                <a:gd name="T28" fmla="*/ 0 w 23"/>
                <a:gd name="T29" fmla="*/ 2 h 28"/>
                <a:gd name="T30" fmla="*/ 1 w 23"/>
                <a:gd name="T31" fmla="*/ 0 h 28"/>
                <a:gd name="T32" fmla="*/ 3 w 23"/>
                <a:gd name="T33" fmla="*/ 0 h 28"/>
                <a:gd name="T34" fmla="*/ 5 w 23"/>
                <a:gd name="T35" fmla="*/ 0 h 28"/>
                <a:gd name="T36" fmla="*/ 5 w 23"/>
                <a:gd name="T37" fmla="*/ 2 h 28"/>
                <a:gd name="T38" fmla="*/ 5 w 23"/>
                <a:gd name="T3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8">
                  <a:moveTo>
                    <a:pt x="5" y="19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7"/>
                    <a:pt x="21" y="28"/>
                    <a:pt x="21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3" y="28"/>
                    <a:pt x="3" y="28"/>
                  </a:cubicBezTo>
                  <a:cubicBezTo>
                    <a:pt x="2" y="28"/>
                    <a:pt x="1" y="27"/>
                    <a:pt x="1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1"/>
                    <a:pt x="5" y="1"/>
                    <a:pt x="5" y="2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6"/>
            <p:cNvSpPr>
              <a:spLocks/>
            </p:cNvSpPr>
            <p:nvPr/>
          </p:nvSpPr>
          <p:spPr bwMode="auto">
            <a:xfrm>
              <a:off x="1634201" y="315678"/>
              <a:ext cx="82550" cy="120650"/>
            </a:xfrm>
            <a:custGeom>
              <a:avLst/>
              <a:gdLst>
                <a:gd name="T0" fmla="*/ 0 w 20"/>
                <a:gd name="T1" fmla="*/ 3 h 29"/>
                <a:gd name="T2" fmla="*/ 0 w 20"/>
                <a:gd name="T3" fmla="*/ 1 h 29"/>
                <a:gd name="T4" fmla="*/ 2 w 20"/>
                <a:gd name="T5" fmla="*/ 1 h 29"/>
                <a:gd name="T6" fmla="*/ 4 w 20"/>
                <a:gd name="T7" fmla="*/ 1 h 29"/>
                <a:gd name="T8" fmla="*/ 4 w 20"/>
                <a:gd name="T9" fmla="*/ 3 h 29"/>
                <a:gd name="T10" fmla="*/ 4 w 20"/>
                <a:gd name="T11" fmla="*/ 13 h 29"/>
                <a:gd name="T12" fmla="*/ 14 w 20"/>
                <a:gd name="T13" fmla="*/ 2 h 29"/>
                <a:gd name="T14" fmla="*/ 18 w 20"/>
                <a:gd name="T15" fmla="*/ 1 h 29"/>
                <a:gd name="T16" fmla="*/ 19 w 20"/>
                <a:gd name="T17" fmla="*/ 3 h 29"/>
                <a:gd name="T18" fmla="*/ 18 w 20"/>
                <a:gd name="T19" fmla="*/ 5 h 29"/>
                <a:gd name="T20" fmla="*/ 9 w 20"/>
                <a:gd name="T21" fmla="*/ 14 h 29"/>
                <a:gd name="T22" fmla="*/ 18 w 20"/>
                <a:gd name="T23" fmla="*/ 24 h 29"/>
                <a:gd name="T24" fmla="*/ 19 w 20"/>
                <a:gd name="T25" fmla="*/ 26 h 29"/>
                <a:gd name="T26" fmla="*/ 19 w 20"/>
                <a:gd name="T27" fmla="*/ 28 h 29"/>
                <a:gd name="T28" fmla="*/ 15 w 20"/>
                <a:gd name="T29" fmla="*/ 27 h 29"/>
                <a:gd name="T30" fmla="*/ 4 w 20"/>
                <a:gd name="T31" fmla="*/ 16 h 29"/>
                <a:gd name="T32" fmla="*/ 4 w 20"/>
                <a:gd name="T33" fmla="*/ 26 h 29"/>
                <a:gd name="T34" fmla="*/ 4 w 20"/>
                <a:gd name="T35" fmla="*/ 28 h 29"/>
                <a:gd name="T36" fmla="*/ 2 w 20"/>
                <a:gd name="T37" fmla="*/ 29 h 29"/>
                <a:gd name="T38" fmla="*/ 0 w 20"/>
                <a:gd name="T39" fmla="*/ 28 h 29"/>
                <a:gd name="T40" fmla="*/ 0 w 20"/>
                <a:gd name="T41" fmla="*/ 26 h 29"/>
                <a:gd name="T42" fmla="*/ 0 w 20"/>
                <a:gd name="T4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9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1"/>
                    <a:pt x="17" y="0"/>
                    <a:pt x="18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20" y="27"/>
                    <a:pt x="19" y="27"/>
                    <a:pt x="19" y="28"/>
                  </a:cubicBezTo>
                  <a:cubicBezTo>
                    <a:pt x="18" y="29"/>
                    <a:pt x="16" y="29"/>
                    <a:pt x="15" y="2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3" y="28"/>
                    <a:pt x="3" y="29"/>
                    <a:pt x="2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0" y="28"/>
                    <a:pt x="0" y="27"/>
                    <a:pt x="0" y="26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7"/>
            <p:cNvSpPr>
              <a:spLocks/>
            </p:cNvSpPr>
            <p:nvPr/>
          </p:nvSpPr>
          <p:spPr bwMode="auto">
            <a:xfrm>
              <a:off x="1719926" y="318853"/>
              <a:ext cx="100013" cy="117475"/>
            </a:xfrm>
            <a:custGeom>
              <a:avLst/>
              <a:gdLst>
                <a:gd name="T0" fmla="*/ 21 w 24"/>
                <a:gd name="T1" fmla="*/ 0 h 28"/>
                <a:gd name="T2" fmla="*/ 23 w 24"/>
                <a:gd name="T3" fmla="*/ 0 h 28"/>
                <a:gd name="T4" fmla="*/ 24 w 24"/>
                <a:gd name="T5" fmla="*/ 2 h 28"/>
                <a:gd name="T6" fmla="*/ 24 w 24"/>
                <a:gd name="T7" fmla="*/ 25 h 28"/>
                <a:gd name="T8" fmla="*/ 23 w 24"/>
                <a:gd name="T9" fmla="*/ 27 h 28"/>
                <a:gd name="T10" fmla="*/ 21 w 24"/>
                <a:gd name="T11" fmla="*/ 28 h 28"/>
                <a:gd name="T12" fmla="*/ 20 w 24"/>
                <a:gd name="T13" fmla="*/ 27 h 28"/>
                <a:gd name="T14" fmla="*/ 19 w 24"/>
                <a:gd name="T15" fmla="*/ 25 h 28"/>
                <a:gd name="T16" fmla="*/ 19 w 24"/>
                <a:gd name="T17" fmla="*/ 4 h 28"/>
                <a:gd name="T18" fmla="*/ 12 w 24"/>
                <a:gd name="T19" fmla="*/ 4 h 28"/>
                <a:gd name="T20" fmla="*/ 10 w 24"/>
                <a:gd name="T21" fmla="*/ 22 h 28"/>
                <a:gd name="T22" fmla="*/ 7 w 24"/>
                <a:gd name="T23" fmla="*/ 26 h 28"/>
                <a:gd name="T24" fmla="*/ 3 w 24"/>
                <a:gd name="T25" fmla="*/ 28 h 28"/>
                <a:gd name="T26" fmla="*/ 1 w 24"/>
                <a:gd name="T27" fmla="*/ 27 h 28"/>
                <a:gd name="T28" fmla="*/ 0 w 24"/>
                <a:gd name="T29" fmla="*/ 25 h 28"/>
                <a:gd name="T30" fmla="*/ 3 w 24"/>
                <a:gd name="T31" fmla="*/ 23 h 28"/>
                <a:gd name="T32" fmla="*/ 5 w 24"/>
                <a:gd name="T33" fmla="*/ 21 h 28"/>
                <a:gd name="T34" fmla="*/ 7 w 24"/>
                <a:gd name="T35" fmla="*/ 2 h 28"/>
                <a:gd name="T36" fmla="*/ 8 w 24"/>
                <a:gd name="T37" fmla="*/ 0 h 28"/>
                <a:gd name="T38" fmla="*/ 9 w 24"/>
                <a:gd name="T39" fmla="*/ 0 h 28"/>
                <a:gd name="T40" fmla="*/ 21 w 24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28">
                  <a:moveTo>
                    <a:pt x="21" y="0"/>
                  </a:moveTo>
                  <a:cubicBezTo>
                    <a:pt x="22" y="0"/>
                    <a:pt x="23" y="0"/>
                    <a:pt x="23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2" y="28"/>
                    <a:pt x="21" y="28"/>
                  </a:cubicBezTo>
                  <a:cubicBezTo>
                    <a:pt x="21" y="28"/>
                    <a:pt x="20" y="27"/>
                    <a:pt x="20" y="27"/>
                  </a:cubicBezTo>
                  <a:cubicBezTo>
                    <a:pt x="19" y="27"/>
                    <a:pt x="19" y="26"/>
                    <a:pt x="19" y="2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2"/>
                    <a:pt x="11" y="18"/>
                    <a:pt x="10" y="22"/>
                  </a:cubicBezTo>
                  <a:cubicBezTo>
                    <a:pt x="9" y="24"/>
                    <a:pt x="8" y="25"/>
                    <a:pt x="7" y="26"/>
                  </a:cubicBezTo>
                  <a:cubicBezTo>
                    <a:pt x="6" y="27"/>
                    <a:pt x="5" y="28"/>
                    <a:pt x="3" y="28"/>
                  </a:cubicBezTo>
                  <a:cubicBezTo>
                    <a:pt x="2" y="28"/>
                    <a:pt x="1" y="28"/>
                    <a:pt x="1" y="27"/>
                  </a:cubicBezTo>
                  <a:cubicBezTo>
                    <a:pt x="0" y="26"/>
                    <a:pt x="0" y="26"/>
                    <a:pt x="0" y="25"/>
                  </a:cubicBezTo>
                  <a:cubicBezTo>
                    <a:pt x="1" y="24"/>
                    <a:pt x="1" y="23"/>
                    <a:pt x="3" y="23"/>
                  </a:cubicBezTo>
                  <a:cubicBezTo>
                    <a:pt x="4" y="23"/>
                    <a:pt x="5" y="22"/>
                    <a:pt x="5" y="21"/>
                  </a:cubicBezTo>
                  <a:cubicBezTo>
                    <a:pt x="6" y="17"/>
                    <a:pt x="7" y="11"/>
                    <a:pt x="7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9" y="0"/>
                    <a:pt x="9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8"/>
            <p:cNvSpPr>
              <a:spLocks/>
            </p:cNvSpPr>
            <p:nvPr/>
          </p:nvSpPr>
          <p:spPr bwMode="auto">
            <a:xfrm>
              <a:off x="1845339" y="318853"/>
              <a:ext cx="95250" cy="117475"/>
            </a:xfrm>
            <a:custGeom>
              <a:avLst/>
              <a:gdLst>
                <a:gd name="T0" fmla="*/ 5 w 23"/>
                <a:gd name="T1" fmla="*/ 19 h 28"/>
                <a:gd name="T2" fmla="*/ 18 w 23"/>
                <a:gd name="T3" fmla="*/ 1 h 28"/>
                <a:gd name="T4" fmla="*/ 21 w 23"/>
                <a:gd name="T5" fmla="*/ 0 h 28"/>
                <a:gd name="T6" fmla="*/ 23 w 23"/>
                <a:gd name="T7" fmla="*/ 2 h 28"/>
                <a:gd name="T8" fmla="*/ 23 w 23"/>
                <a:gd name="T9" fmla="*/ 25 h 28"/>
                <a:gd name="T10" fmla="*/ 22 w 23"/>
                <a:gd name="T11" fmla="*/ 27 h 28"/>
                <a:gd name="T12" fmla="*/ 20 w 23"/>
                <a:gd name="T13" fmla="*/ 28 h 28"/>
                <a:gd name="T14" fmla="*/ 19 w 23"/>
                <a:gd name="T15" fmla="*/ 27 h 28"/>
                <a:gd name="T16" fmla="*/ 18 w 23"/>
                <a:gd name="T17" fmla="*/ 25 h 28"/>
                <a:gd name="T18" fmla="*/ 18 w 23"/>
                <a:gd name="T19" fmla="*/ 8 h 28"/>
                <a:gd name="T20" fmla="*/ 5 w 23"/>
                <a:gd name="T21" fmla="*/ 26 h 28"/>
                <a:gd name="T22" fmla="*/ 3 w 23"/>
                <a:gd name="T23" fmla="*/ 28 h 28"/>
                <a:gd name="T24" fmla="*/ 1 w 23"/>
                <a:gd name="T25" fmla="*/ 27 h 28"/>
                <a:gd name="T26" fmla="*/ 0 w 23"/>
                <a:gd name="T27" fmla="*/ 25 h 28"/>
                <a:gd name="T28" fmla="*/ 0 w 23"/>
                <a:gd name="T29" fmla="*/ 2 h 28"/>
                <a:gd name="T30" fmla="*/ 1 w 23"/>
                <a:gd name="T31" fmla="*/ 0 h 28"/>
                <a:gd name="T32" fmla="*/ 3 w 23"/>
                <a:gd name="T33" fmla="*/ 0 h 28"/>
                <a:gd name="T34" fmla="*/ 4 w 23"/>
                <a:gd name="T35" fmla="*/ 0 h 28"/>
                <a:gd name="T36" fmla="*/ 5 w 23"/>
                <a:gd name="T37" fmla="*/ 2 h 28"/>
                <a:gd name="T38" fmla="*/ 5 w 23"/>
                <a:gd name="T3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8">
                  <a:moveTo>
                    <a:pt x="5" y="19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19" y="27"/>
                    <a:pt x="19" y="27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3" y="28"/>
                    <a:pt x="3" y="28"/>
                  </a:cubicBezTo>
                  <a:cubicBezTo>
                    <a:pt x="2" y="28"/>
                    <a:pt x="1" y="27"/>
                    <a:pt x="1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9"/>
            <p:cNvSpPr>
              <a:spLocks/>
            </p:cNvSpPr>
            <p:nvPr/>
          </p:nvSpPr>
          <p:spPr bwMode="auto">
            <a:xfrm>
              <a:off x="1969164" y="318853"/>
              <a:ext cx="90488" cy="117475"/>
            </a:xfrm>
            <a:custGeom>
              <a:avLst/>
              <a:gdLst>
                <a:gd name="T0" fmla="*/ 17 w 22"/>
                <a:gd name="T1" fmla="*/ 16 h 28"/>
                <a:gd name="T2" fmla="*/ 4 w 22"/>
                <a:gd name="T3" fmla="*/ 16 h 28"/>
                <a:gd name="T4" fmla="*/ 4 w 22"/>
                <a:gd name="T5" fmla="*/ 25 h 28"/>
                <a:gd name="T6" fmla="*/ 4 w 22"/>
                <a:gd name="T7" fmla="*/ 27 h 28"/>
                <a:gd name="T8" fmla="*/ 2 w 22"/>
                <a:gd name="T9" fmla="*/ 28 h 28"/>
                <a:gd name="T10" fmla="*/ 0 w 22"/>
                <a:gd name="T11" fmla="*/ 27 h 28"/>
                <a:gd name="T12" fmla="*/ 0 w 22"/>
                <a:gd name="T13" fmla="*/ 25 h 28"/>
                <a:gd name="T14" fmla="*/ 0 w 22"/>
                <a:gd name="T15" fmla="*/ 2 h 28"/>
                <a:gd name="T16" fmla="*/ 0 w 22"/>
                <a:gd name="T17" fmla="*/ 0 h 28"/>
                <a:gd name="T18" fmla="*/ 2 w 22"/>
                <a:gd name="T19" fmla="*/ 0 h 28"/>
                <a:gd name="T20" fmla="*/ 4 w 22"/>
                <a:gd name="T21" fmla="*/ 0 h 28"/>
                <a:gd name="T22" fmla="*/ 4 w 22"/>
                <a:gd name="T23" fmla="*/ 2 h 28"/>
                <a:gd name="T24" fmla="*/ 4 w 22"/>
                <a:gd name="T25" fmla="*/ 11 h 28"/>
                <a:gd name="T26" fmla="*/ 17 w 22"/>
                <a:gd name="T27" fmla="*/ 11 h 28"/>
                <a:gd name="T28" fmla="*/ 17 w 22"/>
                <a:gd name="T29" fmla="*/ 2 h 28"/>
                <a:gd name="T30" fmla="*/ 18 w 22"/>
                <a:gd name="T31" fmla="*/ 0 h 28"/>
                <a:gd name="T32" fmla="*/ 20 w 22"/>
                <a:gd name="T33" fmla="*/ 0 h 28"/>
                <a:gd name="T34" fmla="*/ 22 w 22"/>
                <a:gd name="T35" fmla="*/ 0 h 28"/>
                <a:gd name="T36" fmla="*/ 22 w 22"/>
                <a:gd name="T37" fmla="*/ 2 h 28"/>
                <a:gd name="T38" fmla="*/ 22 w 22"/>
                <a:gd name="T39" fmla="*/ 25 h 28"/>
                <a:gd name="T40" fmla="*/ 22 w 22"/>
                <a:gd name="T41" fmla="*/ 27 h 28"/>
                <a:gd name="T42" fmla="*/ 20 w 22"/>
                <a:gd name="T43" fmla="*/ 28 h 28"/>
                <a:gd name="T44" fmla="*/ 18 w 22"/>
                <a:gd name="T45" fmla="*/ 27 h 28"/>
                <a:gd name="T46" fmla="*/ 17 w 22"/>
                <a:gd name="T47" fmla="*/ 25 h 28"/>
                <a:gd name="T48" fmla="*/ 17 w 22"/>
                <a:gd name="T4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8">
                  <a:moveTo>
                    <a:pt x="17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3" y="27"/>
                    <a:pt x="3" y="28"/>
                    <a:pt x="2" y="28"/>
                  </a:cubicBezTo>
                  <a:cubicBezTo>
                    <a:pt x="1" y="28"/>
                    <a:pt x="1" y="27"/>
                    <a:pt x="0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0" y="0"/>
                    <a:pt x="21" y="0"/>
                    <a:pt x="22" y="0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1" y="27"/>
                    <a:pt x="20" y="28"/>
                    <a:pt x="20" y="28"/>
                  </a:cubicBezTo>
                  <a:cubicBezTo>
                    <a:pt x="19" y="28"/>
                    <a:pt x="18" y="27"/>
                    <a:pt x="18" y="27"/>
                  </a:cubicBezTo>
                  <a:cubicBezTo>
                    <a:pt x="17" y="27"/>
                    <a:pt x="17" y="26"/>
                    <a:pt x="17" y="25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20"/>
            <p:cNvSpPr>
              <a:spLocks/>
            </p:cNvSpPr>
            <p:nvPr/>
          </p:nvSpPr>
          <p:spPr bwMode="auto">
            <a:xfrm>
              <a:off x="2088226" y="318853"/>
              <a:ext cx="92075" cy="117475"/>
            </a:xfrm>
            <a:custGeom>
              <a:avLst/>
              <a:gdLst>
                <a:gd name="T0" fmla="*/ 5 w 22"/>
                <a:gd name="T1" fmla="*/ 19 h 28"/>
                <a:gd name="T2" fmla="*/ 18 w 22"/>
                <a:gd name="T3" fmla="*/ 1 h 28"/>
                <a:gd name="T4" fmla="*/ 20 w 22"/>
                <a:gd name="T5" fmla="*/ 0 h 28"/>
                <a:gd name="T6" fmla="*/ 22 w 22"/>
                <a:gd name="T7" fmla="*/ 2 h 28"/>
                <a:gd name="T8" fmla="*/ 22 w 22"/>
                <a:gd name="T9" fmla="*/ 25 h 28"/>
                <a:gd name="T10" fmla="*/ 22 w 22"/>
                <a:gd name="T11" fmla="*/ 27 h 28"/>
                <a:gd name="T12" fmla="*/ 20 w 22"/>
                <a:gd name="T13" fmla="*/ 28 h 28"/>
                <a:gd name="T14" fmla="*/ 18 w 22"/>
                <a:gd name="T15" fmla="*/ 27 h 28"/>
                <a:gd name="T16" fmla="*/ 18 w 22"/>
                <a:gd name="T17" fmla="*/ 25 h 28"/>
                <a:gd name="T18" fmla="*/ 18 w 22"/>
                <a:gd name="T19" fmla="*/ 8 h 28"/>
                <a:gd name="T20" fmla="*/ 4 w 22"/>
                <a:gd name="T21" fmla="*/ 26 h 28"/>
                <a:gd name="T22" fmla="*/ 2 w 22"/>
                <a:gd name="T23" fmla="*/ 28 h 28"/>
                <a:gd name="T24" fmla="*/ 0 w 22"/>
                <a:gd name="T25" fmla="*/ 27 h 28"/>
                <a:gd name="T26" fmla="*/ 0 w 22"/>
                <a:gd name="T27" fmla="*/ 25 h 28"/>
                <a:gd name="T28" fmla="*/ 0 w 22"/>
                <a:gd name="T29" fmla="*/ 2 h 28"/>
                <a:gd name="T30" fmla="*/ 0 w 22"/>
                <a:gd name="T31" fmla="*/ 0 h 28"/>
                <a:gd name="T32" fmla="*/ 2 w 22"/>
                <a:gd name="T33" fmla="*/ 0 h 28"/>
                <a:gd name="T34" fmla="*/ 4 w 22"/>
                <a:gd name="T35" fmla="*/ 0 h 28"/>
                <a:gd name="T36" fmla="*/ 5 w 22"/>
                <a:gd name="T37" fmla="*/ 2 h 28"/>
                <a:gd name="T38" fmla="*/ 5 w 22"/>
                <a:gd name="T3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28">
                  <a:moveTo>
                    <a:pt x="5" y="19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2" y="0"/>
                    <a:pt x="22" y="1"/>
                    <a:pt x="22" y="2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1" y="27"/>
                    <a:pt x="21" y="28"/>
                    <a:pt x="20" y="28"/>
                  </a:cubicBezTo>
                  <a:cubicBezTo>
                    <a:pt x="19" y="28"/>
                    <a:pt x="19" y="27"/>
                    <a:pt x="18" y="27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8"/>
                    <a:pt x="2" y="28"/>
                  </a:cubicBezTo>
                  <a:cubicBezTo>
                    <a:pt x="1" y="28"/>
                    <a:pt x="1" y="27"/>
                    <a:pt x="0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1"/>
            <p:cNvSpPr>
              <a:spLocks/>
            </p:cNvSpPr>
            <p:nvPr/>
          </p:nvSpPr>
          <p:spPr bwMode="auto">
            <a:xfrm>
              <a:off x="2208876" y="315678"/>
              <a:ext cx="82550" cy="120650"/>
            </a:xfrm>
            <a:custGeom>
              <a:avLst/>
              <a:gdLst>
                <a:gd name="T0" fmla="*/ 0 w 20"/>
                <a:gd name="T1" fmla="*/ 3 h 29"/>
                <a:gd name="T2" fmla="*/ 1 w 20"/>
                <a:gd name="T3" fmla="*/ 1 h 29"/>
                <a:gd name="T4" fmla="*/ 3 w 20"/>
                <a:gd name="T5" fmla="*/ 1 h 29"/>
                <a:gd name="T6" fmla="*/ 4 w 20"/>
                <a:gd name="T7" fmla="*/ 1 h 29"/>
                <a:gd name="T8" fmla="*/ 5 w 20"/>
                <a:gd name="T9" fmla="*/ 3 h 29"/>
                <a:gd name="T10" fmla="*/ 5 w 20"/>
                <a:gd name="T11" fmla="*/ 13 h 29"/>
                <a:gd name="T12" fmla="*/ 15 w 20"/>
                <a:gd name="T13" fmla="*/ 2 h 29"/>
                <a:gd name="T14" fmla="*/ 19 w 20"/>
                <a:gd name="T15" fmla="*/ 1 h 29"/>
                <a:gd name="T16" fmla="*/ 19 w 20"/>
                <a:gd name="T17" fmla="*/ 3 h 29"/>
                <a:gd name="T18" fmla="*/ 18 w 20"/>
                <a:gd name="T19" fmla="*/ 5 h 29"/>
                <a:gd name="T20" fmla="*/ 10 w 20"/>
                <a:gd name="T21" fmla="*/ 14 h 29"/>
                <a:gd name="T22" fmla="*/ 19 w 20"/>
                <a:gd name="T23" fmla="*/ 24 h 29"/>
                <a:gd name="T24" fmla="*/ 20 w 20"/>
                <a:gd name="T25" fmla="*/ 26 h 29"/>
                <a:gd name="T26" fmla="*/ 19 w 20"/>
                <a:gd name="T27" fmla="*/ 28 h 29"/>
                <a:gd name="T28" fmla="*/ 15 w 20"/>
                <a:gd name="T29" fmla="*/ 27 h 29"/>
                <a:gd name="T30" fmla="*/ 5 w 20"/>
                <a:gd name="T31" fmla="*/ 16 h 29"/>
                <a:gd name="T32" fmla="*/ 5 w 20"/>
                <a:gd name="T33" fmla="*/ 26 h 29"/>
                <a:gd name="T34" fmla="*/ 4 w 20"/>
                <a:gd name="T35" fmla="*/ 28 h 29"/>
                <a:gd name="T36" fmla="*/ 3 w 20"/>
                <a:gd name="T37" fmla="*/ 29 h 29"/>
                <a:gd name="T38" fmla="*/ 1 w 20"/>
                <a:gd name="T39" fmla="*/ 28 h 29"/>
                <a:gd name="T40" fmla="*/ 0 w 20"/>
                <a:gd name="T41" fmla="*/ 26 h 29"/>
                <a:gd name="T42" fmla="*/ 0 w 20"/>
                <a:gd name="T4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9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1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20" y="25"/>
                    <a:pt x="20" y="26"/>
                  </a:cubicBezTo>
                  <a:cubicBezTo>
                    <a:pt x="20" y="27"/>
                    <a:pt x="20" y="27"/>
                    <a:pt x="19" y="28"/>
                  </a:cubicBezTo>
                  <a:cubicBezTo>
                    <a:pt x="18" y="29"/>
                    <a:pt x="17" y="29"/>
                    <a:pt x="15" y="2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5" y="28"/>
                    <a:pt x="4" y="28"/>
                  </a:cubicBezTo>
                  <a:cubicBezTo>
                    <a:pt x="4" y="28"/>
                    <a:pt x="3" y="29"/>
                    <a:pt x="3" y="29"/>
                  </a:cubicBezTo>
                  <a:cubicBezTo>
                    <a:pt x="2" y="29"/>
                    <a:pt x="1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22"/>
            <p:cNvSpPr>
              <a:spLocks noEditPoints="1"/>
            </p:cNvSpPr>
            <p:nvPr/>
          </p:nvSpPr>
          <p:spPr bwMode="auto">
            <a:xfrm>
              <a:off x="2304126" y="315678"/>
              <a:ext cx="103188" cy="120650"/>
            </a:xfrm>
            <a:custGeom>
              <a:avLst/>
              <a:gdLst>
                <a:gd name="T0" fmla="*/ 9 w 25"/>
                <a:gd name="T1" fmla="*/ 17 h 29"/>
                <a:gd name="T2" fmla="*/ 16 w 25"/>
                <a:gd name="T3" fmla="*/ 17 h 29"/>
                <a:gd name="T4" fmla="*/ 12 w 25"/>
                <a:gd name="T5" fmla="*/ 7 h 29"/>
                <a:gd name="T6" fmla="*/ 9 w 25"/>
                <a:gd name="T7" fmla="*/ 17 h 29"/>
                <a:gd name="T8" fmla="*/ 18 w 25"/>
                <a:gd name="T9" fmla="*/ 21 h 29"/>
                <a:gd name="T10" fmla="*/ 7 w 25"/>
                <a:gd name="T11" fmla="*/ 21 h 29"/>
                <a:gd name="T12" fmla="*/ 5 w 25"/>
                <a:gd name="T13" fmla="*/ 27 h 29"/>
                <a:gd name="T14" fmla="*/ 2 w 25"/>
                <a:gd name="T15" fmla="*/ 28 h 29"/>
                <a:gd name="T16" fmla="*/ 1 w 25"/>
                <a:gd name="T17" fmla="*/ 25 h 29"/>
                <a:gd name="T18" fmla="*/ 10 w 25"/>
                <a:gd name="T19" fmla="*/ 2 h 29"/>
                <a:gd name="T20" fmla="*/ 13 w 25"/>
                <a:gd name="T21" fmla="*/ 0 h 29"/>
                <a:gd name="T22" fmla="*/ 15 w 25"/>
                <a:gd name="T23" fmla="*/ 2 h 29"/>
                <a:gd name="T24" fmla="*/ 24 w 25"/>
                <a:gd name="T25" fmla="*/ 25 h 29"/>
                <a:gd name="T26" fmla="*/ 25 w 25"/>
                <a:gd name="T27" fmla="*/ 27 h 29"/>
                <a:gd name="T28" fmla="*/ 23 w 25"/>
                <a:gd name="T29" fmla="*/ 28 h 29"/>
                <a:gd name="T30" fmla="*/ 21 w 25"/>
                <a:gd name="T31" fmla="*/ 28 h 29"/>
                <a:gd name="T32" fmla="*/ 20 w 25"/>
                <a:gd name="T33" fmla="*/ 27 h 29"/>
                <a:gd name="T34" fmla="*/ 18 w 25"/>
                <a:gd name="T35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9">
                  <a:moveTo>
                    <a:pt x="9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9" y="17"/>
                  </a:lnTo>
                  <a:close/>
                  <a:moveTo>
                    <a:pt x="18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3" y="29"/>
                    <a:pt x="2" y="28"/>
                  </a:cubicBezTo>
                  <a:cubicBezTo>
                    <a:pt x="1" y="28"/>
                    <a:pt x="0" y="27"/>
                    <a:pt x="1" y="2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4" y="28"/>
                    <a:pt x="24" y="28"/>
                    <a:pt x="23" y="28"/>
                  </a:cubicBezTo>
                  <a:cubicBezTo>
                    <a:pt x="23" y="29"/>
                    <a:pt x="22" y="29"/>
                    <a:pt x="21" y="28"/>
                  </a:cubicBezTo>
                  <a:cubicBezTo>
                    <a:pt x="21" y="28"/>
                    <a:pt x="20" y="28"/>
                    <a:pt x="20" y="27"/>
                  </a:cubicBezTo>
                  <a:lnTo>
                    <a:pt x="1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12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B6F515-BD32-434C-9C7D-034746459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4105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113784E-1C9D-45FC-AE0D-AFE597C2D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r="9649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51D122FC-B1C9-497B-B2CE-96A1331FF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7" b="13677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142A4472-2273-4165-B307-8836734857E7}"/>
              </a:ext>
            </a:extLst>
          </p:cNvPr>
          <p:cNvSpPr txBox="1"/>
          <p:nvPr/>
        </p:nvSpPr>
        <p:spPr>
          <a:xfrm>
            <a:off x="448056" y="985851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400" b="1" dirty="0" err="1">
                <a:latin typeface="+mj-lt"/>
                <a:ea typeface="+mj-ea"/>
                <a:cs typeface="+mj-cs"/>
              </a:rPr>
              <a:t>П</a:t>
            </a:r>
            <a:r>
              <a:rPr lang="ru-RU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ациенто</a:t>
            </a:r>
            <a:r>
              <a:rPr lang="ru-RU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-ориентированность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D5D13-FE05-49C5-9591-4E9D33CAD4EF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Повышение качества оказания медпомощи</a:t>
            </a:r>
            <a:r>
              <a:rPr lang="en-US" sz="19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Новый подход к взаимоотношениям с пациентами.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Лечение в комфортных условиях.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Доброжелательная и позитивная обстановка.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err="1">
                <a:solidFill>
                  <a:schemeClr val="tx1"/>
                </a:solidFill>
              </a:rPr>
              <a:t>Взаимоуважительные</a:t>
            </a:r>
            <a:r>
              <a:rPr lang="ru-RU" sz="1900" dirty="0">
                <a:solidFill>
                  <a:schemeClr val="tx1"/>
                </a:solidFill>
              </a:rPr>
              <a:t> отношения с пациентами.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Новые форматы обратной связи с пациентами.</a:t>
            </a:r>
            <a:endParaRPr lang="en-US" sz="19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86795B-C28A-C5C9-FA61-972C93E19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34" y="428758"/>
            <a:ext cx="428233" cy="6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4"/>
          <p:cNvSpPr>
            <a:spLocks noGrp="1"/>
          </p:cNvSpPr>
          <p:nvPr>
            <p:ph type="ctrTitle"/>
          </p:nvPr>
        </p:nvSpPr>
        <p:spPr>
          <a:xfrm>
            <a:off x="1524" y="3032559"/>
            <a:ext cx="12192000" cy="71985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945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Общая информация об Амбулаторном центре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sz="1800" dirty="0"/>
              <a:t>АЦ включает в себя филиалы: </a:t>
            </a:r>
          </a:p>
          <a:p>
            <a:pPr algn="just"/>
            <a:r>
              <a:rPr lang="ru-RU" sz="1800" dirty="0"/>
              <a:t>- ГБУЗ «ДГП № 129 ДЗМ» - после капитального ремонта.</a:t>
            </a:r>
          </a:p>
          <a:p>
            <a:pPr algn="just"/>
            <a:r>
              <a:rPr lang="ru-RU" sz="1800" dirty="0"/>
              <a:t>- Филиал №1 - после капитального ремонта.</a:t>
            </a:r>
          </a:p>
          <a:p>
            <a:pPr algn="just"/>
            <a:r>
              <a:rPr lang="ru-RU" sz="1800" dirty="0"/>
              <a:t>- Филиал №2 - после капитального ремонта.</a:t>
            </a:r>
          </a:p>
          <a:p>
            <a:pPr algn="just"/>
            <a:r>
              <a:rPr lang="ru-RU" sz="1800" dirty="0"/>
              <a:t>- Педиатрическое отделение 4 «Северное Чертаново» - после капитального ремонта.</a:t>
            </a:r>
            <a:endParaRPr lang="en-US" sz="1700" dirty="0"/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76BA91-0AFF-4A37-9FFC-35C7B2FF2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627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71E6C1-87DA-4EE4-9B4D-3650977CE4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78629" y="3219439"/>
            <a:ext cx="685987" cy="8351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CA8D47-9981-4223-A628-D55550579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6859" y="5592187"/>
            <a:ext cx="640723" cy="7800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7F2AF06-4827-4BD1-BBD6-36F1873BE311}"/>
              </a:ext>
            </a:extLst>
          </p:cNvPr>
          <p:cNvSpPr txBox="1"/>
          <p:nvPr/>
        </p:nvSpPr>
        <p:spPr>
          <a:xfrm>
            <a:off x="5934075" y="5982192"/>
            <a:ext cx="261937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ГБУЗ «ДГП № 129 ДЗМ»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D557E5-7EC3-448B-9472-59E004C09E3F}"/>
              </a:ext>
            </a:extLst>
          </p:cNvPr>
          <p:cNvSpPr txBox="1"/>
          <p:nvPr/>
        </p:nvSpPr>
        <p:spPr>
          <a:xfrm>
            <a:off x="6283764" y="4321683"/>
            <a:ext cx="14525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Филиал №2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C69024-6CE4-4CB4-899D-8C158AB89ACE}"/>
              </a:ext>
            </a:extLst>
          </p:cNvPr>
          <p:cNvSpPr txBox="1"/>
          <p:nvPr/>
        </p:nvSpPr>
        <p:spPr>
          <a:xfrm>
            <a:off x="6141431" y="3499853"/>
            <a:ext cx="31897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Педиатрическое отделение 4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10CBCE-425F-469B-BF8D-800E3B2DA05E}"/>
              </a:ext>
            </a:extLst>
          </p:cNvPr>
          <p:cNvSpPr txBox="1"/>
          <p:nvPr/>
        </p:nvSpPr>
        <p:spPr>
          <a:xfrm>
            <a:off x="7765423" y="504587"/>
            <a:ext cx="137838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800" dirty="0"/>
              <a:t>Филиал №1</a:t>
            </a:r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A36B9C-B027-4D20-A0D5-9B38B1EDC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74589" y="4006329"/>
            <a:ext cx="685987" cy="83511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834E57-F141-4894-B96A-BB03678F9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80012" y="43529"/>
            <a:ext cx="685987" cy="8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Показатели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</a:t>
            </a: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на</a:t>
            </a:r>
            <a:r>
              <a:rPr lang="en-US" sz="1700" dirty="0"/>
              <a:t> 01.01.202</a:t>
            </a:r>
            <a:r>
              <a:rPr lang="ru-RU" sz="1700" dirty="0"/>
              <a:t>4</a:t>
            </a:r>
            <a:r>
              <a:rPr lang="en-US" sz="1700" dirty="0"/>
              <a:t> г. </a:t>
            </a:r>
            <a:r>
              <a:rPr lang="en-US" sz="1700" dirty="0" err="1"/>
              <a:t>Амбулаторный</a:t>
            </a:r>
            <a:r>
              <a:rPr lang="en-US" sz="1700" dirty="0"/>
              <a:t> центр </a:t>
            </a:r>
            <a:r>
              <a:rPr lang="en-US" sz="1700" dirty="0" err="1"/>
              <a:t>обслуживает</a:t>
            </a:r>
            <a:r>
              <a:rPr lang="en-US" sz="1700" dirty="0"/>
              <a:t> 38 </a:t>
            </a:r>
            <a:r>
              <a:rPr lang="ru-RU" sz="1700" dirty="0"/>
              <a:t>519 человек</a:t>
            </a:r>
            <a:r>
              <a:rPr lang="en-US" sz="1700" dirty="0"/>
              <a:t> </a:t>
            </a:r>
            <a:r>
              <a:rPr lang="en-US" sz="1700" dirty="0" err="1"/>
              <a:t>детского</a:t>
            </a:r>
            <a:r>
              <a:rPr lang="en-US" sz="1700" dirty="0"/>
              <a:t> </a:t>
            </a:r>
            <a:r>
              <a:rPr lang="en-US" sz="1700" dirty="0" err="1"/>
              <a:t>населения</a:t>
            </a:r>
            <a:endParaRPr lang="en-US" sz="1700" dirty="0"/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129811"/>
              </p:ext>
            </p:extLst>
          </p:nvPr>
        </p:nvGraphicFramePr>
        <p:xfrm>
          <a:off x="4901184" y="841248"/>
          <a:ext cx="6922008" cy="527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E222B0-7D55-AB3D-99EF-8D074233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5" y="228600"/>
            <a:ext cx="566282" cy="9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Показатели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</a:t>
            </a:r>
            <a:r>
              <a:rPr lang="ru-RU" sz="2800" b="1" dirty="0">
                <a:latin typeface="+mj-lt"/>
                <a:ea typeface="+mj-ea"/>
                <a:cs typeface="+mj-cs"/>
              </a:rPr>
              <a:t>3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на</a:t>
            </a:r>
            <a:r>
              <a:rPr lang="en-US" sz="1700" dirty="0"/>
              <a:t> 01.01.202</a:t>
            </a:r>
            <a:r>
              <a:rPr lang="ru-RU" sz="1700" dirty="0"/>
              <a:t>4</a:t>
            </a:r>
            <a:r>
              <a:rPr lang="en-US" sz="1700" dirty="0"/>
              <a:t> г. </a:t>
            </a:r>
            <a:r>
              <a:rPr lang="en-US" sz="1700" dirty="0" err="1"/>
              <a:t>Амбулаторный</a:t>
            </a:r>
            <a:r>
              <a:rPr lang="en-US" sz="1700" dirty="0"/>
              <a:t> центр </a:t>
            </a:r>
            <a:r>
              <a:rPr lang="en-US" sz="1700" dirty="0" err="1"/>
              <a:t>обслуживает</a:t>
            </a:r>
            <a:r>
              <a:rPr lang="en-US" sz="1700" dirty="0"/>
              <a:t> 38 51</a:t>
            </a:r>
            <a:r>
              <a:rPr lang="ru-RU" sz="1700" dirty="0"/>
              <a:t>9 человек</a:t>
            </a:r>
            <a:r>
              <a:rPr lang="en-US" sz="1700" dirty="0"/>
              <a:t> </a:t>
            </a:r>
            <a:r>
              <a:rPr lang="en-US" sz="1700" dirty="0" err="1"/>
              <a:t>детского</a:t>
            </a:r>
            <a:r>
              <a:rPr lang="en-US" sz="1700" dirty="0"/>
              <a:t> </a:t>
            </a:r>
            <a:r>
              <a:rPr lang="en-US" sz="1700" dirty="0" err="1"/>
              <a:t>населения</a:t>
            </a:r>
            <a:endParaRPr lang="en-US" sz="1700" dirty="0"/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345165"/>
              </p:ext>
            </p:extLst>
          </p:nvPr>
        </p:nvGraphicFramePr>
        <p:xfrm>
          <a:off x="4901184" y="841248"/>
          <a:ext cx="6922008" cy="527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050D2E-5992-BA3D-8F05-00C70FE6B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5" y="228600"/>
            <a:ext cx="566282" cy="9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Показатели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</a:t>
            </a:r>
            <a:r>
              <a:rPr lang="ru-RU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/>
              <a:t>Размер средней заработной платы работников ЛПУ</a:t>
            </a:r>
            <a:endParaRPr lang="en-US" sz="1700" dirty="0"/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604019"/>
              </p:ext>
            </p:extLst>
          </p:nvPr>
        </p:nvGraphicFramePr>
        <p:xfrm>
          <a:off x="4698750" y="1571625"/>
          <a:ext cx="7248526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65562F-7DB0-1574-A31D-61031B0E6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5" y="228600"/>
            <a:ext cx="566282" cy="9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9B09E7-351D-4F53-A89D-0618D8CF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10337" r="-940" b="38427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A6C56-031A-42BA-9499-C4D2A20AF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2862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72132-B9CD-41ED-95AE-78857501F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73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Капитальный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ремонт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2258568"/>
            <a:ext cx="3177308" cy="369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1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В  сентябре 2023 года открыты после капитального ремонта: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- Амбулаторный центр по адресу: улица Чертановская, дом 28А;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- Филиал №2 нашей поликлиники по адресу: улица Чертановская, дом 14А;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- Педиатрическое отделение «Северное Чертаново» по адресу: Чертаново северное корп.805.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Поликлиники отремонтированы по новому Московскому стандарту.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Главные принципы Московского стандарта: доступность, технологичность, комфортность.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В новых поликлиниках удобная планировка и открытые пространства, единый стандарт набора специалистов, единый стандарт оснащения оборудованием.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Оборудован доступ для маломобильных пациентов и родителей с колясками. Работает единая система навигации.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Территория поликлиник  благоустроена и озеленена, организованы зоны ожидания для пациентов и детские площадки.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321E4E-1EA1-4161-862D-39A4A0D6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2634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80FA4E-8F3C-9BB1-AB21-3E472405A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1" y="37138"/>
            <a:ext cx="356922" cy="7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9B09E7-351D-4F53-A89D-0618D8CFE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8830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A6C56-031A-42BA-9499-C4D2A20AF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r="10227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972132-B9CD-41ED-95AE-78857501F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6" name="TextBox 12"/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Капитальный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ремонт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2258568"/>
            <a:ext cx="3177308" cy="30933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Произошло обновление медицинского оборудования.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Врачи работают на УЗИ-аппаратах экспертного класса: один предназначен для исследования брюшной полости, второй — сердечно-сосудистой системы. Также в их распоряжении портативный УЗИ-аппарат.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В поликлинику поставлено новейшие установки для эндоскопии и рентген.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500" dirty="0">
                <a:solidFill>
                  <a:schemeClr val="tx1"/>
                </a:solidFill>
              </a:rPr>
              <a:t>Обновлено оборудование КДЛ.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321E4E-1EA1-4161-862D-39A4A0D62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3080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062763-FF98-FA00-1220-37D623FE3A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1" y="37138"/>
            <a:ext cx="356922" cy="7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29F43-B511-898E-5E84-81B53B98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45D17B9-4E30-7086-1403-9661A31757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5642D77-ED4D-292C-AC06-98F9FA22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1547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82089BC-E239-7ECF-11A7-97F174FF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4" b="15474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E13DBA2C-EB4B-5765-5D19-62311E451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E883E235-0780-4634-11DE-2F9E65548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BA233D-846E-8381-D0A5-EED0DD7EE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3A5F5B7-6CF8-946B-7525-3397F563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7B95F7-67A5-BFAA-50AC-12688DA17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088A0-8A48-B68D-2CFF-8ADC38B55CE0}"/>
              </a:ext>
            </a:extLst>
          </p:cNvPr>
          <p:cNvSpPr txBox="1"/>
          <p:nvPr/>
        </p:nvSpPr>
        <p:spPr>
          <a:xfrm>
            <a:off x="448056" y="2512611"/>
            <a:ext cx="4832803" cy="2821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В обновленном АЦ пациентов принимают специалисты самых востребованных специальностей: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детский-хирург, невролог, офтальмолог, детский-кардиолог, оториноларинголог, </a:t>
            </a:r>
            <a:r>
              <a:rPr lang="ru-RU" sz="2000" dirty="0" smtClean="0">
                <a:solidFill>
                  <a:schemeClr val="tx1"/>
                </a:solidFill>
              </a:rPr>
              <a:t>детский уролог-андролог</a:t>
            </a:r>
            <a:r>
              <a:rPr lang="ru-RU" sz="2000" dirty="0">
                <a:solidFill>
                  <a:schemeClr val="tx1"/>
                </a:solidFill>
              </a:rPr>
              <a:t>, детский-эндокринолог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нефролог, пульмонолог  </a:t>
            </a:r>
            <a:r>
              <a:rPr lang="ru-RU" sz="2000" dirty="0">
                <a:solidFill>
                  <a:schemeClr val="tx1"/>
                </a:solidFill>
              </a:rPr>
              <a:t>акушер-гинеколог, аллерголог-иммунолог, </a:t>
            </a:r>
            <a:r>
              <a:rPr lang="ru-RU" sz="2000" dirty="0" smtClean="0">
                <a:solidFill>
                  <a:schemeClr val="tx1"/>
                </a:solidFill>
              </a:rPr>
              <a:t>гастроэнтеролог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травматолог-ортопед, физиотерапевт, врач ЛФК.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6A312D0E-D7D5-7780-EED6-6459D6CC2B4D}"/>
              </a:ext>
            </a:extLst>
          </p:cNvPr>
          <p:cNvSpPr txBox="1"/>
          <p:nvPr/>
        </p:nvSpPr>
        <p:spPr>
          <a:xfrm>
            <a:off x="448056" y="685800"/>
            <a:ext cx="280720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Капитальный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ремонт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730D6D3-B295-0894-DC0F-E6EF3969D866}"/>
              </a:ext>
            </a:extLst>
          </p:cNvPr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289BD-D8E0-C7B2-DE5D-77200A1E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1" y="37138"/>
            <a:ext cx="356922" cy="7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www.yandex.ru/turbo/avatars/get-turbo/1730111/rth2170b11bae1e872c12070ee2ec47499a/max_g480_c12_r2x3_pd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3" r="-2" b="7000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gkob1.ru/wp-content/uploads/2020/01/emk-2020-thumb-1200x849.jpg">
            <a:extLst>
              <a:ext uri="{FF2B5EF4-FFF2-40B4-BE49-F238E27FC236}">
                <a16:creationId xmlns:a16="http://schemas.microsoft.com/office/drawing/2014/main" id="{FBF6796F-A076-4992-8FEF-97E13FB3A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9" r="-2" b="9747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Инновации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 городе создано единое информационное пространство на базе ЕМИАС, которое позволяет «не терять» пациентов на этапе «больница-поликлиника». Уже сегодня все выписные эпикризы переводятся в электронный вид, и данные поступают в электронную медицинскую карту. Другим направлением цифровизации является развитие дистанционных сервисов, в том числе доступ пациентов к их электронным медицинским картам, получение лекарств по электронным рецептам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453589" y="428758"/>
            <a:ext cx="356922" cy="35692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525E7-8925-19EF-1720-3CC598C47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34" y="428758"/>
            <a:ext cx="428233" cy="6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451</Words>
  <Application>Microsoft Office PowerPoint</Application>
  <PresentationFormat>Широкоэкранный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Muravka</dc:creator>
  <cp:lastModifiedBy>Врач</cp:lastModifiedBy>
  <cp:revision>184</cp:revision>
  <dcterms:created xsi:type="dcterms:W3CDTF">2016-02-18T16:35:08Z</dcterms:created>
  <dcterms:modified xsi:type="dcterms:W3CDTF">2024-02-19T13:15:13Z</dcterms:modified>
</cp:coreProperties>
</file>