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8"/>
  </p:notesMasterIdLst>
  <p:sldIdLst>
    <p:sldId id="256" r:id="rId2"/>
    <p:sldId id="333" r:id="rId3"/>
    <p:sldId id="259" r:id="rId4"/>
    <p:sldId id="260" r:id="rId5"/>
    <p:sldId id="261" r:id="rId6"/>
    <p:sldId id="433" r:id="rId7"/>
    <p:sldId id="434" r:id="rId8"/>
    <p:sldId id="435" r:id="rId9"/>
    <p:sldId id="436" r:id="rId10"/>
    <p:sldId id="438" r:id="rId11"/>
    <p:sldId id="411" r:id="rId12"/>
    <p:sldId id="414" r:id="rId13"/>
    <p:sldId id="437" r:id="rId14"/>
    <p:sldId id="432" r:id="rId15"/>
    <p:sldId id="417" r:id="rId16"/>
    <p:sldId id="274" r:id="rId17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3300"/>
    <a:srgbClr val="CCFF33"/>
    <a:srgbClr val="33CC33"/>
    <a:srgbClr val="FF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95" autoAdjust="0"/>
  </p:normalViewPr>
  <p:slideViewPr>
    <p:cSldViewPr>
      <p:cViewPr>
        <p:scale>
          <a:sx n="116" d="100"/>
          <a:sy n="116" d="100"/>
        </p:scale>
        <p:origin x="-14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29518502344619E-2"/>
          <c:y val="0.21065079114368818"/>
          <c:w val="0.52554016434071438"/>
          <c:h val="0.658508157728123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заболеваемости.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6"/>
            <c:spPr>
              <a:solidFill>
                <a:srgbClr val="CCFF33"/>
              </a:solidFill>
              <a:ln>
                <a:noFill/>
              </a:ln>
            </c:spPr>
          </c:dPt>
          <c:dPt>
            <c:idx val="1"/>
            <c:bubble3D val="0"/>
            <c:explosion val="2"/>
            <c:spPr>
              <a:solidFill>
                <a:srgbClr val="990000"/>
              </a:solidFill>
              <a:ln>
                <a:noFill/>
              </a:ln>
            </c:spPr>
          </c:dPt>
          <c:dPt>
            <c:idx val="2"/>
            <c:bubble3D val="0"/>
            <c:explosion val="4"/>
            <c:spPr>
              <a:solidFill>
                <a:srgbClr val="33CC33"/>
              </a:solidFill>
              <a:ln>
                <a:noFill/>
              </a:ln>
            </c:spPr>
          </c:dPt>
          <c:dPt>
            <c:idx val="3"/>
            <c:bubble3D val="0"/>
            <c:explosion val="6"/>
            <c:spPr>
              <a:solidFill>
                <a:srgbClr val="E74C3C"/>
              </a:solidFill>
              <a:ln>
                <a:noFill/>
              </a:ln>
            </c:spPr>
          </c:dPt>
          <c:dPt>
            <c:idx val="4"/>
            <c:bubble3D val="0"/>
            <c:explosion val="6"/>
            <c:spPr>
              <a:solidFill>
                <a:srgbClr val="40BBB2"/>
              </a:solidFill>
              <a:ln>
                <a:noFill/>
              </a:ln>
            </c:spPr>
          </c:dPt>
          <c:dPt>
            <c:idx val="5"/>
            <c:bubble3D val="0"/>
            <c:explosion val="6"/>
            <c:spPr>
              <a:solidFill>
                <a:srgbClr val="FFC000"/>
              </a:solidFill>
              <a:ln>
                <a:noFill/>
              </a:ln>
            </c:spPr>
          </c:dPt>
          <c:dPt>
            <c:idx val="6"/>
            <c:bubble3D val="0"/>
            <c:explosion val="7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7"/>
            <c:bubble3D val="0"/>
            <c:explosion val="8"/>
          </c:dPt>
          <c:dPt>
            <c:idx val="8"/>
            <c:bubble3D val="0"/>
            <c:explosion val="7"/>
            <c:spPr>
              <a:solidFill>
                <a:srgbClr val="45E98F"/>
              </a:solidFill>
              <a:ln>
                <a:noFill/>
              </a:ln>
            </c:spPr>
          </c:dPt>
          <c:dPt>
            <c:idx val="9"/>
            <c:bubble3D val="0"/>
            <c:explosion val="6"/>
          </c:dPt>
          <c:dPt>
            <c:idx val="10"/>
            <c:bubble3D val="0"/>
            <c:explosion val="6"/>
          </c:dPt>
          <c:dPt>
            <c:idx val="11"/>
            <c:bubble3D val="0"/>
            <c:explosion val="6"/>
          </c:dPt>
          <c:dPt>
            <c:idx val="12"/>
            <c:bubble3D val="0"/>
            <c:explosion val="7"/>
          </c:dPt>
          <c:dLbls>
            <c:dLbl>
              <c:idx val="0"/>
              <c:layout>
                <c:manualLayout>
                  <c:x val="1.1302819940972136E-2"/>
                  <c:y val="-1.71948787797026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588598071814685E-3"/>
                  <c:y val="3.428010163372900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133634409683106E-3"/>
                  <c:y val="5.117757478606273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69986046171111E-2"/>
                  <c:y val="-2.55554216919620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058630120820271E-3"/>
                  <c:y val="2.6254478218148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5543898833101462E-3"/>
                  <c:y val="-4.40674340657675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2945875097387234E-3"/>
                  <c:y val="-1.06622352206176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2552075536435663E-3"/>
                  <c:y val="1.51337802293251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1143580200642292E-3"/>
                  <c:y val="5.9823800241531606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2652090725019969E-2"/>
                  <c:y val="-1.96504140232614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562827742878029E-2"/>
                  <c:y val="-1.33653980726528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8232278254864445E-2"/>
                  <c:y val="-8.96563441002947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25400"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Болезни системы кровообращения - 52 740</c:v>
                </c:pt>
                <c:pt idx="1">
                  <c:v>Болезни органов дыхания - 46320</c:v>
                </c:pt>
                <c:pt idx="2">
                  <c:v>Болезни мочеполовой системы - 11 341</c:v>
                </c:pt>
                <c:pt idx="3">
                  <c:v>Болезни костно-мышечной системы - 20 606</c:v>
                </c:pt>
                <c:pt idx="4">
                  <c:v>Болезни органов пищеварения - 17 348</c:v>
                </c:pt>
                <c:pt idx="5">
                  <c:v>Болезни глаза - 13 861</c:v>
                </c:pt>
                <c:pt idx="6">
                  <c:v>Болезни эндокринной системы - 16 697</c:v>
                </c:pt>
                <c:pt idx="7">
                  <c:v>Травмы - 3 238</c:v>
                </c:pt>
                <c:pt idx="8">
                  <c:v>Новообразования - 3 908</c:v>
                </c:pt>
                <c:pt idx="9">
                  <c:v>Болезни уха  и сосцевидного отростка - 4 939</c:v>
                </c:pt>
                <c:pt idx="10">
                  <c:v>Болезни кожи и подкожной клетчатки - 3 379</c:v>
                </c:pt>
                <c:pt idx="11">
                  <c:v>Болезни нервной системы - 3 070</c:v>
                </c:pt>
                <c:pt idx="12">
                  <c:v>Инфекционные - 1 370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52740</c:v>
                </c:pt>
                <c:pt idx="1">
                  <c:v>46320</c:v>
                </c:pt>
                <c:pt idx="2">
                  <c:v>11341</c:v>
                </c:pt>
                <c:pt idx="3">
                  <c:v>20606</c:v>
                </c:pt>
                <c:pt idx="4">
                  <c:v>17348</c:v>
                </c:pt>
                <c:pt idx="5">
                  <c:v>13861</c:v>
                </c:pt>
                <c:pt idx="6">
                  <c:v>16697</c:v>
                </c:pt>
                <c:pt idx="7">
                  <c:v>3238</c:v>
                </c:pt>
                <c:pt idx="8">
                  <c:v>3908</c:v>
                </c:pt>
                <c:pt idx="9">
                  <c:v>4939</c:v>
                </c:pt>
                <c:pt idx="10">
                  <c:v>3379</c:v>
                </c:pt>
                <c:pt idx="11">
                  <c:v>3070</c:v>
                </c:pt>
                <c:pt idx="12">
                  <c:v>1370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96553284066956"/>
          <c:y val="1.574500380188637E-4"/>
          <c:w val="0.47034467159330434"/>
          <c:h val="0.99884103786447975"/>
        </c:manualLayout>
      </c:layout>
      <c:overlay val="0"/>
      <c:txPr>
        <a:bodyPr/>
        <a:lstStyle/>
        <a:p>
          <a:pPr>
            <a:defRPr sz="1200" b="1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09DBE-F23B-4EAE-96BD-DE4BB36AB01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046A9-3311-4E9C-A363-16080373D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89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4B666-9339-49D2-AE82-8E242CFDDFBD}" type="slidenum">
              <a:rPr lang="zh-CN" altLang="en-US"/>
              <a:pPr/>
              <a:t>2</a:t>
            </a:fld>
            <a:endParaRPr lang="zh-CN" altLang="en-US"/>
          </a:p>
        </p:txBody>
      </p:sp>
      <p:sp>
        <p:nvSpPr>
          <p:cNvPr id="562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87650" y="1389063"/>
            <a:ext cx="12269788" cy="9204325"/>
          </a:xfrm>
          <a:ln/>
        </p:spPr>
      </p:sp>
      <p:sp>
        <p:nvSpPr>
          <p:cNvPr id="562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3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8E24-7AE2-4137-B770-ADE69076B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05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1ABA9-A839-49EE-BA50-F3202EC8EB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67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34DB6-6A87-4B6B-A3EA-D87FD27CF5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116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2A6B-A5F9-4B8B-99EF-E0A9F120F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97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D8F5-80DB-4C42-BB77-95FFED80BD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57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5F655-B3AC-44DC-AF02-3A63ADDAF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F245A-E52B-400D-832D-2490D5DB82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87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0F643-5F42-4315-941F-0858144340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19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820E2-E3AD-4D94-A795-CCF41343B5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270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59E35-27BA-4F5F-92E7-47861386CB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28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EA4D-DF19-48C0-98E6-CFF774D15F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6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FFFBA-0A8B-48D7-B79D-D905BCAE73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45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66A4-1E61-45D9-B9CA-7202558408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646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BD033E6-A689-4EF0-BA3A-E249AEECD3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lava\Desktop\37903df4a23d41454b103451ee27f30812_resize_2000x2000_same_8f8bdb.jpg">
            <a:extLst>
              <a:ext uri="{FF2B5EF4-FFF2-40B4-BE49-F238E27FC236}">
                <a16:creationId xmlns="" xmlns:a16="http://schemas.microsoft.com/office/drawing/2014/main" id="{D287AE2C-9B1E-4873-A74C-A0D44C347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1BF144F-2DE5-404D-AEAB-4334C20185C8}"/>
              </a:ext>
            </a:extLst>
          </p:cNvPr>
          <p:cNvSpPr>
            <a:spLocks/>
          </p:cNvSpPr>
          <p:nvPr/>
        </p:nvSpPr>
        <p:spPr bwMode="auto">
          <a:xfrm>
            <a:off x="-4589" y="5733256"/>
            <a:ext cx="9153177" cy="1124744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805264"/>
            <a:ext cx="8785225" cy="93662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ru-RU" altLang="ru-RU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Государственное бюджетное учреждение здравоохранения города Москвы «Городская </a:t>
            </a:r>
            <a:r>
              <a:rPr lang="ru-RU" altLang="ru-RU" sz="1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поликлиника</a:t>
            </a:r>
            <a:r>
              <a:rPr lang="ru-RU" altLang="ru-RU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№ 170 Департамента здравоохранения города Москвы»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F1C7603C-F5A1-4174-8FD5-C24088A6F5F6}"/>
              </a:ext>
            </a:extLst>
          </p:cNvPr>
          <p:cNvSpPr>
            <a:spLocks/>
          </p:cNvSpPr>
          <p:nvPr/>
        </p:nvSpPr>
        <p:spPr bwMode="auto">
          <a:xfrm>
            <a:off x="0" y="-27385"/>
            <a:ext cx="9144000" cy="868507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93EF7F-9E9E-433B-AD14-23FDB48DF1DC}"/>
              </a:ext>
            </a:extLst>
          </p:cNvPr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ЛЕКЦИИ ИЗ ЦИКЛА «ШКОЛА ЗДОРОВЬЯ» В ТЦСО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04" y="868507"/>
            <a:ext cx="4518000" cy="2957298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6" y="868506"/>
            <a:ext cx="4518000" cy="2957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04" y="3853190"/>
            <a:ext cx="4518000" cy="2971018"/>
          </a:xfrm>
          <a:prstGeom prst="rect">
            <a:avLst/>
          </a:prstGeom>
        </p:spPr>
      </p:pic>
      <p:sp>
        <p:nvSpPr>
          <p:cNvPr id="13" name="Rectangle 5"/>
          <p:cNvSpPr>
            <a:spLocks/>
          </p:cNvSpPr>
          <p:nvPr/>
        </p:nvSpPr>
        <p:spPr bwMode="auto">
          <a:xfrm>
            <a:off x="36016" y="3853189"/>
            <a:ext cx="4518000" cy="2971019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6016" y="3920276"/>
            <a:ext cx="45180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Обсуждаются такие темы</a:t>
            </a:r>
            <a:r>
              <a:rPr lang="en-US" altLang="ru-RU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,</a:t>
            </a:r>
            <a:r>
              <a:rPr lang="ru-RU" altLang="ru-RU" sz="14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 как</a:t>
            </a:r>
            <a:r>
              <a:rPr lang="en-US" altLang="ru-RU" sz="14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:</a:t>
            </a:r>
            <a:endParaRPr lang="ru-RU" altLang="ru-RU" sz="1400" dirty="0" smtClean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800" dirty="0" smtClean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Здоровье </a:t>
            </a:r>
            <a:r>
              <a:rPr lang="ru-RU" altLang="ru-RU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на тарелке: как восстановить питание после праздников</a:t>
            </a:r>
            <a:r>
              <a:rPr lang="ru-RU" altLang="ru-RU" sz="14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?</a:t>
            </a:r>
            <a:endParaRPr lang="en-US" altLang="ru-RU" sz="1400" dirty="0" smtClean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ru-RU" altLang="ru-RU" sz="1400" dirty="0" smtClean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Встаем </a:t>
            </a:r>
            <a:r>
              <a:rPr lang="ru-RU" altLang="ru-RU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с дивана: физическая активность для людей старшего </a:t>
            </a:r>
            <a:r>
              <a:rPr lang="ru-RU" altLang="ru-RU" sz="14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возраста</a:t>
            </a:r>
            <a:endParaRPr lang="en-US" altLang="ru-RU" sz="1400" dirty="0" smtClean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ru-RU" altLang="ru-RU" sz="1400" dirty="0" smtClean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Гимнастика </a:t>
            </a:r>
            <a:r>
              <a:rPr lang="ru-RU" altLang="ru-RU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для предупреждения падений: </a:t>
            </a:r>
            <a:r>
              <a:rPr lang="ru-RU" altLang="ru-RU" sz="14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мышцы</a:t>
            </a:r>
            <a:r>
              <a:rPr lang="ru-RU" altLang="ru-RU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, суставы, </a:t>
            </a:r>
            <a:r>
              <a:rPr lang="ru-RU" altLang="ru-RU" sz="14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равновесие</a:t>
            </a:r>
            <a:endParaRPr lang="en-US" altLang="ru-RU" sz="1400" dirty="0" smtClean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ru-RU" altLang="ru-RU" sz="1400" dirty="0" smtClean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Остеопороз </a:t>
            </a:r>
            <a:r>
              <a:rPr lang="ru-RU" altLang="ru-RU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– профилактика и лечение переломов</a:t>
            </a:r>
          </a:p>
        </p:txBody>
      </p:sp>
    </p:spTree>
    <p:extLst>
      <p:ext uri="{BB962C8B-B14F-4D97-AF65-F5344CB8AC3E}">
        <p14:creationId xmlns:p14="http://schemas.microsoft.com/office/powerpoint/2010/main" val="8128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/>
          </p:cNvSpPr>
          <p:nvPr/>
        </p:nvSpPr>
        <p:spPr bwMode="auto">
          <a:xfrm>
            <a:off x="463916" y="333374"/>
            <a:ext cx="8353425" cy="5788025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8108"/>
            <a:ext cx="8229600" cy="1282700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Средняя заработная </a:t>
            </a:r>
            <a:r>
              <a:rPr lang="ru-RU" altLang="ru-RU" sz="24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плата</a:t>
            </a:r>
            <a:br>
              <a:rPr lang="ru-RU" altLang="ru-RU" sz="24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врачей </a:t>
            </a:r>
            <a:r>
              <a:rPr lang="ru-RU" altLang="ru-RU" sz="24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и медсестер</a:t>
            </a:r>
            <a:endParaRPr lang="ru-RU" altLang="ru-RU" sz="24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8316416" y="6121399"/>
            <a:ext cx="452934" cy="10699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endParaRPr lang="ru-RU" altLang="ru-RU" sz="18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75119"/>
              </p:ext>
            </p:extLst>
          </p:nvPr>
        </p:nvGraphicFramePr>
        <p:xfrm>
          <a:off x="1331640" y="2420888"/>
          <a:ext cx="6696744" cy="15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788368"/>
                <a:gridCol w="1728192"/>
                <a:gridCol w="1656184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Категория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Изменение,%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Врачи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180 559,1 руб.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197 351,1 руб.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9%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СМП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82 402,4 руб.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93 369,8 руб.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13%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Стрелка вверх 9"/>
          <p:cNvSpPr/>
          <p:nvPr/>
        </p:nvSpPr>
        <p:spPr>
          <a:xfrm>
            <a:off x="6516216" y="3501008"/>
            <a:ext cx="288032" cy="36004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6516216" y="2996952"/>
            <a:ext cx="288032" cy="36004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77058"/>
            <a:ext cx="8229600" cy="4132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Arial Unicode MS" panose="020B0604020202020204" pitchFamily="34" charset="-128"/>
              </a:rPr>
              <a:t>Основными направлениями деятельности поликлиника является реализация мероприятий «Московского стандарта поликлиник»: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>
                <a:solidFill>
                  <a:schemeClr val="bg1"/>
                </a:solidFill>
                <a:latin typeface="Arial Unicode MS" panose="020B0604020202020204" pitchFamily="34" charset="-128"/>
              </a:rPr>
              <a:t>повышение эффективности работы медицинской организации;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>
                <a:solidFill>
                  <a:schemeClr val="bg1"/>
                </a:solidFill>
                <a:latin typeface="Arial Unicode MS" panose="020B0604020202020204" pitchFamily="34" charset="-128"/>
              </a:rPr>
              <a:t>соблюдение требований к доступности медицинской помощи;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>
                <a:solidFill>
                  <a:schemeClr val="bg1"/>
                </a:solidFill>
                <a:latin typeface="Arial Unicode MS" panose="020B0604020202020204" pitchFamily="34" charset="-128"/>
              </a:rPr>
              <a:t>повышение уровня удовлетворенности пациентов при оказании медицинской помощи в поликлинике;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>
                <a:solidFill>
                  <a:schemeClr val="bg1"/>
                </a:solidFill>
                <a:latin typeface="Arial Unicode MS" panose="020B0604020202020204" pitchFamily="34" charset="-128"/>
              </a:rPr>
              <a:t>повышение комфортности условий предоставления медицинских услуг;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>
                <a:solidFill>
                  <a:schemeClr val="bg1"/>
                </a:solidFill>
                <a:latin typeface="Arial Unicode MS" panose="020B0604020202020204" pitchFamily="34" charset="-128"/>
              </a:rPr>
              <a:t>повышение информированности пациентов;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>
                <a:solidFill>
                  <a:schemeClr val="bg1"/>
                </a:solidFill>
                <a:latin typeface="Arial Unicode MS" panose="020B0604020202020204" pitchFamily="34" charset="-128"/>
              </a:rPr>
              <a:t>совершенствование системы медицинской помощи.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/>
          </p:cNvSpPr>
          <p:nvPr/>
        </p:nvSpPr>
        <p:spPr bwMode="auto">
          <a:xfrm>
            <a:off x="251520" y="333375"/>
            <a:ext cx="8640960" cy="5788025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D9EA296-2D25-4343-BBD8-9B118EE1D810}"/>
              </a:ext>
            </a:extLst>
          </p:cNvPr>
          <p:cNvSpPr/>
          <p:nvPr/>
        </p:nvSpPr>
        <p:spPr>
          <a:xfrm>
            <a:off x="5922516" y="1916832"/>
            <a:ext cx="253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РАННЯЯ ДИАГНОСТИКА РАКА МОЛОЧНОЙ ЖЕЛЕЗЫ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5FDD042-512E-4464-BDA4-5239778A19AF}"/>
              </a:ext>
            </a:extLst>
          </p:cNvPr>
          <p:cNvSpPr/>
          <p:nvPr/>
        </p:nvSpPr>
        <p:spPr>
          <a:xfrm>
            <a:off x="6084168" y="3369186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РАННЯЯ ДИАГНОСТИКА РАКА ЛЕГКИХ</a:t>
            </a:r>
            <a:endParaRPr lang="ru-RU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CE09BF1-7AD0-476E-9FE1-14E512207F60}"/>
              </a:ext>
            </a:extLst>
          </p:cNvPr>
          <p:cNvSpPr/>
          <p:nvPr/>
        </p:nvSpPr>
        <p:spPr>
          <a:xfrm>
            <a:off x="5868144" y="4736099"/>
            <a:ext cx="2780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РАННЯЯ ДИАГНОСТИКА РАКА ШЕЙКИ МАТКИ</a:t>
            </a:r>
            <a:endParaRPr lang="ru-RU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CC801BED-FE93-4B15-B792-708D41D74699}"/>
              </a:ext>
            </a:extLst>
          </p:cNvPr>
          <p:cNvSpPr/>
          <p:nvPr/>
        </p:nvSpPr>
        <p:spPr>
          <a:xfrm>
            <a:off x="251520" y="39711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РАННЯЯ ДИАГНОСТИКА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ОНКОЛОГИЧЕСКИХ ЗАБОЛЕВАНИЙ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ВЫЯВЛЕНИЕ НА РАННИХ СТАДИЯХ – 68%</a:t>
            </a:r>
            <a:endParaRPr lang="ru-RU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88B5FA2-59E2-4773-8B8A-3645E45887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38696" y="1839512"/>
            <a:ext cx="1054879" cy="126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A90CE1D-8A96-4164-8C06-D3A070206D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38696" y="3219858"/>
            <a:ext cx="1054879" cy="12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9066D20-B7D9-4965-B649-83CA52947D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52090" y="4633539"/>
            <a:ext cx="1054879" cy="126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6C8A7A8-9288-4743-B845-0B34B8651E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541" y="2589612"/>
            <a:ext cx="1257267" cy="125726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619AE20-04F8-47B8-817A-D29C17F1AB7C}"/>
              </a:ext>
            </a:extLst>
          </p:cNvPr>
          <p:cNvSpPr/>
          <p:nvPr/>
        </p:nvSpPr>
        <p:spPr>
          <a:xfrm>
            <a:off x="107504" y="4006805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ПАЦИЕНТЫ </a:t>
            </a:r>
            <a:r>
              <a:rPr lang="ru-RU" b="1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НАПРАВЛЯЮТСЯ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В ММКЦ «КОММУНАРКА»</a:t>
            </a:r>
            <a:endParaRPr lang="ru-RU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/>
          </p:cNvSpPr>
          <p:nvPr/>
        </p:nvSpPr>
        <p:spPr bwMode="auto">
          <a:xfrm>
            <a:off x="251520" y="333375"/>
            <a:ext cx="8640960" cy="5788025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CC801BED-FE93-4B15-B792-708D41D74699}"/>
              </a:ext>
            </a:extLst>
          </p:cNvPr>
          <p:cNvSpPr/>
          <p:nvPr/>
        </p:nvSpPr>
        <p:spPr>
          <a:xfrm>
            <a:off x="521916" y="397113"/>
            <a:ext cx="815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СТРУКТУРА ЗАБОЛЕВАЕМОСТИ В 2023 ГОДУ</a:t>
            </a:r>
            <a:endParaRPr lang="ru-RU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97224731"/>
              </p:ext>
            </p:extLst>
          </p:nvPr>
        </p:nvGraphicFramePr>
        <p:xfrm>
          <a:off x="251520" y="1124744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68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/>
          </p:cNvSpPr>
          <p:nvPr/>
        </p:nvSpPr>
        <p:spPr bwMode="auto">
          <a:xfrm>
            <a:off x="239553" y="397113"/>
            <a:ext cx="8640960" cy="5788025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D9EA296-2D25-4343-BBD8-9B118EE1D810}"/>
              </a:ext>
            </a:extLst>
          </p:cNvPr>
          <p:cNvSpPr/>
          <p:nvPr/>
        </p:nvSpPr>
        <p:spPr>
          <a:xfrm>
            <a:off x="395536" y="134076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altLang="ru-RU" sz="2000" b="1" dirty="0">
                <a:solidFill>
                  <a:schemeClr val="bg1"/>
                </a:solidFill>
                <a:ea typeface="Verdana" panose="020B0604030504040204" pitchFamily="34" charset="0"/>
              </a:rPr>
              <a:t>закрытие на капитальный ремонт Филиала № 3</a:t>
            </a:r>
          </a:p>
          <a:p>
            <a:pPr marL="342900" indent="-342900">
              <a:buFontTx/>
              <a:buChar char="-"/>
            </a:pPr>
            <a:endParaRPr lang="ru-RU" altLang="ru-RU" sz="2000" b="1" dirty="0" smtClean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0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выход из капитального ремонта головного здания</a:t>
            </a:r>
          </a:p>
          <a:p>
            <a:endParaRPr lang="ru-RU" altLang="ru-RU" sz="2000" b="1" dirty="0" smtClean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ahoma" pitchFamily="34" charset="0"/>
              </a:rPr>
              <a:t>дальнейшее развитие телемедицинских технологий (аудио и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ahoma" pitchFamily="34" charset="0"/>
              </a:rPr>
              <a:t>видеоконсультации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ahoma" pitchFamily="34" charset="0"/>
              </a:rPr>
              <a:t>)</a:t>
            </a:r>
          </a:p>
          <a:p>
            <a:endParaRPr lang="ru-RU" sz="2000" b="1" dirty="0" smtClean="0">
              <a:solidFill>
                <a:schemeClr val="bg1"/>
              </a:solidFill>
              <a:latin typeface="+mn-lt"/>
              <a:ea typeface="Verdana" panose="020B0604030504040204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ahoma" pitchFamily="34" charset="0"/>
              </a:rPr>
              <a:t>расширение проекта по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ahoma" pitchFamily="34" charset="0"/>
              </a:rPr>
              <a:t>проактивному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ahoma" pitchFamily="34" charset="0"/>
              </a:rPr>
              <a:t> диспансерному динамическому наблюдению (увеличение перечня заболеваний)</a:t>
            </a:r>
          </a:p>
          <a:p>
            <a:pPr marL="285750" indent="-285750">
              <a:buFontTx/>
              <a:buChar char="-"/>
            </a:pPr>
            <a:endParaRPr lang="ru-RU" sz="20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altLang="ru-RU" sz="20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внедрение </a:t>
            </a:r>
            <a:r>
              <a:rPr lang="ru-RU" altLang="ru-RU" sz="20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проекта по </a:t>
            </a:r>
            <a:r>
              <a:rPr lang="ru-RU" altLang="ru-RU" sz="2000" b="1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аудиоконтролю</a:t>
            </a:r>
            <a:r>
              <a:rPr lang="ru-RU" altLang="ru-RU" sz="20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 амбулаторного приема врача в медицинской 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организации в целях повышение качества и безопасности медицинской деятельности</a:t>
            </a:r>
            <a:endParaRPr lang="ru-RU" sz="2000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C801BED-FE93-4B15-B792-708D41D74699}"/>
              </a:ext>
            </a:extLst>
          </p:cNvPr>
          <p:cNvSpPr/>
          <p:nvPr/>
        </p:nvSpPr>
        <p:spPr>
          <a:xfrm>
            <a:off x="521916" y="397113"/>
            <a:ext cx="815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ПЛАНЫ НА 2024 ГОД</a:t>
            </a:r>
            <a:endParaRPr lang="ru-RU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573429" cy="263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/>
          </p:cNvSpPr>
          <p:nvPr/>
        </p:nvSpPr>
        <p:spPr bwMode="auto">
          <a:xfrm>
            <a:off x="683567" y="3429000"/>
            <a:ext cx="7848873" cy="2808313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54" y="4221089"/>
            <a:ext cx="8153400" cy="1143000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Девять десятых нашего счастья зависит от </a:t>
            </a:r>
            <a:r>
              <a:rPr lang="ru-RU" altLang="ru-RU" b="1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здоровья</a:t>
            </a:r>
            <a:br>
              <a:rPr lang="ru-RU" altLang="ru-RU" b="1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/>
            </a:r>
            <a:br>
              <a:rPr lang="ru-RU" alt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</a:br>
            <a:r>
              <a:rPr lang="ru-RU" altLang="ru-RU" sz="4000" b="1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                           - </a:t>
            </a:r>
            <a:r>
              <a:rPr lang="ru-RU" altLang="ru-RU" sz="40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Шопенгауэр А.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1" y="188639"/>
            <a:ext cx="4325673" cy="263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4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1763713" y="3176588"/>
            <a:ext cx="5545137" cy="504825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24944"/>
            <a:ext cx="8137525" cy="927100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chemeClr val="bg1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0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5"/>
          <p:cNvSpPr>
            <a:spLocks/>
          </p:cNvSpPr>
          <p:nvPr/>
        </p:nvSpPr>
        <p:spPr bwMode="auto">
          <a:xfrm>
            <a:off x="582899" y="4653136"/>
            <a:ext cx="2808883" cy="648072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511462" y="4653136"/>
            <a:ext cx="29084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Прикрепленное население</a:t>
            </a:r>
            <a:endParaRPr lang="ru-RU" alt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303928" y="2169040"/>
            <a:ext cx="1728000" cy="1728000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4136" y="3861048"/>
            <a:ext cx="1512000" cy="1512000"/>
          </a:xfrm>
          <a:prstGeom prst="ellipse">
            <a:avLst/>
          </a:prstGeom>
          <a:solidFill>
            <a:schemeClr val="tx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997764" y="332656"/>
            <a:ext cx="2160000" cy="2160000"/>
            <a:chOff x="4500232" y="-27384"/>
            <a:chExt cx="2160000" cy="2160000"/>
          </a:xfrm>
        </p:grpSpPr>
        <p:sp>
          <p:nvSpPr>
            <p:cNvPr id="6" name="Овал 5"/>
            <p:cNvSpPr/>
            <p:nvPr/>
          </p:nvSpPr>
          <p:spPr>
            <a:xfrm>
              <a:off x="4500232" y="-27384"/>
              <a:ext cx="2160000" cy="2160000"/>
            </a:xfrm>
            <a:prstGeom prst="ellipse">
              <a:avLst/>
            </a:prstGeom>
            <a:solidFill>
              <a:srgbClr val="E74C3C">
                <a:alpha val="70000"/>
              </a:srgbClr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 Box 13"/>
            <p:cNvSpPr txBox="1">
              <a:spLocks/>
            </p:cNvSpPr>
            <p:nvPr/>
          </p:nvSpPr>
          <p:spPr bwMode="auto">
            <a:xfrm>
              <a:off x="4974268" y="188640"/>
              <a:ext cx="118190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5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ГП №170</a:t>
              </a:r>
              <a:endParaRPr lang="de-DE" altLang="ru-RU" sz="1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Text Box 13"/>
            <p:cNvSpPr txBox="1">
              <a:spLocks/>
            </p:cNvSpPr>
            <p:nvPr/>
          </p:nvSpPr>
          <p:spPr bwMode="auto">
            <a:xfrm>
              <a:off x="4620672" y="476672"/>
              <a:ext cx="190206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400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1300 посещений/смену</a:t>
              </a:r>
              <a:endParaRPr lang="de-DE" altLang="ru-RU" sz="14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67544" y="1689581"/>
            <a:ext cx="1795514" cy="1800000"/>
            <a:chOff x="153763" y="908720"/>
            <a:chExt cx="1645749" cy="1620000"/>
          </a:xfrm>
        </p:grpSpPr>
        <p:sp>
          <p:nvSpPr>
            <p:cNvPr id="15" name="Овал 14"/>
            <p:cNvSpPr/>
            <p:nvPr/>
          </p:nvSpPr>
          <p:spPr>
            <a:xfrm>
              <a:off x="179512" y="908720"/>
              <a:ext cx="1620000" cy="1620000"/>
            </a:xfrm>
            <a:prstGeom prst="ellipse">
              <a:avLst/>
            </a:prstGeom>
            <a:solidFill>
              <a:srgbClr val="27AEC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13"/>
            <p:cNvSpPr txBox="1">
              <a:spLocks/>
            </p:cNvSpPr>
            <p:nvPr/>
          </p:nvSpPr>
          <p:spPr bwMode="auto">
            <a:xfrm>
              <a:off x="423893" y="1063963"/>
              <a:ext cx="11819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Филиал 1</a:t>
              </a:r>
              <a:endParaRPr lang="de-DE" alt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 Box 13"/>
            <p:cNvSpPr txBox="1">
              <a:spLocks/>
            </p:cNvSpPr>
            <p:nvPr/>
          </p:nvSpPr>
          <p:spPr bwMode="auto">
            <a:xfrm>
              <a:off x="153763" y="1351995"/>
              <a:ext cx="16140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300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750</a:t>
              </a:r>
            </a:p>
            <a:p>
              <a:pPr algn="ctr"/>
              <a:r>
                <a:rPr lang="ru-RU" altLang="ru-RU" sz="1300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посещений/смену</a:t>
              </a:r>
              <a:endParaRPr lang="de-DE" altLang="ru-RU" sz="13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39752" y="2348880"/>
            <a:ext cx="1614036" cy="688142"/>
            <a:chOff x="2175144" y="1009757"/>
            <a:chExt cx="1614036" cy="688142"/>
          </a:xfrm>
        </p:grpSpPr>
        <p:sp>
          <p:nvSpPr>
            <p:cNvPr id="26" name="Text Box 13"/>
            <p:cNvSpPr txBox="1">
              <a:spLocks/>
            </p:cNvSpPr>
            <p:nvPr/>
          </p:nvSpPr>
          <p:spPr bwMode="auto">
            <a:xfrm>
              <a:off x="2433396" y="1009757"/>
              <a:ext cx="118190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Филиал 2</a:t>
              </a:r>
              <a:endParaRPr lang="de-DE" alt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 Box 13"/>
            <p:cNvSpPr txBox="1">
              <a:spLocks/>
            </p:cNvSpPr>
            <p:nvPr/>
          </p:nvSpPr>
          <p:spPr bwMode="auto">
            <a:xfrm>
              <a:off x="2175144" y="1297789"/>
              <a:ext cx="16140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300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741</a:t>
              </a:r>
            </a:p>
            <a:p>
              <a:pPr algn="ctr"/>
              <a:r>
                <a:rPr lang="ru-RU" altLang="ru-RU" sz="1300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посещений/смену</a:t>
              </a:r>
              <a:endParaRPr lang="de-DE" altLang="ru-RU" sz="13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" name="Text Box 13"/>
          <p:cNvSpPr txBox="1">
            <a:spLocks/>
          </p:cNvSpPr>
          <p:nvPr/>
        </p:nvSpPr>
        <p:spPr bwMode="auto">
          <a:xfrm>
            <a:off x="4470212" y="4077072"/>
            <a:ext cx="11819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Филиал 3</a:t>
            </a:r>
            <a:endParaRPr lang="de-DE" altLang="ru-RU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 Box 13"/>
          <p:cNvSpPr txBox="1">
            <a:spLocks/>
          </p:cNvSpPr>
          <p:nvPr/>
        </p:nvSpPr>
        <p:spPr bwMode="auto">
          <a:xfrm>
            <a:off x="4211960" y="4293096"/>
            <a:ext cx="1614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1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</a:t>
            </a:r>
          </a:p>
          <a:p>
            <a:pPr algn="ctr"/>
            <a:r>
              <a:rPr lang="ru-RU" altLang="ru-RU" sz="11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посещений/смену</a:t>
            </a:r>
            <a:endParaRPr lang="de-DE" altLang="ru-RU" sz="11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 Box 13"/>
          <p:cNvSpPr txBox="1">
            <a:spLocks/>
          </p:cNvSpPr>
          <p:nvPr/>
        </p:nvSpPr>
        <p:spPr bwMode="auto">
          <a:xfrm>
            <a:off x="5205888" y="1340768"/>
            <a:ext cx="1742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4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 терапевтических</a:t>
            </a:r>
          </a:p>
          <a:p>
            <a:pPr algn="ctr"/>
            <a:r>
              <a:rPr lang="ru-RU" altLang="ru-RU" sz="14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участков</a:t>
            </a:r>
            <a:endParaRPr lang="de-DE" altLang="ru-RU" sz="14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 Box 13"/>
          <p:cNvSpPr txBox="1">
            <a:spLocks/>
          </p:cNvSpPr>
          <p:nvPr/>
        </p:nvSpPr>
        <p:spPr bwMode="auto">
          <a:xfrm>
            <a:off x="2483768" y="3140969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3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  <a:p>
            <a:pPr algn="ctr"/>
            <a:r>
              <a:rPr lang="ru-RU" altLang="ru-RU" sz="13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участков</a:t>
            </a:r>
            <a:endParaRPr lang="de-DE" altLang="ru-RU" sz="13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 Box 13"/>
          <p:cNvSpPr txBox="1">
            <a:spLocks/>
          </p:cNvSpPr>
          <p:nvPr/>
        </p:nvSpPr>
        <p:spPr bwMode="auto">
          <a:xfrm>
            <a:off x="683568" y="2636913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3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  <a:p>
            <a:pPr algn="ctr"/>
            <a:r>
              <a:rPr lang="ru-RU" altLang="ru-RU" sz="13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участков</a:t>
            </a:r>
            <a:endParaRPr lang="de-DE" altLang="ru-RU" sz="13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 Box 13"/>
          <p:cNvSpPr txBox="1">
            <a:spLocks/>
          </p:cNvSpPr>
          <p:nvPr/>
        </p:nvSpPr>
        <p:spPr bwMode="auto">
          <a:xfrm>
            <a:off x="4355976" y="4685074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1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  <a:p>
            <a:pPr algn="ctr"/>
            <a:r>
              <a:rPr lang="ru-RU" altLang="ru-RU" sz="11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участков</a:t>
            </a:r>
            <a:endParaRPr lang="de-DE" altLang="ru-RU" sz="11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 Box 13">
            <a:extLst>
              <a:ext uri="{FF2B5EF4-FFF2-40B4-BE49-F238E27FC236}">
                <a16:creationId xmlns="" xmlns:a16="http://schemas.microsoft.com/office/drawing/2014/main" id="{AA55E757-834B-4814-B34D-C1951899C67A}"/>
              </a:ext>
            </a:extLst>
          </p:cNvPr>
          <p:cNvSpPr txBox="1">
            <a:spLocks/>
          </p:cNvSpPr>
          <p:nvPr/>
        </p:nvSpPr>
        <p:spPr bwMode="auto">
          <a:xfrm>
            <a:off x="5398482" y="2071881"/>
            <a:ext cx="13681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800" b="1" i="1" dirty="0">
                <a:solidFill>
                  <a:schemeClr val="bg1"/>
                </a:solidFill>
                <a:highlight>
                  <a:srgbClr val="FF0000"/>
                </a:highlight>
                <a:latin typeface="Tahoma" pitchFamily="34" charset="0"/>
                <a:ea typeface="Tahoma" pitchFamily="34" charset="0"/>
                <a:cs typeface="Tahoma" pitchFamily="34" charset="0"/>
              </a:rPr>
              <a:t>Закрыто на капитальный ремонт</a:t>
            </a:r>
            <a:endParaRPr lang="de-DE" altLang="ru-RU" sz="800" b="1" i="1" dirty="0">
              <a:solidFill>
                <a:schemeClr val="bg1"/>
              </a:solidFill>
              <a:highlight>
                <a:srgbClr val="FF0000"/>
              </a:highligh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511462" y="4941168"/>
            <a:ext cx="29084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175 911 человек</a:t>
            </a:r>
            <a:endParaRPr lang="ru-RU" alt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41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/>
          </p:cNvSpPr>
          <p:nvPr/>
        </p:nvSpPr>
        <p:spPr bwMode="auto">
          <a:xfrm>
            <a:off x="395288" y="427038"/>
            <a:ext cx="8353425" cy="6003925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chemeClr val="bg1"/>
                </a:solidFill>
                <a:ea typeface="Verdana" panose="020B0604030504040204" pitchFamily="34" charset="0"/>
              </a:rPr>
              <a:t>Городская поликлиника </a:t>
            </a:r>
            <a:r>
              <a:rPr lang="ru-RU" altLang="ru-RU" sz="1800" dirty="0" smtClean="0">
                <a:solidFill>
                  <a:schemeClr val="bg1"/>
                </a:solidFill>
                <a:ea typeface="Verdana" panose="020B0604030504040204" pitchFamily="34" charset="0"/>
              </a:rPr>
              <a:t>170 ДЗМ </a:t>
            </a:r>
            <a:r>
              <a:rPr lang="ru-RU" altLang="ru-RU" sz="1800" dirty="0">
                <a:solidFill>
                  <a:schemeClr val="bg1"/>
                </a:solidFill>
                <a:ea typeface="Verdana" panose="020B0604030504040204" pitchFamily="34" charset="0"/>
              </a:rPr>
              <a:t>была реорганизована, </a:t>
            </a:r>
            <a:r>
              <a:rPr lang="ru-RU" altLang="ru-RU" sz="1800" dirty="0" smtClean="0">
                <a:solidFill>
                  <a:schemeClr val="bg1"/>
                </a:solidFill>
                <a:ea typeface="Verdana" panose="020B0604030504040204" pitchFamily="34" charset="0"/>
              </a:rPr>
              <a:t>в её состав вошли поликлиники </a:t>
            </a:r>
            <a:r>
              <a:rPr lang="ru-RU" altLang="ru-RU" sz="1800" dirty="0">
                <a:solidFill>
                  <a:schemeClr val="bg1"/>
                </a:solidFill>
                <a:ea typeface="Verdana" panose="020B0604030504040204" pitchFamily="34" charset="0"/>
              </a:rPr>
              <a:t>101, 211 и 85 района </a:t>
            </a:r>
            <a:r>
              <a:rPr lang="ru-RU" altLang="ru-RU" sz="1800" dirty="0" smtClean="0">
                <a:solidFill>
                  <a:schemeClr val="bg1"/>
                </a:solidFill>
                <a:ea typeface="Verdana" panose="020B0604030504040204" pitchFamily="34" charset="0"/>
              </a:rPr>
              <a:t>Чертаново-Южное, частично районов Чертаново-Центральное и Чертаново-Северное. С 2012 года Амбулаторный центр, Городская поликлиника № 170, начала </a:t>
            </a:r>
            <a:r>
              <a:rPr lang="ru-RU" altLang="ru-RU" sz="1800" dirty="0">
                <a:solidFill>
                  <a:schemeClr val="bg1"/>
                </a:solidFill>
                <a:ea typeface="Verdana" panose="020B0604030504040204" pitchFamily="34" charset="0"/>
              </a:rPr>
              <a:t>функционировать как самостоятельное юридическое лицо, </a:t>
            </a:r>
            <a:r>
              <a:rPr lang="ru-RU" altLang="ru-RU" sz="1800" dirty="0" smtClean="0">
                <a:solidFill>
                  <a:schemeClr val="bg1"/>
                </a:solidFill>
                <a:ea typeface="Verdana" panose="020B0604030504040204" pitchFamily="34" charset="0"/>
              </a:rPr>
              <a:t>взяв старт </a:t>
            </a:r>
            <a:r>
              <a:rPr lang="ru-RU" altLang="ru-RU" sz="1800" dirty="0">
                <a:solidFill>
                  <a:schemeClr val="bg1"/>
                </a:solidFill>
                <a:ea typeface="Verdana" panose="020B0604030504040204" pitchFamily="34" charset="0"/>
              </a:rPr>
              <a:t>к реализации мероприятий «Московский стандарт </a:t>
            </a:r>
            <a:r>
              <a:rPr lang="ru-RU" altLang="ru-RU" sz="1800" dirty="0" smtClean="0">
                <a:solidFill>
                  <a:schemeClr val="bg1"/>
                </a:solidFill>
                <a:ea typeface="Verdana" panose="020B0604030504040204" pitchFamily="34" charset="0"/>
              </a:rPr>
              <a:t>поликлиники».</a:t>
            </a:r>
            <a:r>
              <a:rPr lang="ru-RU" alt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alt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chemeClr val="bg1"/>
                </a:solidFill>
                <a:ea typeface="Verdana" panose="020B0604030504040204" pitchFamily="34" charset="0"/>
              </a:rPr>
              <a:t>170 </a:t>
            </a:r>
            <a:r>
              <a:rPr lang="ru-RU" altLang="ru-RU" sz="1800" dirty="0" smtClean="0">
                <a:solidFill>
                  <a:schemeClr val="bg1"/>
                </a:solidFill>
                <a:ea typeface="Verdana" panose="020B0604030504040204" pitchFamily="34" charset="0"/>
              </a:rPr>
              <a:t>поликлиника ДЗМ оказывает </a:t>
            </a:r>
            <a:r>
              <a:rPr lang="ru-RU" altLang="ru-RU" sz="1800" b="1" dirty="0">
                <a:solidFill>
                  <a:srgbClr val="00B0F0"/>
                </a:solidFill>
                <a:ea typeface="Verdana" panose="020B0604030504040204" pitchFamily="34" charset="0"/>
              </a:rPr>
              <a:t>амбулаторно-поликлиническую помощь по 15-ти специальностям</a:t>
            </a:r>
            <a:r>
              <a:rPr lang="ru-RU" altLang="ru-RU" sz="1800" dirty="0">
                <a:solidFill>
                  <a:schemeClr val="bg1"/>
                </a:solidFill>
                <a:ea typeface="Verdana" panose="020B0604030504040204" pitchFamily="34" charset="0"/>
              </a:rPr>
              <a:t>. </a:t>
            </a:r>
            <a:r>
              <a:rPr lang="ru-RU" altLang="ru-RU" sz="1800" dirty="0" smtClean="0">
                <a:solidFill>
                  <a:schemeClr val="bg1"/>
                </a:solidFill>
                <a:ea typeface="Verdana" panose="020B0604030504040204" pitchFamily="34" charset="0"/>
              </a:rPr>
              <a:t>Первичную медико</a:t>
            </a:r>
            <a:r>
              <a:rPr lang="ru-RU" altLang="ru-RU" sz="1800" dirty="0">
                <a:solidFill>
                  <a:schemeClr val="bg1"/>
                </a:solidFill>
                <a:ea typeface="Verdana" panose="020B0604030504040204" pitchFamily="34" charset="0"/>
              </a:rPr>
              <a:t>-</a:t>
            </a:r>
            <a:r>
              <a:rPr lang="ru-RU" altLang="ru-RU" sz="1800" dirty="0" smtClean="0">
                <a:solidFill>
                  <a:schemeClr val="bg1"/>
                </a:solidFill>
                <a:ea typeface="Verdana" panose="020B0604030504040204" pitchFamily="34" charset="0"/>
              </a:rPr>
              <a:t>санитарную </a:t>
            </a:r>
            <a:r>
              <a:rPr lang="ru-RU" altLang="ru-RU" sz="1800" dirty="0">
                <a:solidFill>
                  <a:schemeClr val="bg1"/>
                </a:solidFill>
                <a:ea typeface="Verdana" panose="020B0604030504040204" pitchFamily="34" charset="0"/>
              </a:rPr>
              <a:t>помощь </a:t>
            </a:r>
            <a:r>
              <a:rPr lang="ru-RU" altLang="ru-RU" sz="1800" dirty="0" smtClean="0">
                <a:solidFill>
                  <a:schemeClr val="bg1"/>
                </a:solidFill>
                <a:ea typeface="Verdana" panose="020B0604030504040204" pitchFamily="34" charset="0"/>
              </a:rPr>
              <a:t>оказывают врачи </a:t>
            </a:r>
            <a:r>
              <a:rPr lang="ru-RU" altLang="ru-RU" sz="1800" dirty="0">
                <a:solidFill>
                  <a:schemeClr val="bg1"/>
                </a:solidFill>
                <a:ea typeface="Verdana" panose="020B0604030504040204" pitchFamily="34" charset="0"/>
              </a:rPr>
              <a:t>терапевты участковые и врачи общей практики на врачебных участках.</a:t>
            </a:r>
            <a:r>
              <a:rPr lang="ru-RU" alt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alt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18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427038"/>
            <a:ext cx="7956550" cy="608012"/>
          </a:xfrm>
        </p:spPr>
        <p:txBody>
          <a:bodyPr/>
          <a:lstStyle/>
          <a:p>
            <a:pPr marL="838200" indent="-838200" eaLnBrk="1" hangingPunct="1"/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История поликлиники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323850" y="188913"/>
            <a:ext cx="8431213" cy="6264275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marL="838200" indent="-838200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+mn-lt"/>
              </a:rPr>
              <a:t>Структура </a:t>
            </a:r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поликлиники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4171950" cy="5688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Терапевтические отделения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Кабинет врача-инфекциониста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Кабинет организационно-методической и клинико-экспертной работы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Консультативно-диагностический </a:t>
            </a:r>
            <a:r>
              <a:rPr lang="ru-RU" altLang="ru-RU" sz="1500" dirty="0" smtClean="0">
                <a:solidFill>
                  <a:schemeClr val="bg1"/>
                </a:solidFill>
                <a:ea typeface="Verdana" panose="020B0604030504040204" pitchFamily="34" charset="0"/>
              </a:rPr>
              <a:t>кабинет </a:t>
            </a:r>
            <a:r>
              <a:rPr lang="ru-RU" altLang="ru-RU" sz="1500" b="1" dirty="0" smtClean="0">
                <a:solidFill>
                  <a:srgbClr val="00B0F0"/>
                </a:solidFill>
                <a:ea typeface="Verdana" panose="020B0604030504040204" pitchFamily="34" charset="0"/>
              </a:rPr>
              <a:t>(врач-гастроэнтеролог, врач-травматолог-ортопед, врач-</a:t>
            </a:r>
            <a:r>
              <a:rPr lang="ru-RU" altLang="ru-RU" sz="1500" b="1" dirty="0" err="1" smtClean="0">
                <a:solidFill>
                  <a:srgbClr val="00B0F0"/>
                </a:solidFill>
                <a:ea typeface="Verdana" panose="020B0604030504040204" pitchFamily="34" charset="0"/>
              </a:rPr>
              <a:t>колопроктолог</a:t>
            </a:r>
            <a:r>
              <a:rPr lang="ru-RU" altLang="ru-RU" sz="1500" b="1" dirty="0" smtClean="0">
                <a:solidFill>
                  <a:srgbClr val="00B0F0"/>
                </a:solidFill>
                <a:ea typeface="Verdana" panose="020B0604030504040204" pitchFamily="34" charset="0"/>
              </a:rPr>
              <a:t>, врач-гериатр, врач-пульмонолог, врач-аллерголог-иммунолог)</a:t>
            </a:r>
            <a:endParaRPr lang="ru-RU" altLang="ru-RU" sz="1500" b="1" dirty="0">
              <a:solidFill>
                <a:srgbClr val="00B0F0"/>
              </a:solidFill>
              <a:ea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Отделение лучевой диагностики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Отделение медицинской профилактики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Отделение ультразвуковой диагностики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Отделение хирургии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Оториноларингологический кабинет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Прививочный кабинет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Урологическое отделение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Дневной стационар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Кабинет врача-эпидемиолога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Отделение кардиологии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Отделение медицинской помощи взрослому населению на </a:t>
            </a:r>
            <a:r>
              <a:rPr lang="ru-RU" altLang="ru-RU" sz="1500" dirty="0" smtClean="0">
                <a:solidFill>
                  <a:schemeClr val="bg1"/>
                </a:solidFill>
                <a:ea typeface="Verdana" panose="020B0604030504040204" pitchFamily="34" charset="0"/>
              </a:rPr>
              <a:t>дому и патронажная служба</a:t>
            </a:r>
            <a:endParaRPr lang="ru-RU" altLang="ru-RU" sz="1500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Отделение неврологии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836613"/>
            <a:ext cx="4244975" cy="5688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Отделение функциональной диагностики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Отделение эндокринологии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Офтальмологический кабинет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Процедурный кабинет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dirty="0">
                <a:solidFill>
                  <a:schemeClr val="bg1"/>
                </a:solidFill>
                <a:ea typeface="Verdana" panose="020B0604030504040204" pitchFamily="34" charset="0"/>
              </a:rPr>
              <a:t>Эндоскопический кабинет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D9EA296-2D25-4343-BBD8-9B118EE1D810}"/>
              </a:ext>
            </a:extLst>
          </p:cNvPr>
          <p:cNvSpPr/>
          <p:nvPr/>
        </p:nvSpPr>
        <p:spPr>
          <a:xfrm>
            <a:off x="4499992" y="2636912"/>
            <a:ext cx="412139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ahoma" pitchFamily="34" charset="0"/>
              </a:rPr>
              <a:t>УКОМПЛЕКТОВАННОСТЬ КАДРАМИ</a:t>
            </a:r>
            <a:endParaRPr lang="en-US" sz="2000" b="1" dirty="0" smtClean="0">
              <a:solidFill>
                <a:schemeClr val="bg1"/>
              </a:solidFill>
              <a:latin typeface="+mn-lt"/>
              <a:ea typeface="Verdana" panose="020B0604030504040204" pitchFamily="34" charset="0"/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+mn-lt"/>
              <a:ea typeface="Verdana" panose="020B0604030504040204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ahoma" pitchFamily="34" charset="0"/>
              </a:rPr>
              <a:t>ВРАЧИ 85%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ahoma" pitchFamily="34" charset="0"/>
              </a:rPr>
              <a:t>СМП 82%</a:t>
            </a:r>
          </a:p>
          <a:p>
            <a:pPr algn="ctr"/>
            <a:endParaRPr lang="ru-RU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D9EA296-2D25-4343-BBD8-9B118EE1D810}"/>
              </a:ext>
            </a:extLst>
          </p:cNvPr>
          <p:cNvSpPr/>
          <p:nvPr/>
        </p:nvSpPr>
        <p:spPr>
          <a:xfrm>
            <a:off x="4411041" y="4737338"/>
            <a:ext cx="4121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ahoma" pitchFamily="34" charset="0"/>
              </a:rPr>
              <a:t>5 ВРАЧЕЙ ИМЕЮТ СТАТУС «МОСКОВСКИЙ ВРАЧ»</a:t>
            </a:r>
            <a:endParaRPr lang="ru-RU" sz="11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/>
          </p:cNvSpPr>
          <p:nvPr/>
        </p:nvSpPr>
        <p:spPr bwMode="auto">
          <a:xfrm>
            <a:off x="395288" y="333375"/>
            <a:ext cx="8353425" cy="5788025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Цель и основные направления деятельности поликлиники</a:t>
            </a:r>
            <a:r>
              <a:rPr lang="ru-RU" altLang="ru-RU" sz="24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6792"/>
            <a:ext cx="8229600" cy="345608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</a:rPr>
              <a:t>Основным </a:t>
            </a:r>
            <a:r>
              <a:rPr lang="ru-RU" altLang="ru-RU" sz="1800" dirty="0" err="1" smtClean="0">
                <a:solidFill>
                  <a:schemeClr val="bg1"/>
                </a:solidFill>
              </a:rPr>
              <a:t>направлениемидеятельности</a:t>
            </a:r>
            <a:r>
              <a:rPr lang="ru-RU" altLang="ru-RU" sz="1800" dirty="0" smtClean="0">
                <a:solidFill>
                  <a:schemeClr val="bg1"/>
                </a:solidFill>
              </a:rPr>
              <a:t> поликлиники в 2023 году являлась реализация </a:t>
            </a:r>
            <a:r>
              <a:rPr lang="ru-RU" altLang="ru-RU" sz="1800" dirty="0">
                <a:solidFill>
                  <a:schemeClr val="bg1"/>
                </a:solidFill>
              </a:rPr>
              <a:t>мероприятий </a:t>
            </a:r>
            <a:r>
              <a:rPr lang="ru-RU" altLang="ru-RU" sz="1800" dirty="0" smtClean="0">
                <a:solidFill>
                  <a:schemeClr val="bg1"/>
                </a:solidFill>
              </a:rPr>
              <a:t>по внедрению «Нового Московского стандарта </a:t>
            </a:r>
            <a:r>
              <a:rPr lang="ru-RU" altLang="ru-RU" sz="1800" dirty="0">
                <a:solidFill>
                  <a:schemeClr val="bg1"/>
                </a:solidFill>
              </a:rPr>
              <a:t>поликлиник»: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 smtClean="0">
                <a:solidFill>
                  <a:schemeClr val="bg1"/>
                </a:solidFill>
              </a:rPr>
              <a:t>повышение </a:t>
            </a:r>
            <a:r>
              <a:rPr lang="ru-RU" altLang="ru-RU" sz="1800" dirty="0">
                <a:solidFill>
                  <a:schemeClr val="bg1"/>
                </a:solidFill>
              </a:rPr>
              <a:t>эффективности работы медицинской организации;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>
                <a:solidFill>
                  <a:schemeClr val="bg1"/>
                </a:solidFill>
              </a:rPr>
              <a:t>соблюдение требований к доступности медицинской помощи;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>
                <a:solidFill>
                  <a:schemeClr val="bg1"/>
                </a:solidFill>
              </a:rPr>
              <a:t>повышение уровня удовлетворенности пациентов при оказании медицинской помощи в поликлинике;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>
                <a:solidFill>
                  <a:schemeClr val="bg1"/>
                </a:solidFill>
              </a:rPr>
              <a:t>повышение комфортности условий предоставления медицинских услуг;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>
                <a:solidFill>
                  <a:schemeClr val="bg1"/>
                </a:solidFill>
              </a:rPr>
              <a:t>повышение информированности пациентов;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>
                <a:solidFill>
                  <a:schemeClr val="bg1"/>
                </a:solidFill>
              </a:rPr>
              <a:t>совершенствование системы медицинской помощи.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dirty="0" smtClean="0">
                <a:solidFill>
                  <a:schemeClr val="bg1"/>
                </a:solidFill>
              </a:rPr>
              <a:t>Раннее выявление злокачественных новообразований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dirty="0" err="1" smtClean="0">
                <a:solidFill>
                  <a:srgbClr val="00B0F0"/>
                </a:solidFill>
              </a:rPr>
              <a:t>Проактивное</a:t>
            </a:r>
            <a:r>
              <a:rPr lang="ru-RU" altLang="ru-RU" sz="1800" b="1" dirty="0" smtClean="0">
                <a:solidFill>
                  <a:srgbClr val="00B0F0"/>
                </a:solidFill>
              </a:rPr>
              <a:t> диспансерное динамическое наблюдение</a:t>
            </a:r>
            <a:endParaRPr lang="ru-RU" altLang="ru-RU" sz="1800" b="1" dirty="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14313E9-97C9-42A1-8310-B2FC9B8A3B03}"/>
              </a:ext>
            </a:extLst>
          </p:cNvPr>
          <p:cNvSpPr txBox="1"/>
          <p:nvPr/>
        </p:nvSpPr>
        <p:spPr>
          <a:xfrm>
            <a:off x="755576" y="515719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n-lt"/>
                <a:cs typeface="+mn-cs"/>
              </a:rPr>
              <a:t>Ценности Московских поликлиник:</a:t>
            </a:r>
            <a:br>
              <a:rPr lang="ru-RU" sz="2000" b="1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Доверие, уважение, доброжелательность, командная работа, профессионализм, </a:t>
            </a:r>
            <a:r>
              <a:rPr lang="ru-RU" dirty="0" err="1">
                <a:solidFill>
                  <a:schemeClr val="bg1"/>
                </a:solidFill>
                <a:latin typeface="+mn-lt"/>
                <a:cs typeface="+mn-cs"/>
              </a:rPr>
              <a:t>пациентоориентировоность</a:t>
            </a: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F1C7603C-F5A1-4174-8FD5-C24088A6F5F6}"/>
              </a:ext>
            </a:extLst>
          </p:cNvPr>
          <p:cNvSpPr>
            <a:spLocks/>
          </p:cNvSpPr>
          <p:nvPr/>
        </p:nvSpPr>
        <p:spPr bwMode="auto">
          <a:xfrm>
            <a:off x="0" y="-27385"/>
            <a:ext cx="9144000" cy="868507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93EF7F-9E9E-433B-AD14-23FDB48DF1DC}"/>
              </a:ext>
            </a:extLst>
          </p:cNvPr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Выход из капитального ремонта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Филиала № 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-2123503" y="5341422"/>
            <a:ext cx="2087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капитального ремонта</a:t>
            </a:r>
            <a:endParaRPr lang="ru-RU" alt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6" y="3816104"/>
            <a:ext cx="2231692" cy="2997272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828" y="3816104"/>
            <a:ext cx="2196164" cy="2997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702" y="3816104"/>
            <a:ext cx="2232802" cy="2986005"/>
          </a:xfrm>
          <a:prstGeom prst="rect">
            <a:avLst/>
          </a:prstGeom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33" y="868506"/>
            <a:ext cx="4572571" cy="2920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33" y="3816103"/>
            <a:ext cx="2303827" cy="2994271"/>
          </a:xfrm>
          <a:prstGeom prst="rect">
            <a:avLst/>
          </a:prstGeom>
        </p:spPr>
      </p:pic>
      <p:pic>
        <p:nvPicPr>
          <p:cNvPr id="17" name="Рисунок 16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6" y="868506"/>
            <a:ext cx="4446156" cy="29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F1C7603C-F5A1-4174-8FD5-C24088A6F5F6}"/>
              </a:ext>
            </a:extLst>
          </p:cNvPr>
          <p:cNvSpPr>
            <a:spLocks/>
          </p:cNvSpPr>
          <p:nvPr/>
        </p:nvSpPr>
        <p:spPr bwMode="auto">
          <a:xfrm>
            <a:off x="0" y="-27385"/>
            <a:ext cx="9144000" cy="868507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93EF7F-9E9E-433B-AD14-23FDB48DF1DC}"/>
              </a:ext>
            </a:extLst>
          </p:cNvPr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Выход из капитального ремонта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Филиала № 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868506"/>
            <a:ext cx="4499992" cy="46156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776" y="3876944"/>
            <a:ext cx="2247906" cy="29282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876944"/>
            <a:ext cx="2232264" cy="2952549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3" y="868506"/>
            <a:ext cx="4516699" cy="2981055"/>
          </a:xfrm>
          <a:prstGeom prst="rect">
            <a:avLst/>
          </a:prstGeom>
        </p:spPr>
      </p:pic>
      <p:sp>
        <p:nvSpPr>
          <p:cNvPr id="16" name="Rectangle 5"/>
          <p:cNvSpPr>
            <a:spLocks/>
          </p:cNvSpPr>
          <p:nvPr/>
        </p:nvSpPr>
        <p:spPr bwMode="auto">
          <a:xfrm>
            <a:off x="611560" y="5805263"/>
            <a:ext cx="3240360" cy="731605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55576" y="5786680"/>
            <a:ext cx="290841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Открытие Филиала № 2 посетил Мэр Москвы Сергей Семёнович </a:t>
            </a:r>
            <a:r>
              <a:rPr lang="ru-RU" altLang="ru-RU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Собянин</a:t>
            </a:r>
            <a:endParaRPr lang="ru-RU" alt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F1C7603C-F5A1-4174-8FD5-C24088A6F5F6}"/>
              </a:ext>
            </a:extLst>
          </p:cNvPr>
          <p:cNvSpPr>
            <a:spLocks/>
          </p:cNvSpPr>
          <p:nvPr/>
        </p:nvSpPr>
        <p:spPr bwMode="auto">
          <a:xfrm>
            <a:off x="0" y="-27384"/>
            <a:ext cx="9144000" cy="656784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93EF7F-9E9E-433B-AD14-23FDB48DF1DC}"/>
              </a:ext>
            </a:extLst>
          </p:cNvPr>
          <p:cNvSpPr txBox="1"/>
          <p:nvPr/>
        </p:nvSpPr>
        <p:spPr>
          <a:xfrm>
            <a:off x="36512" y="44624"/>
            <a:ext cx="446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Все филиалы имеют одинаковое оснащение медицинским оборудованием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56784"/>
            <a:ext cx="2340000" cy="2729949"/>
          </a:xfrm>
          <a:prstGeom prst="rect">
            <a:avLst/>
          </a:prstGeom>
        </p:spPr>
      </p:pic>
      <p:pic>
        <p:nvPicPr>
          <p:cNvPr id="21" name="Рисунок 20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016" y="654313"/>
            <a:ext cx="2340000" cy="2732419"/>
          </a:xfrm>
          <a:prstGeom prst="rect">
            <a:avLst/>
          </a:prstGeom>
        </p:spPr>
      </p:pic>
      <p:pic>
        <p:nvPicPr>
          <p:cNvPr id="22" name="Рисунок 21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070" y="654313"/>
            <a:ext cx="4356471" cy="2732419"/>
          </a:xfrm>
          <a:prstGeom prst="rect">
            <a:avLst/>
          </a:prstGeom>
        </p:spPr>
      </p:pic>
      <p:pic>
        <p:nvPicPr>
          <p:cNvPr id="23" name="Рисунок 22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360" y="4101985"/>
            <a:ext cx="2340000" cy="270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F93EF7F-9E9E-433B-AD14-23FDB48DF1DC}"/>
              </a:ext>
            </a:extLst>
          </p:cNvPr>
          <p:cNvSpPr txBox="1"/>
          <p:nvPr/>
        </p:nvSpPr>
        <p:spPr>
          <a:xfrm>
            <a:off x="4680520" y="44624"/>
            <a:ext cx="446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Пациенты могут посетить буфет в медицинской организации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="" xmlns:a16="http://schemas.microsoft.com/office/drawing/2014/main" id="{F1C7603C-F5A1-4174-8FD5-C24088A6F5F6}"/>
              </a:ext>
            </a:extLst>
          </p:cNvPr>
          <p:cNvSpPr>
            <a:spLocks/>
          </p:cNvSpPr>
          <p:nvPr/>
        </p:nvSpPr>
        <p:spPr bwMode="auto">
          <a:xfrm>
            <a:off x="0" y="3420288"/>
            <a:ext cx="9144000" cy="656784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F93EF7F-9E9E-433B-AD14-23FDB48DF1DC}"/>
              </a:ext>
            </a:extLst>
          </p:cNvPr>
          <p:cNvSpPr txBox="1"/>
          <p:nvPr/>
        </p:nvSpPr>
        <p:spPr>
          <a:xfrm>
            <a:off x="17822" y="3492296"/>
            <a:ext cx="448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Оказание медицинской помощи маломобильным гражданам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F93EF7F-9E9E-433B-AD14-23FDB48DF1DC}"/>
              </a:ext>
            </a:extLst>
          </p:cNvPr>
          <p:cNvSpPr txBox="1"/>
          <p:nvPr/>
        </p:nvSpPr>
        <p:spPr>
          <a:xfrm>
            <a:off x="4661830" y="3481844"/>
            <a:ext cx="448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Доступны занятия ЛФК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и физиотерапия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0" y="4105458"/>
            <a:ext cx="2340000" cy="270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213" y="4101985"/>
            <a:ext cx="2200327" cy="26999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069" y="4110627"/>
            <a:ext cx="2122435" cy="26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868506"/>
            <a:ext cx="4932041" cy="3024466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F1C7603C-F5A1-4174-8FD5-C24088A6F5F6}"/>
              </a:ext>
            </a:extLst>
          </p:cNvPr>
          <p:cNvSpPr>
            <a:spLocks/>
          </p:cNvSpPr>
          <p:nvPr/>
        </p:nvSpPr>
        <p:spPr bwMode="auto">
          <a:xfrm>
            <a:off x="0" y="-27385"/>
            <a:ext cx="9144000" cy="868507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93EF7F-9E9E-433B-AD14-23FDB48DF1DC}"/>
              </a:ext>
            </a:extLst>
          </p:cNvPr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МОСКОВСКОЕ ДОЛГОЛЕТИЕ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868506"/>
            <a:ext cx="4104456" cy="59494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2" y="3933056"/>
            <a:ext cx="4913165" cy="28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18512</TotalTime>
  <Words>587</Words>
  <Application>Microsoft Office PowerPoint</Application>
  <PresentationFormat>Экран (4:3)</PresentationFormat>
  <Paragraphs>132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История поликлиники</vt:lpstr>
      <vt:lpstr>Структура поликлиники</vt:lpstr>
      <vt:lpstr>Цель и основные направления деятельности поликлиники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Средняя заработная плата врачей и медсестер</vt:lpstr>
      <vt:lpstr>Презентация PowerPoint</vt:lpstr>
      <vt:lpstr>Презентация PowerPoint</vt:lpstr>
      <vt:lpstr>Презентация PowerPoint</vt:lpstr>
      <vt:lpstr>Девять десятых нашего счастья зависит от здоровья                             - Шопенгауэр А.</vt:lpstr>
      <vt:lpstr>Спасибо за внимание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Таня</cp:lastModifiedBy>
  <cp:revision>158</cp:revision>
  <cp:lastPrinted>2024-01-15T13:49:31Z</cp:lastPrinted>
  <dcterms:created xsi:type="dcterms:W3CDTF">2022-10-24T12:57:15Z</dcterms:created>
  <dcterms:modified xsi:type="dcterms:W3CDTF">2024-01-29T10:55:28Z</dcterms:modified>
</cp:coreProperties>
</file>