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2" r:id="rId11"/>
    <p:sldId id="265" r:id="rId12"/>
    <p:sldId id="266" r:id="rId13"/>
    <p:sldId id="267" r:id="rId14"/>
    <p:sldId id="268" r:id="rId15"/>
    <p:sldId id="269" r:id="rId16"/>
    <p:sldId id="283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4" r:id="rId26"/>
    <p:sldId id="285" r:id="rId27"/>
    <p:sldId id="286" r:id="rId28"/>
    <p:sldId id="287" r:id="rId29"/>
    <p:sldId id="288" r:id="rId30"/>
    <p:sldId id="278" r:id="rId31"/>
    <p:sldId id="279" r:id="rId32"/>
    <p:sldId id="280" r:id="rId33"/>
    <p:sldId id="281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Montserrat" pitchFamily="2" charset="0"/>
      <p:regular r:id="rId49"/>
      <p:bold r:id="rId50"/>
      <p:italic r:id="rId51"/>
      <p:boldItalic r:id="rId52"/>
    </p:embeddedFont>
    <p:embeddedFont>
      <p:font typeface="Montserrat ExtraBold" pitchFamily="2" charset="0"/>
      <p:bold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35724701079033E-2"/>
          <c:y val="5.4218487394958E-2"/>
          <c:w val="0.9310397738744195"/>
          <c:h val="0.724882948454972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Число призеров и победителей</c:v>
                </c:pt>
                <c:pt idx="1">
                  <c:v>Предметный охват (количество предметов)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72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40-4E61-A523-4D0C2CE236D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Число призеров и победителей</c:v>
                </c:pt>
                <c:pt idx="1">
                  <c:v>Предметный охват (количество предметов)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52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CC5-45B9-BACF-917FAEEC5CF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Число призеров и победителей</c:v>
                </c:pt>
                <c:pt idx="1">
                  <c:v>Предметный охват (количество предметов)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82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CC5-45B9-BACF-917FAEEC5CF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Число призеров и победителей</c:v>
                </c:pt>
                <c:pt idx="1">
                  <c:v>Предметный охват (количество предметов)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118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CC5-45B9-BACF-917FAEEC5CF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Число призеров и победителей</c:v>
                </c:pt>
                <c:pt idx="1">
                  <c:v>Предметный охват (количество предметов)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45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C5-4333-ABD3-31B3B16CD59E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Число призеров и победителей</c:v>
                </c:pt>
                <c:pt idx="1">
                  <c:v>Предметный охват (количество предметов)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47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C5-4333-ABD3-31B3B16CD5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21414416"/>
        <c:axId val="421414976"/>
      </c:barChart>
      <c:catAx>
        <c:axId val="42141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1414976"/>
        <c:crosses val="autoZero"/>
        <c:auto val="1"/>
        <c:lblAlgn val="ctr"/>
        <c:lblOffset val="100"/>
        <c:noMultiLvlLbl val="0"/>
      </c:catAx>
      <c:valAx>
        <c:axId val="42141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1414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3984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1239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427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e02b3d51b5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e02b3d51b5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7133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fb256b3d0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fb256b3d0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126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e02b3d51b5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e02b3d51b5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7183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fb256b3d0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fb256b3d0f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927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e02b3d51b5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e02b3d51b5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5627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e02b3d51b5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e02b3d51b5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786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fb256b3d0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fb256b3d0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7936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e02b3d51b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e02b3d51b5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575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e02b3d51b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e02b3d51b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79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9806738e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9806738e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999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e02b3d51b5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e02b3d51b5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e02b3d51b5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e02b3d51b5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3797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e02b3d51b5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e02b3d51b5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929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e67eb8653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e67eb8653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414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762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4901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256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3336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79864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590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e02b3d51b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e02b3d51b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6394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e02b3d51b5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e02b3d51b5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0925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e02b3d51b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e02b3d51b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309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e02b3d51b5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e02b3d51b5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8702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81545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6257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95581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04461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5093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06241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976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e02b3d51b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e02b3d51b5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23246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0947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95951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680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e02b3d51b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e02b3d51b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672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e02b3d51b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e02b3d51b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376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e02b3d51b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e02b3d51b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571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02b3d51b5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e02b3d51b5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240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972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 rot="8100000">
            <a:off x="6168766" y="573217"/>
            <a:ext cx="3271568" cy="329879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69802" y="1443975"/>
            <a:ext cx="6360000" cy="25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Информация </a:t>
            </a:r>
            <a:b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 осуществлении </a:t>
            </a:r>
            <a:b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образовательной</a:t>
            </a:r>
            <a:b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деятельности</a:t>
            </a:r>
            <a:endParaRPr sz="340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dirty="0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_______________________ </a:t>
            </a:r>
            <a:br>
              <a:rPr lang="ru" sz="2300" dirty="0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700" dirty="0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ГБОУ Школа №1582</a:t>
            </a:r>
            <a:endParaRPr sz="1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7604750" y="0"/>
            <a:ext cx="1539000" cy="5143500"/>
          </a:xfrm>
          <a:prstGeom prst="rect">
            <a:avLst/>
          </a:prstGeom>
          <a:solidFill>
            <a:srgbClr val="38A0E0">
              <a:alpha val="116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t="31903" b="34418"/>
          <a:stretch/>
        </p:blipFill>
        <p:spPr>
          <a:xfrm>
            <a:off x="369800" y="386419"/>
            <a:ext cx="1823075" cy="613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Google Shape;62;p13"/>
          <p:cNvCxnSpPr/>
          <p:nvPr/>
        </p:nvCxnSpPr>
        <p:spPr>
          <a:xfrm>
            <a:off x="577657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306" y="398678"/>
            <a:ext cx="603517" cy="6017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340900" y="276025"/>
            <a:ext cx="3855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СТРОИТЕЛЬСТВО И РЕМОНТ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21"/>
          <p:cNvCxnSpPr/>
          <p:nvPr/>
        </p:nvCxnSpPr>
        <p:spPr>
          <a:xfrm>
            <a:off x="621256" y="5047752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21"/>
          <p:cNvSpPr txBox="1"/>
          <p:nvPr/>
        </p:nvSpPr>
        <p:spPr>
          <a:xfrm>
            <a:off x="918378" y="845811"/>
            <a:ext cx="59961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3350" lvl="0">
              <a:buClr>
                <a:schemeClr val="dk2"/>
              </a:buClr>
              <a:buSzPts val="1500"/>
            </a:pPr>
            <a:r>
              <a:rPr lang="ru-RU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Благоустройство:</a:t>
            </a:r>
          </a:p>
          <a:p>
            <a:pPr marL="133350" lvl="0">
              <a:buClr>
                <a:schemeClr val="dk2"/>
              </a:buClr>
              <a:buSzPts val="1500"/>
            </a:pPr>
            <a:endParaRPr lang="ru-RU" sz="1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Дошкольный корпус №5 (2103) город Москва, улица Красного Маяка, дом 3А </a:t>
            </a:r>
          </a:p>
          <a:p>
            <a:pPr marL="133350" lvl="0">
              <a:buClr>
                <a:schemeClr val="dk2"/>
              </a:buClr>
              <a:buSzPts val="1500"/>
            </a:pPr>
            <a:endParaRPr lang="ru-RU" sz="1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Дошкольный корпус №6 (2649) город Москва, улица Красного Маяка, дом 3Б </a:t>
            </a:r>
          </a:p>
        </p:txBody>
      </p: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69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>
            <a:spLocks noGrp="1"/>
          </p:cNvSpPr>
          <p:nvPr>
            <p:ph type="title"/>
          </p:nvPr>
        </p:nvSpPr>
        <p:spPr>
          <a:xfrm>
            <a:off x="1934375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97" name="Google Shape;197;p22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22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9" name="Google Shape;199;p22"/>
          <p:cNvPicPr preferRelativeResize="0"/>
          <p:nvPr/>
        </p:nvPicPr>
        <p:blipFill rotWithShape="1">
          <a:blip r:embed="rId4">
            <a:alphaModFix/>
          </a:blip>
          <a:srcRect l="10772" t="7800" r="5587"/>
          <a:stretch/>
        </p:blipFill>
        <p:spPr>
          <a:xfrm>
            <a:off x="174325" y="1575000"/>
            <a:ext cx="2742449" cy="3568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 txBox="1"/>
          <p:nvPr/>
        </p:nvSpPr>
        <p:spPr>
          <a:xfrm>
            <a:off x="2770250" y="940750"/>
            <a:ext cx="595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9 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направлений предпрофессиональных классов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22"/>
          <p:cNvSpPr txBox="1"/>
          <p:nvPr/>
        </p:nvSpPr>
        <p:spPr>
          <a:xfrm>
            <a:off x="2633175" y="1367025"/>
            <a:ext cx="28404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медицинские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инженерные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академические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новые педагогические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22"/>
          <p:cNvSpPr txBox="1"/>
          <p:nvPr/>
        </p:nvSpPr>
        <p:spPr>
          <a:xfrm>
            <a:off x="5473575" y="1367025"/>
            <a:ext cx="34071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медиа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предпринимательские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спортивные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кадетские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22"/>
          <p:cNvSpPr txBox="1"/>
          <p:nvPr/>
        </p:nvSpPr>
        <p:spPr>
          <a:xfrm>
            <a:off x="2696600" y="2814550"/>
            <a:ext cx="63246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 1 сентября 2022 года начали работу 4 образовательные вертикали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b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ИТ, естественно-научная и лингвистическая для 7-9 классов, спортивная для 5-9 классов. В 2018 г. была открыта математическая вертикаль для 7-9 классов. </a:t>
            </a:r>
            <a:endParaRPr sz="10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Более 90%</a:t>
            </a:r>
            <a:r>
              <a:rPr lang="ru" sz="1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выпускников предпрофклассов 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поступают в вуз по профилю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 выпускников предпрофклассов результаты ЕГЭ по профильным предметам выше среднегородских</a:t>
            </a:r>
            <a:endParaRPr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3"/>
          <p:cNvSpPr txBox="1">
            <a:spLocks noGrp="1"/>
          </p:cNvSpPr>
          <p:nvPr>
            <p:ph type="title"/>
          </p:nvPr>
        </p:nvSpPr>
        <p:spPr>
          <a:xfrm>
            <a:off x="1934375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10" name="Google Shape;210;p23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23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" name="Google Shape;212;p23"/>
          <p:cNvSpPr txBox="1">
            <a:spLocks noGrp="1"/>
          </p:cNvSpPr>
          <p:nvPr>
            <p:ph type="body" idx="1"/>
          </p:nvPr>
        </p:nvSpPr>
        <p:spPr>
          <a:xfrm>
            <a:off x="892300" y="1695950"/>
            <a:ext cx="65055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400</a:t>
            </a:r>
            <a:r>
              <a:rPr lang="ru" sz="14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школах Москвы открыты предпрофессиональные классы, в которых обучается </a:t>
            </a: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&gt;52 000</a:t>
            </a:r>
            <a:r>
              <a:rPr lang="ru" sz="14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старшеклассников</a:t>
            </a:r>
            <a:endParaRPr sz="14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3" name="Google Shape;21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300" y="1788300"/>
            <a:ext cx="453925" cy="4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300" y="2644057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3"/>
          <p:cNvSpPr txBox="1"/>
          <p:nvPr/>
        </p:nvSpPr>
        <p:spPr>
          <a:xfrm>
            <a:off x="710215" y="1106039"/>
            <a:ext cx="7412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000" b="1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Востребованность среди жителей Москвы </a:t>
            </a:r>
            <a:endParaRPr sz="2000">
              <a:solidFill>
                <a:srgbClr val="38A0E0"/>
              </a:solidFill>
            </a:endParaRPr>
          </a:p>
        </p:txBody>
      </p:sp>
      <p:sp>
        <p:nvSpPr>
          <p:cNvPr id="216" name="Google Shape;216;p23"/>
          <p:cNvSpPr txBox="1"/>
          <p:nvPr/>
        </p:nvSpPr>
        <p:spPr>
          <a:xfrm>
            <a:off x="892300" y="2644050"/>
            <a:ext cx="80517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22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150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ведущих российских компаний-партнёров: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вузы, научные организации, представители бизнес-сообщества,  компании медиаиндустрии, ИТ-компании, медицинские организации, высокотехнологичные предприятия, органы  государственной  власти, силовые ведомства - </a:t>
            </a: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выстроенная единая система взаимодействия  «школа – вуз – работодатель»</a:t>
            </a:r>
            <a:endParaRPr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" name="Google Shape;217;p23"/>
          <p:cNvSpPr txBox="1"/>
          <p:nvPr/>
        </p:nvSpPr>
        <p:spPr>
          <a:xfrm>
            <a:off x="885138" y="4142350"/>
            <a:ext cx="7412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000"/>
              </a:spcAft>
              <a:buNone/>
            </a:pP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Сопровождение и наставничество 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(школьные учителя, сотрудники вузов, а также практикующие специалисты)</a:t>
            </a:r>
            <a:endParaRPr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8" name="Google Shape;21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325" y="4209305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"/>
          <p:cNvSpPr txBox="1">
            <a:spLocks noGrp="1"/>
          </p:cNvSpPr>
          <p:nvPr>
            <p:ph type="title"/>
          </p:nvPr>
        </p:nvSpPr>
        <p:spPr>
          <a:xfrm>
            <a:off x="1934375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25" name="Google Shape;225;p24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24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p24"/>
          <p:cNvSpPr txBox="1">
            <a:spLocks noGrp="1"/>
          </p:cNvSpPr>
          <p:nvPr>
            <p:ph type="body" idx="1"/>
          </p:nvPr>
        </p:nvSpPr>
        <p:spPr>
          <a:xfrm>
            <a:off x="1135775" y="1289725"/>
            <a:ext cx="7304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Возможности:</a:t>
            </a:r>
            <a:endParaRPr b="1">
              <a:solidFill>
                <a:srgbClr val="38A0E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8" name="Google Shape;22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350" y="1289712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4"/>
          <p:cNvSpPr txBox="1"/>
          <p:nvPr/>
        </p:nvSpPr>
        <p:spPr>
          <a:xfrm>
            <a:off x="966275" y="1908025"/>
            <a:ext cx="78462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знакомство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50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с различными отраслями экономики, формирование </a:t>
            </a:r>
            <a:r>
              <a:rPr lang="ru" sz="1500" b="1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осознанного выбора</a:t>
            </a:r>
            <a:r>
              <a:rPr lang="ru" sz="150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будущей профессии; 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участие в </a:t>
            </a:r>
            <a:r>
              <a:rPr lang="ru" sz="1500" b="1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первых профессиональных пробах</a:t>
            </a:r>
            <a:r>
              <a:rPr lang="ru" sz="150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в организациях и на предприятиях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;                                                                                                                                                    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" sz="150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получение </a:t>
            </a:r>
            <a:r>
              <a:rPr lang="ru" sz="1500" b="1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первой профессии</a:t>
            </a:r>
            <a:r>
              <a:rPr lang="ru" sz="150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в московском колледже;</a:t>
            </a:r>
            <a:endParaRPr sz="150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выполнение практических работ с использованием 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современного учебно-лабораторного оборудования, разработка проектных и исследовательских работ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под руководством преподавателей из вузов, научных организаций;  посещение  экскурсий, лекций, мастер-классов,  семинаров,  практикумов на площадках партнеров</a:t>
            </a:r>
            <a:endParaRPr sz="150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"/>
          <p:cNvSpPr txBox="1">
            <a:spLocks noGrp="1"/>
          </p:cNvSpPr>
          <p:nvPr>
            <p:ph type="title"/>
          </p:nvPr>
        </p:nvSpPr>
        <p:spPr>
          <a:xfrm>
            <a:off x="1934375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36" name="Google Shape;236;p25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25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8" name="Google Shape;23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625" y="1248700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5"/>
          <p:cNvSpPr txBox="1"/>
          <p:nvPr/>
        </p:nvSpPr>
        <p:spPr>
          <a:xfrm>
            <a:off x="1301522" y="1237163"/>
            <a:ext cx="5294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000" b="1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Возможности </a:t>
            </a:r>
            <a:endParaRPr sz="2000">
              <a:solidFill>
                <a:srgbClr val="38A0E0"/>
              </a:solidFill>
            </a:endParaRPr>
          </a:p>
        </p:txBody>
      </p:sp>
      <p:sp>
        <p:nvSpPr>
          <p:cNvPr id="240" name="Google Shape;240;p25"/>
          <p:cNvSpPr txBox="1"/>
          <p:nvPr/>
        </p:nvSpPr>
        <p:spPr>
          <a:xfrm>
            <a:off x="320250" y="1770005"/>
            <a:ext cx="8700900" cy="30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представление проектов и исследований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в рамках открытых городских научно-практических конференций;</a:t>
            </a:r>
            <a:endParaRPr sz="1500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- участие в 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предпрофессиональной олимпиаде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;</a:t>
            </a:r>
            <a:endParaRPr sz="1500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- участие в Московском 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конкурсе                                                                          межпредметных навыков и знаний                                                               </a:t>
            </a:r>
            <a:r>
              <a:rPr lang="ru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Интеллектуальный мегаполис. Потенциал</a:t>
            </a:r>
            <a:r>
              <a:rPr lang="ru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»;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 b="1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17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победители и призеры конференций,                                                                                        конкурса, олимпиады могут получить                                                                                                   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до 10 баллов к результатам ЕГЭ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при                                                                                            поступлении</a:t>
            </a:r>
            <a:endParaRPr sz="17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14</a:t>
            </a:fld>
            <a:endParaRPr/>
          </a:p>
        </p:txBody>
      </p:sp>
      <p:pic>
        <p:nvPicPr>
          <p:cNvPr id="242" name="Google Shape;24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4849" y="2353562"/>
            <a:ext cx="4449152" cy="2789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Google Shape;247;p26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26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3" name="Google Shape;253;p26"/>
          <p:cNvSpPr txBox="1"/>
          <p:nvPr/>
        </p:nvSpPr>
        <p:spPr>
          <a:xfrm>
            <a:off x="594942" y="883227"/>
            <a:ext cx="5996100" cy="3544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 школе № 1582 реализуются </a:t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следующие городские проекты: </a:t>
            </a: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«Курчатовский проект непрерывного конвергентного образования в области физики, химии, биологии и географии» </a:t>
            </a:r>
          </a:p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«Кадетский класс в московской школе» </a:t>
            </a:r>
          </a:p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«Эффективная начальная школа»</a:t>
            </a:r>
          </a:p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«Профессиональное образование без границ»</a:t>
            </a:r>
          </a:p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«Урок от чемпиона»</a:t>
            </a:r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/>
          </p:nvPr>
        </p:nvSpPr>
        <p:spPr>
          <a:xfrm>
            <a:off x="2365647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5" name="Google Shape;25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15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Google Shape;247;p26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26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3" name="Google Shape;253;p26"/>
          <p:cNvSpPr txBox="1"/>
          <p:nvPr/>
        </p:nvSpPr>
        <p:spPr>
          <a:xfrm>
            <a:off x="594942" y="883227"/>
            <a:ext cx="5996100" cy="282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 школе № 1582 реализуются </a:t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следующие городские проекты: </a:t>
            </a: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«Математическая вертикаль»</a:t>
            </a:r>
          </a:p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«День в технопарке»</a:t>
            </a:r>
          </a:p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«ИТ – класс в московской школе» </a:t>
            </a:r>
          </a:p>
          <a:p>
            <a:pPr lvl="0">
              <a:spcBef>
                <a:spcPts val="1000"/>
              </a:spcBef>
              <a:spcAft>
                <a:spcPts val="1000"/>
              </a:spcAft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Планируем «Новый педагогический класс», «Математическая вертикаль ПЛЮС»</a:t>
            </a:r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/>
          </p:nvPr>
        </p:nvSpPr>
        <p:spPr>
          <a:xfrm>
            <a:off x="2365647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5" name="Google Shape;25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16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7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0" name="Google Shape;260;p27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27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6" name="Google Shape;266;p27"/>
          <p:cNvSpPr txBox="1"/>
          <p:nvPr/>
        </p:nvSpPr>
        <p:spPr>
          <a:xfrm>
            <a:off x="594941" y="911189"/>
            <a:ext cx="8220137" cy="349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Взаимодействие с организациями-партнерами:</a:t>
            </a:r>
          </a:p>
          <a:p>
            <a:pPr lvl="0">
              <a:spcAft>
                <a:spcPts val="1000"/>
              </a:spcAft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Сотрудничество школы с Колледжем сферы услуг № 32, освоение специальностей повар и кондитер.</a:t>
            </a:r>
          </a:p>
          <a:p>
            <a:pPr lvl="0">
              <a:spcAft>
                <a:spcPts val="1000"/>
              </a:spcAft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Сотрудничество школы с Педагогическим колледжем № 10, обучение по специальностям вожатый, социальный работник.</a:t>
            </a:r>
          </a:p>
          <a:p>
            <a:pPr lvl="0">
              <a:spcAft>
                <a:spcPts val="1000"/>
              </a:spcAft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Сотрудничество школы с Колледжем бизнес технологий, обучение по специальностям агент банка, оператор по управлению беспилотными летательными аппаратами.</a:t>
            </a:r>
          </a:p>
          <a:p>
            <a:pPr lvl="0">
              <a:spcAft>
                <a:spcPts val="1000"/>
              </a:spcAft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Сотрудничество школы с Колледжем полиции, обучение по специальности полицейский. </a:t>
            </a: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27"/>
          <p:cNvSpPr txBox="1">
            <a:spLocks noGrp="1"/>
          </p:cNvSpPr>
          <p:nvPr>
            <p:ph type="title"/>
          </p:nvPr>
        </p:nvSpPr>
        <p:spPr>
          <a:xfrm>
            <a:off x="2365647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68" name="Google Shape;26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17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8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МОСКОВСКАЯ ЭЛЕКТРОННАЯ ШКОЛА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74" name="Google Shape;274;p28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p28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6" name="Google Shape;276;p28"/>
          <p:cNvSpPr txBox="1">
            <a:spLocks noGrp="1"/>
          </p:cNvSpPr>
          <p:nvPr>
            <p:ph type="body" idx="1"/>
          </p:nvPr>
        </p:nvSpPr>
        <p:spPr>
          <a:xfrm>
            <a:off x="1109950" y="969625"/>
            <a:ext cx="56838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Образовательная реальность XXI века.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Открыта для всех школьников и учителей России</a:t>
            </a:r>
            <a:endParaRPr sz="15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7" name="Google Shape;2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1053294"/>
            <a:ext cx="453925" cy="4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8"/>
          <p:cNvPicPr preferRelativeResize="0"/>
          <p:nvPr/>
        </p:nvPicPr>
        <p:blipFill rotWithShape="1">
          <a:blip r:embed="rId5">
            <a:alphaModFix/>
          </a:blip>
          <a:srcRect l="27939" r="23324" b="15023"/>
          <a:stretch/>
        </p:blipFill>
        <p:spPr>
          <a:xfrm>
            <a:off x="5492359" y="1053300"/>
            <a:ext cx="3517464" cy="40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8"/>
          <p:cNvSpPr txBox="1"/>
          <p:nvPr/>
        </p:nvSpPr>
        <p:spPr>
          <a:xfrm>
            <a:off x="512350" y="1764975"/>
            <a:ext cx="1719300" cy="954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&gt;1 700 000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учебных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материалов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28"/>
          <p:cNvSpPr txBox="1"/>
          <p:nvPr/>
        </p:nvSpPr>
        <p:spPr>
          <a:xfrm>
            <a:off x="2745075" y="1764975"/>
            <a:ext cx="1913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2 800 000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пользователей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28"/>
          <p:cNvSpPr txBox="1">
            <a:spLocks noGrp="1"/>
          </p:cNvSpPr>
          <p:nvPr>
            <p:ph type="body" idx="1"/>
          </p:nvPr>
        </p:nvSpPr>
        <p:spPr>
          <a:xfrm>
            <a:off x="1109950" y="3058774"/>
            <a:ext cx="48693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Инструмент контроля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реализации образовательной программы в каждой школе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2" name="Google Shape;28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3133625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8"/>
          <p:cNvSpPr txBox="1">
            <a:spLocks noGrp="1"/>
          </p:cNvSpPr>
          <p:nvPr>
            <p:ph type="body" idx="1"/>
          </p:nvPr>
        </p:nvSpPr>
        <p:spPr>
          <a:xfrm>
            <a:off x="1109950" y="3837899"/>
            <a:ext cx="38640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 2023 года МЭШ 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— 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основа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федеральной информационной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системы «Моя школа» 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Google Shape;28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3983296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МОСКОВСКАЯ ЭЛЕКТРОННАЯ ШКОЛА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91" name="Google Shape;291;p29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" name="Google Shape;292;p29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93" name="Google Shape;293;p29"/>
          <p:cNvPicPr preferRelativeResize="0"/>
          <p:nvPr/>
        </p:nvPicPr>
        <p:blipFill rotWithShape="1">
          <a:blip r:embed="rId4">
            <a:alphaModFix/>
          </a:blip>
          <a:srcRect r="12610"/>
          <a:stretch/>
        </p:blipFill>
        <p:spPr>
          <a:xfrm>
            <a:off x="4190425" y="2317976"/>
            <a:ext cx="4953576" cy="283417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9"/>
          <p:cNvSpPr txBox="1"/>
          <p:nvPr/>
        </p:nvSpPr>
        <p:spPr>
          <a:xfrm>
            <a:off x="247800" y="1105110"/>
            <a:ext cx="42120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Расширение возможностей МЭШ. Появление новых сервисов: </a:t>
            </a:r>
            <a:endParaRPr sz="12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Мобильное приложение </a:t>
            </a:r>
            <a:b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«Журнал МЭШ» для учителей</a:t>
            </a:r>
            <a:endParaRPr sz="12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Теперь в Библиотеке МЭШ можно подписаться на любимых авторов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Коллекция виртуальных лабораторий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Обновлённый сервис </a:t>
            </a:r>
            <a:b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«Портфолио учащегося»</a:t>
            </a:r>
            <a:endParaRPr sz="12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Интеграция единой цифровой </a:t>
            </a:r>
            <a:b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платформы здравоохранения с МЭШ — </a:t>
            </a:r>
            <a:b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удобные электронные справки</a:t>
            </a:r>
            <a:endParaRPr sz="12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Справка об обучении 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электронном     виде через МЭШ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5457160" y="1057071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&gt;100 000</a:t>
            </a: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единиц нового контента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от лучших поставщиков и отечественных разработчиков появилось в Библиотеке МЭШ</a:t>
            </a:r>
            <a:endParaRPr/>
          </a:p>
        </p:txBody>
      </p:sp>
      <p:pic>
        <p:nvPicPr>
          <p:cNvPr id="296" name="Google Shape;29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650" y="1340805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1934371" y="158050"/>
            <a:ext cx="6505500" cy="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КЛЮЧЕВЫЕ ПРИНЦИПЫ И ПРИОРИТЕТЫ </a:t>
            </a:r>
            <a:b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МОСКОВСКОГО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492236" y="1404762"/>
            <a:ext cx="2427000" cy="13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Формульное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личностно-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ориентированное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финансирование</a:t>
            </a:r>
            <a:endParaRPr sz="15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4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2850875" y="1404762"/>
            <a:ext cx="38850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Равнодоступное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качественное образование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для каждого ребенка, вне зависимости от района проживания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1"/>
          </p:nvPr>
        </p:nvSpPr>
        <p:spPr>
          <a:xfrm>
            <a:off x="7040903" y="1404762"/>
            <a:ext cx="18525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Равные возможности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для каждой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школы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107056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9283" y="107056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4711" y="107056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5">
            <a:alphaModFix/>
          </a:blip>
          <a:srcRect l="21634" r="18717" b="13919"/>
          <a:stretch/>
        </p:blipFill>
        <p:spPr>
          <a:xfrm>
            <a:off x="202100" y="2249025"/>
            <a:ext cx="3007476" cy="28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3760930" y="2571750"/>
            <a:ext cx="4143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Aft>
                <a:spcPts val="1200"/>
              </a:spcAft>
              <a:buNone/>
            </a:pPr>
            <a:r>
              <a:rPr lang="ru" sz="15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За 6 лет финансирование отрасли увеличилось почти в 2 раза</a:t>
            </a:r>
            <a:endParaRPr sz="150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6803250" y="3188633"/>
            <a:ext cx="18525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521,4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млрд рублей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6803250" y="3769547"/>
            <a:ext cx="1852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445,2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млрд рублей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3844285" y="4138394"/>
            <a:ext cx="425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больше чем в предыдущем году на 35,1 млрд рублей</a:t>
            </a:r>
            <a:endParaRPr sz="1200" dirty="0"/>
          </a:p>
        </p:txBody>
      </p:sp>
      <p:sp>
        <p:nvSpPr>
          <p:cNvPr id="89" name="Google Shape;89;p14"/>
          <p:cNvSpPr txBox="1"/>
          <p:nvPr/>
        </p:nvSpPr>
        <p:spPr>
          <a:xfrm>
            <a:off x="6804293" y="4336823"/>
            <a:ext cx="1852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287,6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млрд рублей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919D4B-73A7-4A63-8DBA-42E0072DE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285" y="3211818"/>
            <a:ext cx="2853755" cy="3730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057732-4994-414C-9A66-9740D2307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5331" y="3854096"/>
            <a:ext cx="2064030" cy="3145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E43F9C-0344-4C22-813C-D4DBA0D435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022" y="4459222"/>
            <a:ext cx="1439399" cy="327588"/>
          </a:xfrm>
          <a:prstGeom prst="rect">
            <a:avLst/>
          </a:prstGeom>
        </p:spPr>
      </p:pic>
      <p:sp>
        <p:nvSpPr>
          <p:cNvPr id="82" name="Google Shape;82;p14"/>
          <p:cNvSpPr txBox="1"/>
          <p:nvPr/>
        </p:nvSpPr>
        <p:spPr>
          <a:xfrm>
            <a:off x="3808625" y="3502901"/>
            <a:ext cx="3941175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больше чем в предыдущем году на 76,2 млрд рублей</a:t>
            </a:r>
            <a:endParaRPr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 txBox="1">
            <a:spLocks noGrp="1"/>
          </p:cNvSpPr>
          <p:nvPr>
            <p:ph type="title"/>
          </p:nvPr>
        </p:nvSpPr>
        <p:spPr>
          <a:xfrm>
            <a:off x="2124800" y="281142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ТЕХНОЛОГИЧНОСТЬ И ОСНАЩЕННОСТЬ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307" name="Google Shape;307;p30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8" name="Google Shape;308;p30"/>
          <p:cNvSpPr txBox="1"/>
          <p:nvPr/>
        </p:nvSpPr>
        <p:spPr>
          <a:xfrm>
            <a:off x="436150" y="1383975"/>
            <a:ext cx="7413600" cy="186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" sz="15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8 классов школы оборудованы новыми моноблоками</a:t>
            </a:r>
            <a:endParaRPr sz="15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" sz="15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Каждый учитель будет обеспечен новым ноутбуком (140 ноутбуков)</a:t>
            </a: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Доля педагогических работников, разместивших свои материалы в МЭШ – 17,9%</a:t>
            </a: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20</a:t>
            </a:fld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1"/>
          <p:cNvSpPr/>
          <p:nvPr/>
        </p:nvSpPr>
        <p:spPr>
          <a:xfrm>
            <a:off x="618725" y="1226751"/>
            <a:ext cx="4101300" cy="3630900"/>
          </a:xfrm>
          <a:prstGeom prst="rect">
            <a:avLst/>
          </a:prstGeom>
          <a:noFill/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483301" y="1074350"/>
            <a:ext cx="736800" cy="33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1"/>
          <p:cNvSpPr txBox="1">
            <a:spLocks noGrp="1"/>
          </p:cNvSpPr>
          <p:nvPr>
            <p:ph type="title"/>
          </p:nvPr>
        </p:nvSpPr>
        <p:spPr>
          <a:xfrm>
            <a:off x="1934375" y="296328"/>
            <a:ext cx="70632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ВЫСОКОЕ КАЧЕСТВО МОСКОВСКОГО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17" name="Google Shape;317;p31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31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9" name="Google Shape;319;p31"/>
          <p:cNvSpPr txBox="1"/>
          <p:nvPr/>
        </p:nvSpPr>
        <p:spPr>
          <a:xfrm>
            <a:off x="705475" y="1478040"/>
            <a:ext cx="3216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2022 году набрали </a:t>
            </a:r>
            <a:r>
              <a:rPr lang="ru" sz="13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&gt;220 баллов</a:t>
            </a:r>
            <a:endParaRPr sz="13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0" name="Google Shape;320;p31"/>
          <p:cNvSpPr txBox="1"/>
          <p:nvPr/>
        </p:nvSpPr>
        <p:spPr>
          <a:xfrm>
            <a:off x="512350" y="995600"/>
            <a:ext cx="70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ЕГЭ</a:t>
            </a:r>
            <a:endParaRPr sz="180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1" name="Google Shape;321;p31"/>
          <p:cNvSpPr/>
          <p:nvPr/>
        </p:nvSpPr>
        <p:spPr>
          <a:xfrm>
            <a:off x="809822" y="2143184"/>
            <a:ext cx="1951200" cy="280200"/>
          </a:xfrm>
          <a:prstGeom prst="rect">
            <a:avLst/>
          </a:prstGeom>
          <a:solidFill>
            <a:srgbClr val="E3F2FB"/>
          </a:solidFill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1"/>
          <p:cNvSpPr txBox="1"/>
          <p:nvPr/>
        </p:nvSpPr>
        <p:spPr>
          <a:xfrm>
            <a:off x="809824" y="2076189"/>
            <a:ext cx="704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2022</a:t>
            </a:r>
            <a:endParaRPr sz="150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3" name="Google Shape;323;p31"/>
          <p:cNvSpPr txBox="1"/>
          <p:nvPr/>
        </p:nvSpPr>
        <p:spPr>
          <a:xfrm>
            <a:off x="2757456" y="2076175"/>
            <a:ext cx="19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36,7%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выпускников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31"/>
          <p:cNvSpPr txBox="1"/>
          <p:nvPr/>
        </p:nvSpPr>
        <p:spPr>
          <a:xfrm>
            <a:off x="705475" y="1758191"/>
            <a:ext cx="1684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Рост в 3 раза</a:t>
            </a:r>
            <a:endParaRPr sz="1500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5" name="Google Shape;325;p31"/>
          <p:cNvSpPr/>
          <p:nvPr/>
        </p:nvSpPr>
        <p:spPr>
          <a:xfrm>
            <a:off x="809820" y="2573284"/>
            <a:ext cx="704700" cy="280200"/>
          </a:xfrm>
          <a:prstGeom prst="rect">
            <a:avLst/>
          </a:prstGeom>
          <a:solidFill>
            <a:srgbClr val="E3F2FB"/>
          </a:solidFill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1"/>
          <p:cNvSpPr txBox="1"/>
          <p:nvPr/>
        </p:nvSpPr>
        <p:spPr>
          <a:xfrm>
            <a:off x="809822" y="2506284"/>
            <a:ext cx="660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2010</a:t>
            </a:r>
            <a:endParaRPr sz="150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7" name="Google Shape;327;p31"/>
          <p:cNvSpPr txBox="1"/>
          <p:nvPr/>
        </p:nvSpPr>
        <p:spPr>
          <a:xfrm>
            <a:off x="2757456" y="2506275"/>
            <a:ext cx="19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13,3% 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выпускников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" name="Google Shape;328;p31"/>
          <p:cNvSpPr txBox="1"/>
          <p:nvPr/>
        </p:nvSpPr>
        <p:spPr>
          <a:xfrm>
            <a:off x="707698" y="3212721"/>
            <a:ext cx="3216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2022 году набрали </a:t>
            </a:r>
            <a:r>
              <a:rPr lang="ru" sz="13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&gt;250 баллов</a:t>
            </a:r>
            <a:endParaRPr sz="13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p31"/>
          <p:cNvSpPr/>
          <p:nvPr/>
        </p:nvSpPr>
        <p:spPr>
          <a:xfrm>
            <a:off x="812045" y="3877865"/>
            <a:ext cx="1951200" cy="280200"/>
          </a:xfrm>
          <a:prstGeom prst="rect">
            <a:avLst/>
          </a:prstGeom>
          <a:solidFill>
            <a:srgbClr val="E3F2FB"/>
          </a:solidFill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1"/>
          <p:cNvSpPr txBox="1"/>
          <p:nvPr/>
        </p:nvSpPr>
        <p:spPr>
          <a:xfrm>
            <a:off x="812047" y="3810870"/>
            <a:ext cx="704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2022</a:t>
            </a:r>
            <a:endParaRPr sz="150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31" name="Google Shape;331;p31"/>
          <p:cNvSpPr txBox="1"/>
          <p:nvPr/>
        </p:nvSpPr>
        <p:spPr>
          <a:xfrm>
            <a:off x="2759679" y="3810856"/>
            <a:ext cx="19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18,1%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выпускников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p31"/>
          <p:cNvSpPr txBox="1"/>
          <p:nvPr/>
        </p:nvSpPr>
        <p:spPr>
          <a:xfrm>
            <a:off x="707698" y="3492871"/>
            <a:ext cx="1684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Рост в 7 раз</a:t>
            </a:r>
            <a:endParaRPr sz="150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812052" y="4307975"/>
            <a:ext cx="660900" cy="280200"/>
          </a:xfrm>
          <a:prstGeom prst="rect">
            <a:avLst/>
          </a:prstGeom>
          <a:solidFill>
            <a:srgbClr val="E3F2FB"/>
          </a:solidFill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1"/>
          <p:cNvSpPr txBox="1"/>
          <p:nvPr/>
        </p:nvSpPr>
        <p:spPr>
          <a:xfrm>
            <a:off x="833947" y="4240315"/>
            <a:ext cx="660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2010</a:t>
            </a:r>
            <a:endParaRPr sz="150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35" name="Google Shape;335;p31"/>
          <p:cNvSpPr txBox="1"/>
          <p:nvPr/>
        </p:nvSpPr>
        <p:spPr>
          <a:xfrm>
            <a:off x="2759679" y="4240956"/>
            <a:ext cx="19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2,6% 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выпускников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36" name="Google Shape;336;p31"/>
          <p:cNvCxnSpPr/>
          <p:nvPr/>
        </p:nvCxnSpPr>
        <p:spPr>
          <a:xfrm>
            <a:off x="811450" y="3102806"/>
            <a:ext cx="37137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7" name="Google Shape;337;p31"/>
          <p:cNvSpPr/>
          <p:nvPr/>
        </p:nvSpPr>
        <p:spPr>
          <a:xfrm>
            <a:off x="5037250" y="1226750"/>
            <a:ext cx="3713700" cy="3630900"/>
          </a:xfrm>
          <a:prstGeom prst="rect">
            <a:avLst/>
          </a:prstGeom>
          <a:noFill/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1"/>
          <p:cNvSpPr/>
          <p:nvPr/>
        </p:nvSpPr>
        <p:spPr>
          <a:xfrm>
            <a:off x="4945549" y="1079550"/>
            <a:ext cx="3438600" cy="33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1"/>
          <p:cNvSpPr txBox="1"/>
          <p:nvPr/>
        </p:nvSpPr>
        <p:spPr>
          <a:xfrm>
            <a:off x="5163775" y="1408550"/>
            <a:ext cx="3438600" cy="1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Москвичи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— основа национальной команды на международных олимпиадах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2010 г. - 10 медалей (3 золотых и 7 серебряных)</a:t>
            </a:r>
            <a:endParaRPr sz="10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2022 г. - 19 медалей (12 золотых и 7 серебряных)  </a:t>
            </a:r>
            <a:r>
              <a:rPr lang="ru" sz="9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                                                   </a:t>
            </a:r>
            <a:endParaRPr sz="9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31"/>
          <p:cNvSpPr txBox="1"/>
          <p:nvPr/>
        </p:nvSpPr>
        <p:spPr>
          <a:xfrm>
            <a:off x="4974600" y="1000800"/>
            <a:ext cx="340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Олимпиадное движение</a:t>
            </a:r>
            <a:endParaRPr sz="180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41" name="Google Shape;341;p31"/>
          <p:cNvSpPr txBox="1"/>
          <p:nvPr/>
        </p:nvSpPr>
        <p:spPr>
          <a:xfrm>
            <a:off x="5099500" y="2780200"/>
            <a:ext cx="20832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каждой третьей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школе столицы есть победители и призеры </a:t>
            </a:r>
            <a:r>
              <a:rPr lang="ru" sz="13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Всероссийской олимпиады</a:t>
            </a:r>
            <a:endParaRPr sz="1300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2010 г. - 278 чел.</a:t>
            </a:r>
            <a:endParaRPr sz="10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2022 г. -  1 317 чел.</a:t>
            </a:r>
            <a:r>
              <a:rPr lang="ru" sz="1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000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в 5 раз)</a:t>
            </a:r>
            <a:endParaRPr sz="10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2" name="Google Shape;342;p31"/>
          <p:cNvPicPr preferRelativeResize="0"/>
          <p:nvPr/>
        </p:nvPicPr>
        <p:blipFill rotWithShape="1">
          <a:blip r:embed="rId4">
            <a:alphaModFix/>
          </a:blip>
          <a:srcRect b="20000"/>
          <a:stretch/>
        </p:blipFill>
        <p:spPr>
          <a:xfrm>
            <a:off x="6637600" y="2254463"/>
            <a:ext cx="2283899" cy="2892323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"/>
          <p:cNvSpPr txBox="1">
            <a:spLocks noGrp="1"/>
          </p:cNvSpPr>
          <p:nvPr>
            <p:ph type="title"/>
          </p:nvPr>
        </p:nvSpPr>
        <p:spPr>
          <a:xfrm>
            <a:off x="1934375" y="296328"/>
            <a:ext cx="70632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УЧАСТИЕ В МЕЖДУНАРОДНЫХ СОСТЯЗАНИЯХ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49" name="Google Shape;349;p32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0" name="Google Shape;350;p32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1" name="Google Shape;351;p32"/>
          <p:cNvSpPr txBox="1"/>
          <p:nvPr/>
        </p:nvSpPr>
        <p:spPr>
          <a:xfrm>
            <a:off x="1502950" y="1711850"/>
            <a:ext cx="180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Международное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исследование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PISA-2018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2" name="Google Shape;352;p32"/>
          <p:cNvSpPr txBox="1"/>
          <p:nvPr/>
        </p:nvSpPr>
        <p:spPr>
          <a:xfrm>
            <a:off x="512350" y="1058825"/>
            <a:ext cx="7836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Москва — в пятерке мировых лидеров по качеству образования</a:t>
            </a:r>
            <a:endParaRPr sz="160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53" name="Google Shape;353;p32"/>
          <p:cNvSpPr txBox="1"/>
          <p:nvPr/>
        </p:nvSpPr>
        <p:spPr>
          <a:xfrm>
            <a:off x="4084144" y="1711850"/>
            <a:ext cx="180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Международное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исследование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ICILS-2018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32"/>
          <p:cNvSpPr txBox="1"/>
          <p:nvPr/>
        </p:nvSpPr>
        <p:spPr>
          <a:xfrm>
            <a:off x="6903552" y="1711850"/>
            <a:ext cx="180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Международное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исследование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TIMSS-2019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5" name="Google Shape;35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2519" y="1809369"/>
            <a:ext cx="701349" cy="58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2904" y="1753525"/>
            <a:ext cx="658337" cy="6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2"/>
          <p:cNvPicPr preferRelativeResize="0"/>
          <p:nvPr/>
        </p:nvPicPr>
        <p:blipFill rotWithShape="1">
          <a:blip r:embed="rId6">
            <a:alphaModFix/>
          </a:blip>
          <a:srcRect l="22542" r="20343" b="49034"/>
          <a:stretch/>
        </p:blipFill>
        <p:spPr>
          <a:xfrm>
            <a:off x="542861" y="1670077"/>
            <a:ext cx="1005226" cy="73547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2"/>
          <p:cNvSpPr txBox="1"/>
          <p:nvPr/>
        </p:nvSpPr>
        <p:spPr>
          <a:xfrm>
            <a:off x="524225" y="2672600"/>
            <a:ext cx="2046600" cy="11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 место в мире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естествознанию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среди учеников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4-х классов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32"/>
          <p:cNvSpPr txBox="1"/>
          <p:nvPr/>
        </p:nvSpPr>
        <p:spPr>
          <a:xfrm>
            <a:off x="2746763" y="2672600"/>
            <a:ext cx="2431200" cy="11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 место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компьютерной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информационной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грамотности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32"/>
          <p:cNvSpPr txBox="1"/>
          <p:nvPr/>
        </p:nvSpPr>
        <p:spPr>
          <a:xfrm>
            <a:off x="5011379" y="2672600"/>
            <a:ext cx="16521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 место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финансовой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грамотности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1" name="Google Shape;361;p32"/>
          <p:cNvSpPr txBox="1"/>
          <p:nvPr/>
        </p:nvSpPr>
        <p:spPr>
          <a:xfrm>
            <a:off x="6865470" y="2672600"/>
            <a:ext cx="16521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 место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читательской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грамотности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62" name="Google Shape;362;p32"/>
          <p:cNvCxnSpPr/>
          <p:nvPr/>
        </p:nvCxnSpPr>
        <p:spPr>
          <a:xfrm>
            <a:off x="2570825" y="2815106"/>
            <a:ext cx="0" cy="8697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Google Shape;363;p32"/>
          <p:cNvCxnSpPr/>
          <p:nvPr/>
        </p:nvCxnSpPr>
        <p:spPr>
          <a:xfrm>
            <a:off x="4847933" y="2815106"/>
            <a:ext cx="0" cy="8697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Google Shape;364;p32"/>
          <p:cNvCxnSpPr/>
          <p:nvPr/>
        </p:nvCxnSpPr>
        <p:spPr>
          <a:xfrm>
            <a:off x="6711613" y="2793056"/>
            <a:ext cx="0" cy="8697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Google Shape;365;p32"/>
          <p:cNvSpPr txBox="1"/>
          <p:nvPr/>
        </p:nvSpPr>
        <p:spPr>
          <a:xfrm>
            <a:off x="521964" y="3882539"/>
            <a:ext cx="20466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 место в мире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математической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грамотности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32"/>
          <p:cNvSpPr txBox="1"/>
          <p:nvPr/>
        </p:nvSpPr>
        <p:spPr>
          <a:xfrm>
            <a:off x="2744500" y="3882550"/>
            <a:ext cx="27105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 место в мире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естествознанию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среди учеников 8-х классов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67" name="Google Shape;367;p32"/>
          <p:cNvCxnSpPr/>
          <p:nvPr/>
        </p:nvCxnSpPr>
        <p:spPr>
          <a:xfrm>
            <a:off x="2568564" y="4025045"/>
            <a:ext cx="0" cy="6300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8" name="Google Shape;368;p32"/>
          <p:cNvPicPr preferRelativeResize="0"/>
          <p:nvPr/>
        </p:nvPicPr>
        <p:blipFill rotWithShape="1">
          <a:blip r:embed="rId7">
            <a:alphaModFix/>
          </a:blip>
          <a:srcRect b="61547"/>
          <a:stretch/>
        </p:blipFill>
        <p:spPr>
          <a:xfrm>
            <a:off x="5414261" y="3783200"/>
            <a:ext cx="3550611" cy="13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3"/>
          <p:cNvSpPr txBox="1">
            <a:spLocks noGrp="1"/>
          </p:cNvSpPr>
          <p:nvPr>
            <p:ph type="title"/>
          </p:nvPr>
        </p:nvSpPr>
        <p:spPr>
          <a:xfrm>
            <a:off x="2124800" y="281142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МАССОВОЕ КАЧЕСТВЕННОЕ ОБРАЗОВАНИЕ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379" name="Google Shape;379;p33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0" name="Google Shape;380;p33"/>
          <p:cNvSpPr txBox="1"/>
          <p:nvPr/>
        </p:nvSpPr>
        <p:spPr>
          <a:xfrm>
            <a:off x="405175" y="1194150"/>
            <a:ext cx="8422200" cy="351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Доля выпускников, набравших по итогам ЕГЭ в 2021/2022 уч. г. по трем предметам от 220 до 249 баллов - 16 %</a:t>
            </a: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Доля выпускников, набравших по итогам ЕГЭ в 2021/2022 уч. г. по трем предметам от 250 и более баллов - 17 %</a:t>
            </a:r>
          </a:p>
          <a:p>
            <a:pPr marL="457200" indent="-323850">
              <a:spcBef>
                <a:spcPts val="1000"/>
              </a:spcBef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Доля выпускников, набравших по итогам ЕГЭ в 2021/2022 уч. г. по трем предметам от 190до 219 баллов - 16 %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Менее 160 баллов набрали - 14%</a:t>
            </a: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14%выпускников  сдавали только два экзамена </a:t>
            </a: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(в динамике по сравнению с 2020/2021 годом – значимых изменений нет ) </a:t>
            </a: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23</a:t>
            </a:fld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1881397" y="149573"/>
            <a:ext cx="7025779" cy="488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ВСЕРОССИЙСКАЯ ОЛИМПИАДА ШКОЛЬНИКОВ</a:t>
            </a:r>
            <a:b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Победители и призёры муниципального этапа </a:t>
            </a:r>
            <a:b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7- 11 классы</a:t>
            </a:r>
            <a:b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391" name="Google Shape;391;p34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2" name="Google Shape;392;p34"/>
          <p:cNvSpPr txBox="1"/>
          <p:nvPr/>
        </p:nvSpPr>
        <p:spPr>
          <a:xfrm>
            <a:off x="249958" y="1174878"/>
            <a:ext cx="2543873" cy="323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3350" lvl="0">
              <a:buClr>
                <a:schemeClr val="dk2"/>
              </a:buClr>
              <a:buSzPts val="1500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2021-2022 учебный год 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12 предметов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39 обучающихся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47 дипломов</a:t>
            </a: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24</a:t>
            </a:fld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  <p:sp>
        <p:nvSpPr>
          <p:cNvPr id="11" name="Google Shape;392;p34"/>
          <p:cNvSpPr txBox="1"/>
          <p:nvPr/>
        </p:nvSpPr>
        <p:spPr>
          <a:xfrm>
            <a:off x="5337704" y="1174877"/>
            <a:ext cx="2543873" cy="323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3350" lvl="0">
              <a:buClr>
                <a:schemeClr val="dk2"/>
              </a:buClr>
              <a:buSzPts val="1500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2019-2020 учебный год 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13 предметов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66 обучающихся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82 диплома</a:t>
            </a: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392;p34"/>
          <p:cNvSpPr txBox="1"/>
          <p:nvPr/>
        </p:nvSpPr>
        <p:spPr>
          <a:xfrm>
            <a:off x="2793831" y="1174877"/>
            <a:ext cx="2543873" cy="323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3350" lvl="0">
              <a:buClr>
                <a:schemeClr val="dk2"/>
              </a:buClr>
              <a:buSzPts val="1500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2020-2021 учебный год 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19 предметов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72 обучающихся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118 дипломов</a:t>
            </a: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1881397" y="149573"/>
            <a:ext cx="7025779" cy="488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Победители и призёры муниципального этапа Всероссийской   олимпиады   школьников</a:t>
            </a:r>
            <a:b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391" name="Google Shape;391;p34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25</a:t>
            </a:fld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  <p:graphicFrame>
        <p:nvGraphicFramePr>
          <p:cNvPr id="9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7628492"/>
              </p:ext>
            </p:extLst>
          </p:nvPr>
        </p:nvGraphicFramePr>
        <p:xfrm>
          <a:off x="424846" y="846357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35212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1881397" y="149573"/>
            <a:ext cx="7025779" cy="488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Победители и призёры регионального этапа</a:t>
            </a:r>
            <a:b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Всероссийской олимпиады   школьников</a:t>
            </a:r>
            <a:b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2021-2022 учебный год</a:t>
            </a:r>
            <a:b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391" name="Google Shape;391;p34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2" name="Google Shape;392;p34"/>
          <p:cNvSpPr txBox="1"/>
          <p:nvPr/>
        </p:nvSpPr>
        <p:spPr>
          <a:xfrm>
            <a:off x="127116" y="1753779"/>
            <a:ext cx="8894042" cy="231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3350" lvl="0">
              <a:buClr>
                <a:schemeClr val="dk2"/>
              </a:buClr>
              <a:buSzPts val="1500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Обществознание	10Б	</a:t>
            </a:r>
            <a:r>
              <a:rPr lang="ru-RU" sz="15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Дремлюга</a:t>
            </a: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Анастасия                	Призёр </a:t>
            </a:r>
          </a:p>
          <a:p>
            <a:pPr marL="133350" lvl="0">
              <a:buClr>
                <a:schemeClr val="dk2"/>
              </a:buClr>
              <a:buSzPts val="1500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Право			10Б	</a:t>
            </a:r>
            <a:r>
              <a:rPr lang="ru-RU" sz="15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Астанина</a:t>
            </a: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Ева	                 		Призёр</a:t>
            </a:r>
          </a:p>
          <a:p>
            <a:pPr marL="133350" lvl="0">
              <a:buClr>
                <a:schemeClr val="dk2"/>
              </a:buClr>
              <a:buSzPts val="1500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Английский язык   	10Б	Колосов Игорь  	                 		Победитель</a:t>
            </a:r>
          </a:p>
          <a:p>
            <a:pPr marL="133350" lvl="0">
              <a:buClr>
                <a:schemeClr val="dk2"/>
              </a:buClr>
              <a:buSzPts val="1500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Английский язык   	11Б	Федулова Нина 	                 		Победитель</a:t>
            </a: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26</a:t>
            </a:fld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59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1881397" y="149573"/>
            <a:ext cx="7025779" cy="488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Победители и призёры заключительного этапа Всероссийской олимпиады  школьников</a:t>
            </a:r>
            <a:b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2020-2021 учебный год</a:t>
            </a:r>
            <a:b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b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391" name="Google Shape;391;p34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2" name="Google Shape;392;p34"/>
          <p:cNvSpPr txBox="1"/>
          <p:nvPr/>
        </p:nvSpPr>
        <p:spPr>
          <a:xfrm>
            <a:off x="127116" y="1753779"/>
            <a:ext cx="8894042" cy="1620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3350" lvl="0">
              <a:buClr>
                <a:schemeClr val="dk2"/>
              </a:buClr>
              <a:buSzPts val="1500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Английский язык   	10Б	Федулова Нина 	                 		Призёр</a:t>
            </a: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27</a:t>
            </a:fld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3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1881397" y="149573"/>
            <a:ext cx="7025779" cy="488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МОСКОВСКАЯ ОЛИМПИАДА ШКОЛЬНИКОВ</a:t>
            </a:r>
            <a:b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b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391" name="Google Shape;391;p34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2" name="Google Shape;392;p34"/>
          <p:cNvSpPr txBox="1"/>
          <p:nvPr/>
        </p:nvSpPr>
        <p:spPr>
          <a:xfrm>
            <a:off x="456037" y="1266976"/>
            <a:ext cx="8894042" cy="251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3350" lvl="0">
              <a:buClr>
                <a:schemeClr val="dk2"/>
              </a:buClr>
              <a:buSzPts val="1500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 2021-2022 учебном году  учащиеся приняли участие в Московской олимпиаде школьников по трём  предметам: </a:t>
            </a:r>
          </a:p>
          <a:p>
            <a:pPr marL="133350" lvl="0">
              <a:buClr>
                <a:schemeClr val="dk2"/>
              </a:buClr>
              <a:buSzPts val="1500"/>
            </a:pPr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3350" lvl="0">
              <a:buClr>
                <a:schemeClr val="dk2"/>
              </a:buClr>
              <a:buSzPts val="1500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химия (1 чел)  </a:t>
            </a:r>
          </a:p>
          <a:p>
            <a:pPr marL="133350" lvl="0">
              <a:buClr>
                <a:schemeClr val="dk2"/>
              </a:buClr>
              <a:buSzPts val="1500"/>
            </a:pPr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3350" lvl="0">
              <a:buClr>
                <a:schemeClr val="dk2"/>
              </a:buClr>
              <a:buSzPts val="1500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ИЗО(5 чел)</a:t>
            </a:r>
          </a:p>
          <a:p>
            <a:pPr marL="133350" lvl="0">
              <a:buClr>
                <a:schemeClr val="dk2"/>
              </a:buClr>
              <a:buSzPts val="1500"/>
            </a:pPr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3350" lvl="0">
              <a:buClr>
                <a:schemeClr val="dk2"/>
              </a:buClr>
              <a:buSzPts val="1500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робототехника (1 чел)</a:t>
            </a: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28</a:t>
            </a:fld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62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1881397" y="149573"/>
            <a:ext cx="7025779" cy="4885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Показатели результативности работы школы по использованию культурных ресурсов города в обучении</a:t>
            </a:r>
            <a:b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b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391" name="Google Shape;391;p34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29</a:t>
            </a:fld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7057"/>
              </p:ext>
            </p:extLst>
          </p:nvPr>
        </p:nvGraphicFramePr>
        <p:xfrm>
          <a:off x="651263" y="1223585"/>
          <a:ext cx="6729859" cy="308781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{BC89EF96-8CEA-46FF-86C4-4CE0E7609802}</a:tableStyleId>
              </a:tblPr>
              <a:tblGrid>
                <a:gridCol w="3466131">
                  <a:extLst>
                    <a:ext uri="{9D8B030D-6E8A-4147-A177-3AD203B41FA5}">
                      <a16:colId xmlns:a16="http://schemas.microsoft.com/office/drawing/2014/main" val="4200043107"/>
                    </a:ext>
                  </a:extLst>
                </a:gridCol>
                <a:gridCol w="1758365">
                  <a:extLst>
                    <a:ext uri="{9D8B030D-6E8A-4147-A177-3AD203B41FA5}">
                      <a16:colId xmlns:a16="http://schemas.microsoft.com/office/drawing/2014/main" val="2136657308"/>
                    </a:ext>
                  </a:extLst>
                </a:gridCol>
                <a:gridCol w="1505363">
                  <a:extLst>
                    <a:ext uri="{9D8B030D-6E8A-4147-A177-3AD203B41FA5}">
                      <a16:colId xmlns:a16="http://schemas.microsoft.com/office/drawing/2014/main" val="4134818889"/>
                    </a:ext>
                  </a:extLst>
                </a:gridCol>
              </a:tblGrid>
              <a:tr h="463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Победители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Призёры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5925242"/>
                  </a:ext>
                </a:extLst>
              </a:tr>
              <a:tr h="593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Олимпиада «Музеи. Парки. Усадьбы»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12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5153384"/>
                  </a:ext>
                </a:extLst>
              </a:tr>
              <a:tr h="593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Олимпиада « Не прервётся связь поколений»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8384521"/>
                  </a:ext>
                </a:extLst>
              </a:tr>
              <a:tr h="5932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Олимпиада «История и культура храмов столицы»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4008321"/>
                  </a:ext>
                </a:extLst>
              </a:tr>
              <a:tr h="8443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Олимпиада «Готов к жизни</a:t>
                      </a:r>
                      <a:r>
                        <a:rPr lang="ru-RU" sz="1400" baseline="0" dirty="0">
                          <a:effectLst/>
                        </a:rPr>
                        <a:t> в умном городе»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25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268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502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2340900" y="158050"/>
            <a:ext cx="6756600" cy="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ОСНОВНЫЕ НАПРАВЛЕНИЯ </a:t>
            </a:r>
            <a:b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РАСХОДОВ БЮДЖЕТА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513117" y="1222150"/>
            <a:ext cx="3824808" cy="27183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  <a:t>Предоставление образования жителям города</a:t>
            </a:r>
            <a:r>
              <a:rPr lang="ru" sz="15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ru" sz="15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latin typeface="Montserrat"/>
                <a:ea typeface="Montserrat"/>
                <a:cs typeface="Montserrat"/>
                <a:sym typeface="Montserrat"/>
              </a:rPr>
              <a:t>в том числе: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  <a:t>437 328 624 рублей</a:t>
            </a:r>
            <a:r>
              <a:rPr lang="ru" sz="1500" dirty="0">
                <a:latin typeface="Montserrat"/>
                <a:ea typeface="Montserrat"/>
                <a:cs typeface="Montserrat"/>
                <a:sym typeface="Montserrat"/>
              </a:rPr>
              <a:t> школьное </a:t>
            </a:r>
            <a:br>
              <a:rPr lang="ru" sz="15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latin typeface="Montserrat"/>
                <a:ea typeface="Montserrat"/>
                <a:cs typeface="Montserrat"/>
                <a:sym typeface="Montserrat"/>
              </a:rPr>
              <a:t>образование 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  <a:t>185 002 033 рублей</a:t>
            </a:r>
            <a:r>
              <a:rPr lang="ru" sz="1500" dirty="0">
                <a:latin typeface="Montserrat"/>
                <a:ea typeface="Montserrat"/>
                <a:cs typeface="Montserrat"/>
                <a:sym typeface="Montserrat"/>
              </a:rPr>
              <a:t> дошкольное </a:t>
            </a:r>
            <a:br>
              <a:rPr lang="ru" sz="15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latin typeface="Montserrat"/>
                <a:ea typeface="Montserrat"/>
                <a:cs typeface="Montserrat"/>
                <a:sym typeface="Montserrat"/>
              </a:rPr>
              <a:t>образование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SzPts val="1500"/>
              <a:buFont typeface="Montserrat"/>
              <a:buChar char="●"/>
            </a:pPr>
            <a: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  <a:t>161 60 154 рублей</a:t>
            </a:r>
            <a:r>
              <a:rPr lang="ru" sz="1500" dirty="0">
                <a:latin typeface="Montserrat"/>
                <a:ea typeface="Montserrat"/>
                <a:cs typeface="Montserrat"/>
                <a:sym typeface="Montserrat"/>
              </a:rPr>
              <a:t> дополнительное образование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7" name="Google Shape;97;p15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15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5"/>
          <p:cNvSpPr txBox="1">
            <a:spLocks noGrp="1"/>
          </p:cNvSpPr>
          <p:nvPr>
            <p:ph type="body" idx="1"/>
          </p:nvPr>
        </p:nvSpPr>
        <p:spPr>
          <a:xfrm>
            <a:off x="4757250" y="1222149"/>
            <a:ext cx="4161900" cy="3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  <a:t>Создание современных условий </a:t>
            </a:r>
            <a:b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  <a:t>для предоставления </a:t>
            </a:r>
            <a:b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  <a:t>качественного образования</a:t>
            </a:r>
            <a:r>
              <a:rPr lang="ru" sz="15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ru" sz="15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latin typeface="Montserrat"/>
                <a:ea typeface="Montserrat"/>
                <a:cs typeface="Montserrat"/>
                <a:sym typeface="Montserrat"/>
              </a:rPr>
              <a:t>в том числе: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  <a:t>10 256 187 рублей </a:t>
            </a:r>
            <a:r>
              <a:rPr lang="ru" sz="1500" dirty="0">
                <a:latin typeface="Montserrat"/>
                <a:ea typeface="Montserrat"/>
                <a:cs typeface="Montserrat"/>
                <a:sym typeface="Montserrat"/>
              </a:rPr>
              <a:t>оборудование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900" dirty="0">
                <a:latin typeface="Montserrat"/>
                <a:ea typeface="Montserrat"/>
                <a:cs typeface="Montserrat"/>
                <a:sym typeface="Montserrat"/>
              </a:rPr>
              <a:t>оснащение предпрофессиональных классов (академические, инженерные, медицинские, IT-классы и пр.); обновление учебно-лабораторного оборудования; реализация комплексной программы модернизации и замены АПС в зданиях в целях обеспечения безопасности и т.п.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934375" y="296328"/>
            <a:ext cx="56373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НОВЫЙ ФОРМАТ ПОДГОТОВКИ К ЕГЭ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99" name="Google Shape;399;p35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0" name="Google Shape;400;p35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1" name="Google Shape;401;p35"/>
          <p:cNvSpPr txBox="1"/>
          <p:nvPr/>
        </p:nvSpPr>
        <p:spPr>
          <a:xfrm>
            <a:off x="512350" y="966387"/>
            <a:ext cx="8192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Точечная подготовка к ЕГЭ в школе </a:t>
            </a:r>
            <a:endParaRPr sz="150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02" name="Google Shape;402;p35"/>
          <p:cNvSpPr txBox="1"/>
          <p:nvPr/>
        </p:nvSpPr>
        <p:spPr>
          <a:xfrm>
            <a:off x="317300" y="1489625"/>
            <a:ext cx="49488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Подготовка к экзаменам в группах с ребятами со схожим уровнем знаний и нацеленностью на результат ЕГЭ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Отработка именно тех заданий, которые вызывают у ребят трудности 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Проведены единые контрольные работы по всем предметам 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Подготовлен материал для одиннадцатиклассников школ, участников проекта, для подготовки по всем заданиям ЕГЭ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Учителя, участники проекта, постоянно повышают уровень квалификации на курсах повышения квалификации 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3" name="Google Shape;403;p35"/>
          <p:cNvPicPr preferRelativeResize="0"/>
          <p:nvPr/>
        </p:nvPicPr>
        <p:blipFill rotWithShape="1">
          <a:blip r:embed="rId4">
            <a:alphaModFix/>
          </a:blip>
          <a:srcRect r="15282"/>
          <a:stretch/>
        </p:blipFill>
        <p:spPr>
          <a:xfrm>
            <a:off x="4095575" y="1381875"/>
            <a:ext cx="5048426" cy="378045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" name="Google Shape;409;p36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4" name="Google Shape;414;p36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5" name="Google Shape;415;p36"/>
          <p:cNvSpPr txBox="1"/>
          <p:nvPr/>
        </p:nvSpPr>
        <p:spPr>
          <a:xfrm>
            <a:off x="512350" y="1536375"/>
            <a:ext cx="7750142" cy="3313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ГБОУ Школа №1582 – участник проекта</a:t>
            </a: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по подготовке к ЕГЭ </a:t>
            </a: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  рамках проекта :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1000"/>
              </a:spcAft>
              <a:buFontTx/>
              <a:buChar char="-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зменен учебный план 11 классов,составлени индивидуальные учебные планы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1000"/>
              </a:spcAft>
              <a:buFontTx/>
              <a:buChar char="-"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Составлено расписание с учетом тренингов по ЕГЭ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1000"/>
              </a:spcAft>
              <a:buFontTx/>
              <a:buChar char="-"/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У</a:t>
            </a: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чителя,работающие в 11 классов прошли обучение на курсах ПК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1000"/>
              </a:spcAft>
              <a:buFontTx/>
              <a:buChar char="-"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Сформированы группы обучающихся по уровню тренинга (базовый ,продвинутый)</a:t>
            </a:r>
          </a:p>
        </p:txBody>
      </p:sp>
      <p:sp>
        <p:nvSpPr>
          <p:cNvPr id="416" name="Google Shape;416;p36"/>
          <p:cNvSpPr txBox="1">
            <a:spLocks noGrp="1"/>
          </p:cNvSpPr>
          <p:nvPr>
            <p:ph type="title"/>
          </p:nvPr>
        </p:nvSpPr>
        <p:spPr>
          <a:xfrm>
            <a:off x="2365650" y="301725"/>
            <a:ext cx="63429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ИЗМЕНЕНИЕ ФОРМАТА ПОДГОТОВКИ К ЕГЭ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31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7"/>
          <p:cNvSpPr txBox="1">
            <a:spLocks noGrp="1"/>
          </p:cNvSpPr>
          <p:nvPr>
            <p:ph type="title"/>
          </p:nvPr>
        </p:nvSpPr>
        <p:spPr>
          <a:xfrm>
            <a:off x="1934375" y="287685"/>
            <a:ext cx="63804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ГОРОДСКИЕ ПРОЕКТЫ В СФЕРЕ ВОСПИТАНИЯ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23" name="Google Shape;423;p37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4" name="Google Shape;424;p37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5" name="Google Shape;425;p37"/>
          <p:cNvSpPr txBox="1"/>
          <p:nvPr/>
        </p:nvSpPr>
        <p:spPr>
          <a:xfrm>
            <a:off x="1037100" y="966875"/>
            <a:ext cx="3897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Церемония поднятия Государственного флага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Российской Федерации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исполнения государственного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гимна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(все школы)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6" name="Google Shape;426;p37"/>
          <p:cNvSpPr txBox="1"/>
          <p:nvPr/>
        </p:nvSpPr>
        <p:spPr>
          <a:xfrm>
            <a:off x="1037100" y="2639975"/>
            <a:ext cx="33108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Цикл внеурочных занятий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«Разговоры о важном»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(все школы)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7" name="Google Shape;42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1147989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900" y="2738919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390956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4900" y="124091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401964"/>
            <a:ext cx="334200" cy="3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7"/>
          <p:cNvSpPr txBox="1"/>
          <p:nvPr/>
        </p:nvSpPr>
        <p:spPr>
          <a:xfrm>
            <a:off x="1037100" y="3751475"/>
            <a:ext cx="36333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Проект «Школьный театр» 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(более 500 театральных студий)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p37"/>
          <p:cNvSpPr txBox="1"/>
          <p:nvPr/>
        </p:nvSpPr>
        <p:spPr>
          <a:xfrm>
            <a:off x="4853275" y="1070575"/>
            <a:ext cx="4132200" cy="17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Сохранение исторической памяти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(посещение уникальных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экспозиций Музея Победы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«Подвиг народа» и «Битва за Москву»)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&gt;150 000 школьников посещают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Музей Победы ежегодно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4" name="Google Shape;434;p37"/>
          <p:cNvSpPr txBox="1"/>
          <p:nvPr/>
        </p:nvSpPr>
        <p:spPr>
          <a:xfrm>
            <a:off x="4982200" y="3228575"/>
            <a:ext cx="36333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Российское движение детей и молодежи «Движение первых» 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(активное участие московских школьников)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5" name="Google Shape;445;p38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594942" y="857763"/>
            <a:ext cx="8135700" cy="287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 01.09.2021 г. введена новая модель воспитания на основе реализации  программы  воспитания, предусматривающий </a:t>
            </a:r>
            <a:r>
              <a:rPr lang="ru-RU" sz="15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деятельностный</a:t>
            </a: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характер воспитания: организация интересной и событийно насыщенной жизни и модульный принцип.</a:t>
            </a:r>
          </a:p>
          <a:p>
            <a:pPr lvl="0"/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Общая цель воспитания в ГБОУ Школа № 1582 – это личностное развитие обучающихся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5586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РАБОТА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33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5586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РАБОТА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34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570355" y="748118"/>
            <a:ext cx="4272943" cy="284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Виды, формы и содержание деятельности</a:t>
            </a:r>
          </a:p>
        </p:txBody>
      </p:sp>
      <p:sp>
        <p:nvSpPr>
          <p:cNvPr id="17" name="Блок-схема: узел 16"/>
          <p:cNvSpPr/>
          <p:nvPr/>
        </p:nvSpPr>
        <p:spPr>
          <a:xfrm>
            <a:off x="811065" y="1082186"/>
            <a:ext cx="2248306" cy="100306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Инвариантные модули</a:t>
            </a:r>
          </a:p>
        </p:txBody>
      </p:sp>
      <p:sp>
        <p:nvSpPr>
          <p:cNvPr id="18" name="Блок-схема: узел 17"/>
          <p:cNvSpPr/>
          <p:nvPr/>
        </p:nvSpPr>
        <p:spPr>
          <a:xfrm>
            <a:off x="5703644" y="1082186"/>
            <a:ext cx="2248306" cy="100306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Вариативные модули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0524" y="2134455"/>
            <a:ext cx="3433844" cy="23263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Классное руководство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Школьный урок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Самоуправление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Профориентация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Курсы внеурочной деятельности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Работа с родителями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947939" y="2134455"/>
            <a:ext cx="3536902" cy="23263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Ключевые общешкольные дела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Волонтерство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Музейное дело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 чего начинается Родина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Школа-территория здоровья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Экскурсии, экспедиции, походы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Организация предметно-эстетической среды</a:t>
            </a:r>
          </a:p>
        </p:txBody>
      </p:sp>
      <p:sp>
        <p:nvSpPr>
          <p:cNvPr id="21" name="Плюс 20"/>
          <p:cNvSpPr/>
          <p:nvPr/>
        </p:nvSpPr>
        <p:spPr>
          <a:xfrm>
            <a:off x="3944424" y="1217400"/>
            <a:ext cx="797616" cy="79761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80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5" name="Google Shape;445;p38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594942" y="857763"/>
            <a:ext cx="8135700" cy="231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 января 2021 года  школа ежегодно участвует в городском проекте </a:t>
            </a:r>
          </a:p>
          <a:p>
            <a:pPr lvl="0"/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«УЧЕБНЫЙ ДЕНЬ В ТЕХНОПАРКЕ»</a:t>
            </a:r>
          </a:p>
          <a:p>
            <a:pPr lvl="0">
              <a:spcBef>
                <a:spcPts val="1000"/>
              </a:spcBef>
            </a:pPr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Обучение  проходит в очном режиме на базе технопарка с 9:00 до 15:40 раз в две недели по следующим направлениям: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5586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РАБОТА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35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  <p:pic>
        <p:nvPicPr>
          <p:cNvPr id="8" name="Рисунок 7" descr="http://grandpolymer.ru/wp-content/uploads/2015/07/mosgormash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413" y="282569"/>
            <a:ext cx="2123005" cy="49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4" y="2003747"/>
            <a:ext cx="2125614" cy="15942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2265" y="2265757"/>
            <a:ext cx="2010253" cy="150769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319951" y="4066289"/>
            <a:ext cx="17712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11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«РОБОТОТЕХНИКА»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887" y="2003747"/>
            <a:ext cx="2284141" cy="159421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319096" y="3655592"/>
            <a:ext cx="24115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«ГЕОИНФОРМАТИКА»</a:t>
            </a:r>
            <a:endParaRPr lang="ru-RU" sz="105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11716" y="3670980"/>
            <a:ext cx="26584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10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«ВИРТУАЛЬНАЯ РЕАЛЬНОСТЬ»</a:t>
            </a:r>
          </a:p>
        </p:txBody>
      </p:sp>
    </p:spTree>
    <p:extLst>
      <p:ext uri="{BB962C8B-B14F-4D97-AF65-F5344CB8AC3E}">
        <p14:creationId xmlns:p14="http://schemas.microsoft.com/office/powerpoint/2010/main" val="23368266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5" name="Google Shape;445;p38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529158" y="884968"/>
            <a:ext cx="813570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Всего в 2021-2022 учебном году приняли участие 60 обучающихся 8-10 классов.</a:t>
            </a:r>
          </a:p>
          <a:p>
            <a:pPr lvl="0"/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Планы на будущее –социальное партнерство с новыми технопарками столицы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5586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РАБОТА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36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905" y="56741"/>
            <a:ext cx="767446" cy="8010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3" b="-1852"/>
          <a:stretch/>
        </p:blipFill>
        <p:spPr>
          <a:xfrm rot="5400000">
            <a:off x="459248" y="1575250"/>
            <a:ext cx="2023726" cy="183758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52319" y="3558634"/>
            <a:ext cx="3757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«</a:t>
            </a:r>
            <a:r>
              <a:rPr lang="ru-RU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СОВРЕМЕННАЯ КОСМОНАВТИКА»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04" b="-464"/>
          <a:stretch/>
        </p:blipFill>
        <p:spPr>
          <a:xfrm rot="5400000">
            <a:off x="2349537" y="1545704"/>
            <a:ext cx="2023727" cy="189667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2"/>
          <a:stretch/>
        </p:blipFill>
        <p:spPr>
          <a:xfrm>
            <a:off x="5473243" y="1547962"/>
            <a:ext cx="2778240" cy="178858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6452448" y="3373968"/>
            <a:ext cx="1340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«ХАЙТЕК»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802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529158" y="766557"/>
            <a:ext cx="8135700" cy="214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ГБОУ Школа № 1582 входит в топ образовательных организаций, реализующих проект «Кадетский класс в московской школе».</a:t>
            </a:r>
            <a:b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 школе реализуются общеобразовательные программы основного общего, среднего  общего образования, включающий кадетский компонент.</a:t>
            </a:r>
          </a:p>
          <a:p>
            <a:pPr lvl="0"/>
            <a:r>
              <a:rPr lang="ru-RU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Обучающиеся кадетских классов принимают участие в следующих мероприятиях:</a:t>
            </a:r>
          </a:p>
          <a:p>
            <a:pPr lvl="0"/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78807" y="86680"/>
            <a:ext cx="5586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РАБОТА</a:t>
            </a:r>
            <a:b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Кадетское образование</a:t>
            </a:r>
            <a:b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37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905" y="56741"/>
            <a:ext cx="767446" cy="801022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932825"/>
              </p:ext>
            </p:extLst>
          </p:nvPr>
        </p:nvGraphicFramePr>
        <p:xfrm>
          <a:off x="529158" y="1879230"/>
          <a:ext cx="7703328" cy="306726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199532">
                  <a:extLst>
                    <a:ext uri="{9D8B030D-6E8A-4147-A177-3AD203B41FA5}">
                      <a16:colId xmlns:a16="http://schemas.microsoft.com/office/drawing/2014/main" val="2380809366"/>
                    </a:ext>
                  </a:extLst>
                </a:gridCol>
                <a:gridCol w="1650713">
                  <a:extLst>
                    <a:ext uri="{9D8B030D-6E8A-4147-A177-3AD203B41FA5}">
                      <a16:colId xmlns:a16="http://schemas.microsoft.com/office/drawing/2014/main" val="420555495"/>
                    </a:ext>
                  </a:extLst>
                </a:gridCol>
                <a:gridCol w="1100475">
                  <a:extLst>
                    <a:ext uri="{9D8B030D-6E8A-4147-A177-3AD203B41FA5}">
                      <a16:colId xmlns:a16="http://schemas.microsoft.com/office/drawing/2014/main" val="2467200733"/>
                    </a:ext>
                  </a:extLst>
                </a:gridCol>
                <a:gridCol w="1752608">
                  <a:extLst>
                    <a:ext uri="{9D8B030D-6E8A-4147-A177-3AD203B41FA5}">
                      <a16:colId xmlns:a16="http://schemas.microsoft.com/office/drawing/2014/main" val="2478674053"/>
                    </a:ext>
                  </a:extLst>
                </a:gridCol>
              </a:tblGrid>
              <a:tr h="401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Название мероприятия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Учреждение - организатор мероприятия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Целевая аудитория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Количество участников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extLst>
                  <a:ext uri="{0D108BD9-81ED-4DB2-BD59-A6C34878D82A}">
                    <a16:rowId xmlns:a16="http://schemas.microsoft.com/office/drawing/2014/main" val="2044438975"/>
                  </a:ext>
                </a:extLst>
              </a:tr>
              <a:tr h="340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Предпрофессиональный экзамен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МЦКО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11КК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 победителя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 призеров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extLst>
                  <a:ext uri="{0D108BD9-81ED-4DB2-BD59-A6C34878D82A}">
                    <a16:rowId xmlns:a16="http://schemas.microsoft.com/office/drawing/2014/main" val="3145786422"/>
                  </a:ext>
                </a:extLst>
              </a:tr>
              <a:tr h="3387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«Не прервется связь поколений»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ГМЦ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10КК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победитель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extLst>
                  <a:ext uri="{0D108BD9-81ED-4DB2-BD59-A6C34878D82A}">
                    <a16:rowId xmlns:a16="http://schemas.microsoft.com/office/drawing/2014/main" val="647945922"/>
                  </a:ext>
                </a:extLst>
              </a:tr>
              <a:tr h="340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Духовные скрепы Отечества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ГМЦ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7-11КК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 человек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Победители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extLst>
                  <a:ext uri="{0D108BD9-81ED-4DB2-BD59-A6C34878D82A}">
                    <a16:rowId xmlns:a16="http://schemas.microsoft.com/office/drawing/2014/main" val="3695428852"/>
                  </a:ext>
                </a:extLst>
              </a:tr>
              <a:tr h="340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Конкурс строя и песни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Центр Патриот. Спорт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7КК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27 человек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extLst>
                  <a:ext uri="{0D108BD9-81ED-4DB2-BD59-A6C34878D82A}">
                    <a16:rowId xmlns:a16="http://schemas.microsoft.com/office/drawing/2014/main" val="3879183840"/>
                  </a:ext>
                </a:extLst>
              </a:tr>
              <a:tr h="340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Торжественная клятва кадет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Центр Патриот. Спорт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7КК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 человек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extLst>
                  <a:ext uri="{0D108BD9-81ED-4DB2-BD59-A6C34878D82A}">
                    <a16:rowId xmlns:a16="http://schemas.microsoft.com/office/drawing/2014/main" val="1475141484"/>
                  </a:ext>
                </a:extLst>
              </a:tr>
              <a:tr h="340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«Москва - столица многонациональной России»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ГМЦ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 победителя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extLst>
                  <a:ext uri="{0D108BD9-81ED-4DB2-BD59-A6C34878D82A}">
                    <a16:rowId xmlns:a16="http://schemas.microsoft.com/office/drawing/2014/main" val="2101170048"/>
                  </a:ext>
                </a:extLst>
              </a:tr>
              <a:tr h="169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Первая помощь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ГМЦ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9-11КК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 человек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extLst>
                  <a:ext uri="{0D108BD9-81ED-4DB2-BD59-A6C34878D82A}">
                    <a16:rowId xmlns:a16="http://schemas.microsoft.com/office/drawing/2014/main" val="3830211149"/>
                  </a:ext>
                </a:extLst>
              </a:tr>
              <a:tr h="340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Хакатон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Центр Патриот. Спорт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7КК-11КК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 человек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2664" marR="42664" marT="0" marB="0"/>
                </a:tc>
                <a:extLst>
                  <a:ext uri="{0D108BD9-81ED-4DB2-BD59-A6C34878D82A}">
                    <a16:rowId xmlns:a16="http://schemas.microsoft.com/office/drawing/2014/main" val="2977247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9602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5" name="Google Shape;445;p38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78807" y="86680"/>
            <a:ext cx="5586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РАБОТА</a:t>
            </a:r>
            <a:b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Кадетское образование</a:t>
            </a:r>
            <a:b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38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905" y="56741"/>
            <a:ext cx="767446" cy="801022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588874"/>
              </p:ext>
            </p:extLst>
          </p:nvPr>
        </p:nvGraphicFramePr>
        <p:xfrm>
          <a:off x="594942" y="1260044"/>
          <a:ext cx="7703328" cy="307513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199532">
                  <a:extLst>
                    <a:ext uri="{9D8B030D-6E8A-4147-A177-3AD203B41FA5}">
                      <a16:colId xmlns:a16="http://schemas.microsoft.com/office/drawing/2014/main" val="2380809366"/>
                    </a:ext>
                  </a:extLst>
                </a:gridCol>
                <a:gridCol w="1650713">
                  <a:extLst>
                    <a:ext uri="{9D8B030D-6E8A-4147-A177-3AD203B41FA5}">
                      <a16:colId xmlns:a16="http://schemas.microsoft.com/office/drawing/2014/main" val="420555495"/>
                    </a:ext>
                  </a:extLst>
                </a:gridCol>
                <a:gridCol w="1100475">
                  <a:extLst>
                    <a:ext uri="{9D8B030D-6E8A-4147-A177-3AD203B41FA5}">
                      <a16:colId xmlns:a16="http://schemas.microsoft.com/office/drawing/2014/main" val="2467200733"/>
                    </a:ext>
                  </a:extLst>
                </a:gridCol>
                <a:gridCol w="1752608">
                  <a:extLst>
                    <a:ext uri="{9D8B030D-6E8A-4147-A177-3AD203B41FA5}">
                      <a16:colId xmlns:a16="http://schemas.microsoft.com/office/drawing/2014/main" val="2478674053"/>
                    </a:ext>
                  </a:extLst>
                </a:gridCol>
              </a:tblGrid>
              <a:tr h="348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Название мероприятия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Учреждение - организатор мероприятия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Целевая аудитория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Количество участников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extLst>
                  <a:ext uri="{0D108BD9-81ED-4DB2-BD59-A6C34878D82A}">
                    <a16:rowId xmlns:a16="http://schemas.microsoft.com/office/drawing/2014/main" val="2044438975"/>
                  </a:ext>
                </a:extLst>
              </a:tr>
              <a:tr h="2960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Фестиваль «Тебе, Россия, наши юные таланты».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Центр Патриот. Спорт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7-11КК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победитель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призера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extLst>
                  <a:ext uri="{0D108BD9-81ED-4DB2-BD59-A6C34878D82A}">
                    <a16:rowId xmlns:a16="http://schemas.microsoft.com/office/drawing/2014/main" val="3145786422"/>
                  </a:ext>
                </a:extLst>
              </a:tr>
              <a:tr h="295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Московский городской открытый конкурс «Нет краше Родины нашей»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ГМЦ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8КК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победитель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extLst>
                  <a:ext uri="{0D108BD9-81ED-4DB2-BD59-A6C34878D82A}">
                    <a16:rowId xmlns:a16="http://schemas.microsoft.com/office/drawing/2014/main" val="647945922"/>
                  </a:ext>
                </a:extLst>
              </a:tr>
              <a:tr h="2960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Олимпиада «Музеи. Парки. Усадьбы»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ГМЦ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 10, 11КК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победители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призеры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extLst>
                  <a:ext uri="{0D108BD9-81ED-4DB2-BD59-A6C34878D82A}">
                    <a16:rowId xmlns:a16="http://schemas.microsoft.com/office/drawing/2014/main" val="3695428852"/>
                  </a:ext>
                </a:extLst>
              </a:tr>
              <a:tr h="2960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Торжественная линейка Кадетского движения г. Москвы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Центр Патриот. Спорт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7-11КК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123 человека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extLst>
                  <a:ext uri="{0D108BD9-81ED-4DB2-BD59-A6C34878D82A}">
                    <a16:rowId xmlns:a16="http://schemas.microsoft.com/office/drawing/2014/main" val="3879183840"/>
                  </a:ext>
                </a:extLst>
              </a:tr>
              <a:tr h="2960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Почетный караул на Посту №1 на Поклонной горе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Центр Патриот. Спорт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8КК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 человек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extLst>
                  <a:ext uri="{0D108BD9-81ED-4DB2-BD59-A6C34878D82A}">
                    <a16:rowId xmlns:a16="http://schemas.microsoft.com/office/drawing/2014/main" val="1475141484"/>
                  </a:ext>
                </a:extLst>
              </a:tr>
              <a:tr h="447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Подготовка и проведение торжественного марша в честь проведения Парада на Красной площади в 1941 году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Школа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7-11К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123 человека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extLst>
                  <a:ext uri="{0D108BD9-81ED-4DB2-BD59-A6C34878D82A}">
                    <a16:rowId xmlns:a16="http://schemas.microsoft.com/office/drawing/2014/main" val="2101170048"/>
                  </a:ext>
                </a:extLst>
              </a:tr>
              <a:tr h="553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Межрегиональная олимпиада академии ФСБ. Отборочный этап.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Академия ФСБ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9-11К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453" marR="324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 человек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победителя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призеров</a:t>
                      </a:r>
                    </a:p>
                  </a:txBody>
                  <a:tcPr marL="32453" marR="32453" marT="0" marB="0"/>
                </a:tc>
                <a:extLst>
                  <a:ext uri="{0D108BD9-81ED-4DB2-BD59-A6C34878D82A}">
                    <a16:rowId xmlns:a16="http://schemas.microsoft.com/office/drawing/2014/main" val="3830211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9547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336758" y="695652"/>
            <a:ext cx="8135700" cy="410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На базе школы создан музейный комплекс, включающий в себя 4 музея:</a:t>
            </a:r>
          </a:p>
          <a:p>
            <a:pPr lvl="0"/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Музей боевой славы 12-ой артиллерийской Краснознамённой орденов Кутузова и Богдана Хмельницкого дивизии Прорыва резерва Верховного Главнокомандования</a:t>
            </a:r>
          </a:p>
          <a:p>
            <a:pPr lvl="0"/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Музей «Южное направление. Битва за Москву»</a:t>
            </a:r>
          </a:p>
          <a:p>
            <a:pPr lvl="0"/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Музей сельского быта и народного творчества «Родники мои серебряные»</a:t>
            </a:r>
          </a:p>
          <a:p>
            <a:pPr lvl="0"/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Музей народного быта «Берега»</a:t>
            </a:r>
          </a:p>
          <a:p>
            <a:pPr lvl="0"/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На базе музейного комплекса проходят познавательные экскурсии, интерактивные уроки, литературно-музыкальные композиции, патриотические акции, уроки мужества, встречи с ветеранами, исследовательские работы учащихся, акции «День в музее». Музей «Берега» является площадкой московской олимпиады «Музеи. Парки. Усадьбы»</a:t>
            </a: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5586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РАБОТА. МУЗЕИ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39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53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ЕДИНЫЙ НОРМАТИВ ФИНАНСИРОВАНИЯ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16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" name="Google Shape;112;p16"/>
          <p:cNvSpPr txBox="1">
            <a:spLocks noGrp="1"/>
          </p:cNvSpPr>
          <p:nvPr>
            <p:ph type="body" idx="1"/>
          </p:nvPr>
        </p:nvSpPr>
        <p:spPr>
          <a:xfrm>
            <a:off x="1109950" y="969617"/>
            <a:ext cx="63999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Равновысокий единый норматив на каждого ученика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увеличен с 1 января 2023 года 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1053294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/>
        </p:nvSpPr>
        <p:spPr>
          <a:xfrm>
            <a:off x="374175" y="1848835"/>
            <a:ext cx="60156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●"/>
            </a:pP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1-4 классы —</a:t>
            </a: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142 900 рублей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3 900 рублей)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400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5-9 классы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 </a:t>
            </a: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163 200 рублей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3 200 рублей)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400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10-11 классы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 </a:t>
            </a: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183 500 рублей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3 500 рублей)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частные школы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</a:t>
            </a: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повышение аналогично государственным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дошкольники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(группы полного дня)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 </a:t>
            </a: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207 600</a:t>
            </a: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r>
              <a:rPr lang="ru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16 600 рублей)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дошкольники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(группы кратковременного пребывания)                   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 </a:t>
            </a: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82 400</a:t>
            </a: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5 100 рублей)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частные детсады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</a:t>
            </a: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повышение аналогично государственным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0625" y="1272175"/>
            <a:ext cx="3124051" cy="387997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336758" y="1034713"/>
            <a:ext cx="81357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5586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РАБОТА</a:t>
            </a:r>
            <a:b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Ученическое самоуправление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40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488131"/>
              </p:ext>
            </p:extLst>
          </p:nvPr>
        </p:nvGraphicFramePr>
        <p:xfrm>
          <a:off x="1370275" y="1131488"/>
          <a:ext cx="5929405" cy="2526855"/>
        </p:xfrm>
        <a:graphic>
          <a:graphicData uri="http://schemas.openxmlformats.org/drawingml/2006/table">
            <a:tbl>
              <a:tblPr firstRow="1" firstCol="1" bandRow="1"/>
              <a:tblGrid>
                <a:gridCol w="3778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959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Городские мероприятия и конкурсы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5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Митинг у памятника малолетним узникам фашистских концлагерей, посвященный Международному Дню памяти узников фашистских концлагерей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150 чел.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участники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8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Акции «Красные гвоздики» и «Свеча памяти» в рамках проекта «Мой район в годы войны»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участники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2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«Московский </a:t>
                      </a:r>
                      <a:r>
                        <a:rPr lang="ru-RU" sz="11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Квиз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» Российского движения школьников,</a:t>
                      </a:r>
                      <a:r>
                        <a:rPr lang="ru-RU" sz="1100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команды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 чел.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ru-RU" sz="1100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к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оманды</a:t>
                      </a:r>
                      <a:r>
                        <a:rPr lang="ru-RU" sz="1100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- победители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sz="1100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команда -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участники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4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Фестиваль «На взлет!»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 чел.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участники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7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Городской конкурс «Успешная молодежь»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 чел.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полуфиналисты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Выездной образовательный форум «Команда» Российского движения школьников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 чел.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участники</a:t>
                      </a:r>
                    </a:p>
                  </a:txBody>
                  <a:tcPr marL="50698" marR="50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00766" y="3716022"/>
            <a:ext cx="84783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Внутри школы ребята для создания интересной и событийной жизни проводят: активные перемены, социальные акции, патриотические мероприятия, викторины, </a:t>
            </a:r>
            <a:r>
              <a:rPr lang="ru-RU" sz="12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флэшмобы</a:t>
            </a:r>
            <a:r>
              <a:rPr lang="ru-RU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2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квесты</a:t>
            </a:r>
            <a:r>
              <a:rPr lang="ru-RU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2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квизы</a:t>
            </a:r>
            <a:r>
              <a:rPr lang="ru-RU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фестивали, концерты, спортивные мероприятия и др.</a:t>
            </a:r>
          </a:p>
          <a:p>
            <a:pPr lvl="0"/>
            <a:endParaRPr lang="ru-RU" sz="1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ru-RU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 2021 -2022 г. в состав Ученического самоуправления входило 60 чел</a:t>
            </a:r>
          </a:p>
        </p:txBody>
      </p:sp>
    </p:spTree>
    <p:extLst>
      <p:ext uri="{BB962C8B-B14F-4D97-AF65-F5344CB8AC3E}">
        <p14:creationId xmlns:p14="http://schemas.microsoft.com/office/powerpoint/2010/main" val="448397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336758" y="1034713"/>
            <a:ext cx="81357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endParaRPr lang="ru-RU"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5586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РАБОТА</a:t>
            </a:r>
            <a:b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-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ВОЛОНТЕРСТВО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41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6020" y="1103947"/>
            <a:ext cx="84783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 течение года дети принимали участие в волонтерской деятельности разной направленности.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67" y="1407062"/>
            <a:ext cx="2185000" cy="1603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967" y="3189857"/>
            <a:ext cx="2187805" cy="16701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31" y="1403622"/>
            <a:ext cx="2137856" cy="16033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1" y="3189858"/>
            <a:ext cx="2137856" cy="16701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47" y="3189857"/>
            <a:ext cx="2110248" cy="16701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47" y="1403622"/>
            <a:ext cx="2110248" cy="160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455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5" name="Google Shape;445;p38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594942" y="857763"/>
            <a:ext cx="8135700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 ГБОУ Школа № 1582   созданы все условия для обучения, развития, воспитания, выбора программ и форм получения образования, установлен равный доступ к образованию разных категорий обучающихся в соответствии с их способностями и индивидуальными склонностями; расширены возможности социализации ребят; предоставляются большие возможности обучающимся в раскрытии интеллектуальных и творческих способностей личности.  В школе успешно   решается   одна из   задач обеспечения высокого качества обучения и воспитания: создание условий для развития самых разных талантов ребёнка, а именно включение в проектную и исследовательскую деятельность всех школьников; выявление отбора обучающихся, способных к участию в различных творческих конкурсах и научно-практических конференциях; создание структуры интенсивной подготовки к Всероссийской (ВОШ)  и Московской олимпиаде школьников (МОШ).</a:t>
            </a: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5586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РАБОТА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42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48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2340897" y="336275"/>
            <a:ext cx="6505500" cy="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КОНТИНГЕНТ И КАДРОВЫЙ СОСТАВ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1"/>
          </p:nvPr>
        </p:nvSpPr>
        <p:spPr>
          <a:xfrm>
            <a:off x="492225" y="1328550"/>
            <a:ext cx="3737100" cy="1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  <a:t>Дети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  <a:t>2646 </a:t>
            </a:r>
            <a:r>
              <a:rPr lang="ru" sz="1500" dirty="0">
                <a:latin typeface="Montserrat"/>
                <a:ea typeface="Montserrat"/>
                <a:cs typeface="Montserrat"/>
                <a:sym typeface="Montserrat"/>
              </a:rPr>
              <a:t>школьников 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SzPts val="1500"/>
              <a:buFont typeface="Montserrat"/>
              <a:buChar char="●"/>
            </a:pPr>
            <a: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  <a:t>1191 </a:t>
            </a:r>
            <a:r>
              <a:rPr lang="ru" sz="1500" dirty="0">
                <a:latin typeface="Montserrat"/>
                <a:ea typeface="Montserrat"/>
                <a:cs typeface="Montserrat"/>
                <a:sym typeface="Montserrat"/>
              </a:rPr>
              <a:t>дошкольников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3" name="Google Shape;123;p17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" name="Google Shape;128;p17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" name="Google Shape;129;p17"/>
          <p:cNvSpPr txBox="1">
            <a:spLocks noGrp="1"/>
          </p:cNvSpPr>
          <p:nvPr>
            <p:ph type="body" idx="1"/>
          </p:nvPr>
        </p:nvSpPr>
        <p:spPr>
          <a:xfrm>
            <a:off x="492225" y="2745925"/>
            <a:ext cx="3889500" cy="1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  <a:t>Педагогические работники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  <a:t>XX </a:t>
            </a:r>
            <a:r>
              <a:rPr lang="ru" sz="1500" dirty="0">
                <a:latin typeface="Montserrat"/>
                <a:ea typeface="Montserrat"/>
                <a:cs typeface="Montserrat"/>
                <a:sym typeface="Montserrat"/>
              </a:rPr>
              <a:t>учителей 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SzPts val="1500"/>
              <a:buFont typeface="Montserrat"/>
              <a:buChar char="●"/>
            </a:pPr>
            <a: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  <a:t>XX </a:t>
            </a:r>
            <a:r>
              <a:rPr lang="ru" sz="1500" dirty="0">
                <a:latin typeface="Montserrat"/>
                <a:ea typeface="Montserrat"/>
                <a:cs typeface="Montserrat"/>
                <a:sym typeface="Montserrat"/>
              </a:rPr>
              <a:t>воспитателей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7"/>
          <p:cNvSpPr txBox="1">
            <a:spLocks noGrp="1"/>
          </p:cNvSpPr>
          <p:nvPr>
            <p:ph type="body" idx="1"/>
          </p:nvPr>
        </p:nvSpPr>
        <p:spPr>
          <a:xfrm>
            <a:off x="4848875" y="1328550"/>
            <a:ext cx="2970300" cy="11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500" b="1">
                <a:latin typeface="Montserrat"/>
                <a:ea typeface="Montserrat"/>
                <a:cs typeface="Montserrat"/>
                <a:sym typeface="Montserrat"/>
              </a:rPr>
              <a:t>Рост контингента </a:t>
            </a:r>
            <a:br>
              <a:rPr lang="ru" sz="1500" b="1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latin typeface="Montserrat"/>
                <a:ea typeface="Montserrat"/>
                <a:cs typeface="Montserrat"/>
                <a:sym typeface="Montserrat"/>
              </a:rPr>
              <a:t>обучающихся </a:t>
            </a:r>
            <a:br>
              <a:rPr lang="ru" sz="1500" b="1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latin typeface="Montserrat"/>
                <a:ea typeface="Montserrat"/>
                <a:cs typeface="Montserrat"/>
                <a:sym typeface="Montserrat"/>
              </a:rPr>
              <a:t>_______________ (динамика)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7"/>
          <p:cNvSpPr txBox="1">
            <a:spLocks noGrp="1"/>
          </p:cNvSpPr>
          <p:nvPr>
            <p:ph type="body" idx="1"/>
          </p:nvPr>
        </p:nvSpPr>
        <p:spPr>
          <a:xfrm>
            <a:off x="4848875" y="2745925"/>
            <a:ext cx="2970300" cy="10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500" b="1" dirty="0">
                <a:latin typeface="Montserrat"/>
                <a:ea typeface="Montserrat"/>
                <a:cs typeface="Montserrat"/>
                <a:sym typeface="Montserrat"/>
              </a:rPr>
              <a:t>Доля дошкольников, перешедших в 1 класс ______86%_________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</a:t>
            </a:fld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СРЕДНЯЯ ЗАРПЛАТА ЗА 2022 ГОД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38" name="Google Shape;138;p18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139;p18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" name="Google Shape;140;p18"/>
          <p:cNvSpPr txBox="1"/>
          <p:nvPr/>
        </p:nvSpPr>
        <p:spPr>
          <a:xfrm>
            <a:off x="512350" y="1155375"/>
            <a:ext cx="2949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104 300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рублей</a:t>
            </a:r>
            <a:b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воспитатели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3009847" y="1155375"/>
            <a:ext cx="2410500" cy="954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126 700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рублей</a:t>
            </a:r>
            <a:b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учителя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5860107" y="1155375"/>
            <a:ext cx="28995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114 200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рублей</a:t>
            </a:r>
            <a:b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педагоги дополнительного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образования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512350" y="2910975"/>
            <a:ext cx="23553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121 300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рублей</a:t>
            </a:r>
            <a:b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преподаватели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мастера производственного обучения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3065172" y="2910975"/>
            <a:ext cx="22479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188 200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рублей</a:t>
            </a:r>
            <a:b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профессорско-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преподавательский состав вуза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научные работники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5" name="Google Shape;14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9475" y="1972275"/>
            <a:ext cx="4758026" cy="317122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2340900" y="276021"/>
            <a:ext cx="65055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ЗАРПЛАТА ПЕДАГОГИЧЕСКИХ РАБОТНИКОВ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52" name="Google Shape;152;p19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19"/>
          <p:cNvCxnSpPr/>
          <p:nvPr/>
        </p:nvCxnSpPr>
        <p:spPr>
          <a:xfrm>
            <a:off x="594942" y="4411631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19"/>
          <p:cNvSpPr txBox="1"/>
          <p:nvPr/>
        </p:nvSpPr>
        <p:spPr>
          <a:xfrm>
            <a:off x="512350" y="1155375"/>
            <a:ext cx="2949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79 700 рублей</a:t>
            </a:r>
            <a:br>
              <a:rPr lang="ru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воспитатели </a:t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3315192" y="1155375"/>
            <a:ext cx="22182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123 400рублей</a:t>
            </a:r>
            <a:br>
              <a:rPr lang="ru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учителя </a:t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5868750" y="1155375"/>
            <a:ext cx="2899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95 400рублей</a:t>
            </a:r>
            <a:br>
              <a:rPr lang="ru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педагоги допобразования</a:t>
            </a: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</a:t>
            </a:fld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СТРОИТЕЛЬСТВО И РЕМОНТ ШКОЛ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69" name="Google Shape;169;p20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20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20"/>
          <p:cNvSpPr txBox="1"/>
          <p:nvPr/>
        </p:nvSpPr>
        <p:spPr>
          <a:xfrm>
            <a:off x="512350" y="1764975"/>
            <a:ext cx="2409600" cy="954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17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дошкольных зданий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 4 100 мест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20"/>
          <p:cNvSpPr txBox="1">
            <a:spLocks noGrp="1"/>
          </p:cNvSpPr>
          <p:nvPr>
            <p:ph type="body" idx="1"/>
          </p:nvPr>
        </p:nvSpPr>
        <p:spPr>
          <a:xfrm>
            <a:off x="1109950" y="969625"/>
            <a:ext cx="75681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 1 сентября 2022 года открылось 29 зданий новостроек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 11 450 мест, из них (в 2021 г. - 26 школьных зданий и 32 детсада):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3" name="Google Shape;17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1053294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0"/>
          <p:cNvSpPr txBox="1"/>
          <p:nvPr/>
        </p:nvSpPr>
        <p:spPr>
          <a:xfrm>
            <a:off x="3495650" y="1764975"/>
            <a:ext cx="2168700" cy="954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11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школьных зданий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 6 800 мест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6206286" y="1764975"/>
            <a:ext cx="2471700" cy="1185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школьное здание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 дошкольными группами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на 550 мест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283750" y="2992825"/>
            <a:ext cx="4212000" cy="19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 года и 2 месяца</a:t>
            </a:r>
            <a:b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возраст зачисления в детский сад 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школа в районе проживания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выбрали 95% родителей первоклассников   в 2022 году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~ 400 территорий ОО благоустроены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  2021/2022 уч. году.</a:t>
            </a:r>
            <a:b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&gt; 200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— к началу 2022/2023 уч. года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" name="Google Shape;177;p20"/>
          <p:cNvPicPr preferRelativeResize="0"/>
          <p:nvPr/>
        </p:nvPicPr>
        <p:blipFill rotWithShape="1">
          <a:blip r:embed="rId5">
            <a:alphaModFix/>
          </a:blip>
          <a:srcRect b="35119"/>
          <a:stretch/>
        </p:blipFill>
        <p:spPr>
          <a:xfrm>
            <a:off x="3712500" y="2510875"/>
            <a:ext cx="5431501" cy="26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340900" y="276025"/>
            <a:ext cx="3855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СТРОИТЕЛЬСТВО И РЕМОНТ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21"/>
          <p:cNvCxnSpPr/>
          <p:nvPr/>
        </p:nvCxnSpPr>
        <p:spPr>
          <a:xfrm>
            <a:off x="621256" y="5047752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21"/>
          <p:cNvSpPr txBox="1"/>
          <p:nvPr/>
        </p:nvSpPr>
        <p:spPr>
          <a:xfrm>
            <a:off x="918378" y="845811"/>
            <a:ext cx="5996100" cy="3908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Дошкольный корпус №1 (№ 2240) город Москва, Днепропетровская улица, дом 5А 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Дошкольный корпус №2 (№ 788) город Москва, Кировоградская улица, дом 18 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Дошкольный корпус №3 (№ 898) город Москва, Кировоградская улица, дом 20, корпус 4 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Дошкольный корпус №4 (1781) город Москва, Кировоградская улица, дом 28А 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Дошкольный корпус №5 (2103) город Москва, улица Красного Маяка, дом 3А 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Дошкольный корпус №6 (2649) город Москва, улица Красного Маяка, дом 3Б 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Начальное образование город Москва, </a:t>
            </a:r>
            <a:r>
              <a:rPr lang="ru-RU" sz="11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Чертановская</a:t>
            </a:r>
            <a:r>
              <a:rPr lang="ru-RU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улица, дом 25, корпус 2 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Начальное образование (ГБОУ Школа № 1173) город Москва, </a:t>
            </a:r>
            <a:r>
              <a:rPr lang="ru-RU" sz="11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Чертановская</a:t>
            </a:r>
            <a:r>
              <a:rPr lang="ru-RU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улица, дом 21, корпус 4  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Начальное, основное, среднее образование (1-4, 9-11 классы) город Москва, Кировоградская улица, дом 30А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Основное и среднее образование (5-11 классы) город Москва, Кировоградская улица, дом 18, корпус 4 </a:t>
            </a:r>
          </a:p>
          <a:p>
            <a:pPr marL="457200" lvl="0" indent="-323850"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Основное общее образование (5-8 классы) город Москва, улица Красного Маяка, дом 3Г </a:t>
            </a:r>
          </a:p>
        </p:txBody>
      </p: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9</a:t>
            </a:fld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8" y="244642"/>
            <a:ext cx="603517" cy="6017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2100</Words>
  <Application>Microsoft Office PowerPoint</Application>
  <PresentationFormat>Экран (16:9)</PresentationFormat>
  <Paragraphs>463</Paragraphs>
  <Slides>42</Slides>
  <Notes>42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Simple Light</vt:lpstr>
      <vt:lpstr>Презентация PowerPoint</vt:lpstr>
      <vt:lpstr>КЛЮЧЕВЫЕ ПРИНЦИПЫ И ПРИОРИТЕТЫ  МОСКОВСКОГО ОБРАЗОВАНИЯ</vt:lpstr>
      <vt:lpstr>ОСНОВНЫЕ НАПРАВЛЕНИЯ  РАСХОДОВ БЮДЖЕТА </vt:lpstr>
      <vt:lpstr>ЕДИНЫЙ НОРМАТИВ ФИНАНСИРОВАНИЯ</vt:lpstr>
      <vt:lpstr>КОНТИНГЕНТ И КАДРОВЫЙ СОСТАВ </vt:lpstr>
      <vt:lpstr>СРЕДНЯЯ ЗАРПЛАТА ЗА 2022 ГОД</vt:lpstr>
      <vt:lpstr>ЗАРПЛАТА ПЕДАГОГИЧЕСКИХ РАБОТНИКОВ</vt:lpstr>
      <vt:lpstr>СТРОИТЕЛЬСТВО И РЕМОНТ ШКОЛ</vt:lpstr>
      <vt:lpstr>СТРОИТЕЛЬСТВО И РЕМОНТ </vt:lpstr>
      <vt:lpstr>СТРОИТЕЛЬСТВО И РЕМОНТ </vt:lpstr>
      <vt:lpstr>РАЗВИТИЕ ПРЕДПРОФЕССИОНАЛЬНОГО ОБРАЗОВАНИЯ</vt:lpstr>
      <vt:lpstr>РАЗВИТИЕ ПРЕДПРОФЕССИОНАЛЬНОГО ОБРАЗОВАНИЯ</vt:lpstr>
      <vt:lpstr>РАЗВИТИЕ ПРЕДПРОФЕССИОНАЛЬНОГО ОБРАЗОВАНИЯ</vt:lpstr>
      <vt:lpstr>РАЗВИТИЕ ПРЕДПРОФЕССИОНАЛЬНОГО ОБРАЗОВАНИЯ</vt:lpstr>
      <vt:lpstr>РАЗВИТИЕ ПРЕДПРОФЕССИОНАЛЬНОГО ОБРАЗОВАНИЯ </vt:lpstr>
      <vt:lpstr>РАЗВИТИЕ ПРЕДПРОФЕССИОНАЛЬНОГО ОБРАЗОВАНИЯ </vt:lpstr>
      <vt:lpstr>РАЗВИТИЕ ПРЕДПРОФЕССИОНАЛЬНОГО ОБРАЗОВАНИЯ </vt:lpstr>
      <vt:lpstr>МОСКОВСКАЯ ЭЛЕКТРОННАЯ ШКОЛА</vt:lpstr>
      <vt:lpstr>МОСКОВСКАЯ ЭЛЕКТРОННАЯ ШКОЛА</vt:lpstr>
      <vt:lpstr>ТЕХНОЛОГИЧНОСТЬ И ОСНАЩЕННОСТЬ</vt:lpstr>
      <vt:lpstr>ВЫСОКОЕ КАЧЕСТВО МОСКОВСКОГО ОБРАЗОВАНИЯ</vt:lpstr>
      <vt:lpstr>УЧАСТИЕ В МЕЖДУНАРОДНЫХ СОСТЯЗАНИЯХ </vt:lpstr>
      <vt:lpstr>МАССОВОЕ КАЧЕСТВЕННОЕ ОБРАЗОВАНИЕ </vt:lpstr>
      <vt:lpstr>ВСЕРОССИЙСКАЯ ОЛИМПИАДА ШКОЛЬНИКОВ Победители и призёры муниципального этапа  7- 11 классы  </vt:lpstr>
      <vt:lpstr>Победители и призёры муниципального этапа Всероссийской   олимпиады   школьников  </vt:lpstr>
      <vt:lpstr>Победители и призёры регионального этапа Всероссийской олимпиады   школьников 2021-2022 учебный год  </vt:lpstr>
      <vt:lpstr>Победители и призёры заключительного этапа Всероссийской олимпиады  школьников 2020-2021 учебный год   </vt:lpstr>
      <vt:lpstr>МОСКОВСКАЯ ОЛИМПИАДА ШКОЛЬНИКОВ   </vt:lpstr>
      <vt:lpstr>Показатели результативности работы школы по использованию культурных ресурсов города в обучении   </vt:lpstr>
      <vt:lpstr>НОВЫЙ ФОРМАТ ПОДГОТОВКИ К ЕГЭ</vt:lpstr>
      <vt:lpstr>ИЗМЕНЕНИЕ ФОРМАТА ПОДГОТОВКИ К ЕГЭ </vt:lpstr>
      <vt:lpstr>ГОРОДСКИЕ ПРОЕКТЫ В СФЕРЕ ВОСПИТАНИЯ</vt:lpstr>
      <vt:lpstr>ВОСПИТАТЕЛЬНАЯ РАБОТА </vt:lpstr>
      <vt:lpstr>ВОСПИТАТЕЛЬНАЯ РАБОТА </vt:lpstr>
      <vt:lpstr>ВОСПИТАТЕЛЬНАЯ РАБОТА </vt:lpstr>
      <vt:lpstr>ВОСПИТАТЕЛЬНАЯ РАБОТА </vt:lpstr>
      <vt:lpstr>ВОСПИТАТЕЛЬНАЯ РАБОТА Кадетское образование  </vt:lpstr>
      <vt:lpstr>ВОСПИТАТЕЛЬНАЯ РАБОТА Кадетское образование  </vt:lpstr>
      <vt:lpstr>ВОСПИТАТЕЛЬНАЯ РАБОТА. МУЗЕИ</vt:lpstr>
      <vt:lpstr>ВОСПИТАТЕЛЬНАЯ РАБОТА Ученическое самоуправление</vt:lpstr>
      <vt:lpstr>ВОСПИТАТЕЛЬНАЯ РАБОТА ВОЛОНТЕРСТВО</vt:lpstr>
      <vt:lpstr>ВОСПИТАТЕЛЬНАЯ РАБОТА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ОльгаАлександровна</dc:creator>
  <cp:lastModifiedBy>Евгения Рыбакова</cp:lastModifiedBy>
  <cp:revision>22</cp:revision>
  <dcterms:modified xsi:type="dcterms:W3CDTF">2023-02-13T14:35:05Z</dcterms:modified>
</cp:coreProperties>
</file>