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333" r:id="rId3"/>
    <p:sldId id="335" r:id="rId4"/>
    <p:sldId id="338" r:id="rId5"/>
    <p:sldId id="372" r:id="rId6"/>
    <p:sldId id="353" r:id="rId7"/>
    <p:sldId id="369" r:id="rId8"/>
    <p:sldId id="378" r:id="rId9"/>
    <p:sldId id="381" r:id="rId10"/>
    <p:sldId id="376" r:id="rId11"/>
    <p:sldId id="380" r:id="rId12"/>
    <p:sldId id="379" r:id="rId13"/>
    <p:sldId id="382" r:id="rId14"/>
    <p:sldId id="386" r:id="rId15"/>
    <p:sldId id="383" r:id="rId16"/>
    <p:sldId id="344" r:id="rId17"/>
    <p:sldId id="348" r:id="rId18"/>
    <p:sldId id="365" r:id="rId19"/>
    <p:sldId id="330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C3C"/>
    <a:srgbClr val="40BBB2"/>
    <a:srgbClr val="2D837D"/>
    <a:srgbClr val="349891"/>
    <a:srgbClr val="45E98F"/>
    <a:srgbClr val="297973"/>
    <a:srgbClr val="FFC000"/>
    <a:srgbClr val="00664D"/>
    <a:srgbClr val="EB8C57"/>
    <a:srgbClr val="FFD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10" autoAdjust="0"/>
  </p:normalViewPr>
  <p:slideViewPr>
    <p:cSldViewPr>
      <p:cViewPr>
        <p:scale>
          <a:sx n="75" d="100"/>
          <a:sy n="75" d="100"/>
        </p:scale>
        <p:origin x="-195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36231995623143E-3"/>
          <c:y val="0.29495301555641107"/>
          <c:w val="0.54754461546870759"/>
          <c:h val="0.67665162777475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</a:ln>
          </c:spPr>
          <c:explosion val="25"/>
          <c:dPt>
            <c:idx val="0"/>
            <c:bubble3D val="0"/>
            <c:explosion val="13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</a:ln>
            </c:spPr>
          </c:dPt>
          <c:dPt>
            <c:idx val="1"/>
            <c:bubble3D val="0"/>
            <c:explosion val="0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cat>
            <c:strRef>
              <c:f>Лист1!$A$2:$A$3</c:f>
              <c:strCache>
                <c:ptCount val="2"/>
                <c:pt idx="0">
                  <c:v>Население трудоспособного возраста
</c:v>
                </c:pt>
                <c:pt idx="1">
                  <c:v>Население старше трудоспособного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116323</c:v>
                </c:pt>
                <c:pt idx="1">
                  <c:v>56656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243055728036674"/>
          <c:y val="9.5069863038473756E-2"/>
          <c:w val="0.74683222307045027"/>
          <c:h val="0.22980650728730401"/>
        </c:manualLayout>
      </c:layout>
      <c:overlay val="0"/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71600774900834E-2"/>
          <c:y val="0.18033056492064795"/>
          <c:w val="0.50291519681590724"/>
          <c:h val="0.671268326424394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  <a:prstDash val="dash"/>
            </a:ln>
          </c:spPr>
          <c:explosion val="27"/>
          <c:dPt>
            <c:idx val="0"/>
            <c:bubble3D val="0"/>
            <c:explosion val="9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  <a:prstDash val="dash"/>
              </a:ln>
            </c:spPr>
          </c:dPt>
          <c:dPt>
            <c:idx val="1"/>
            <c:bubble3D val="0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dPt>
            <c:idx val="2"/>
            <c:bubble3D val="0"/>
            <c:spPr>
              <a:solidFill>
                <a:srgbClr val="297973"/>
              </a:solidFill>
              <a:ln>
                <a:solidFill>
                  <a:srgbClr val="297973"/>
                </a:solidFill>
                <a:prstDash val="dash"/>
              </a:ln>
            </c:spPr>
          </c:dPt>
          <c:cat>
            <c:strRef>
              <c:f>Лист1!$A$2:$A$4</c:f>
              <c:strCache>
                <c:ptCount val="3"/>
                <c:pt idx="0">
                  <c:v>Чертаново Южное</c:v>
                </c:pt>
                <c:pt idx="1">
                  <c:v>Чертаново Северное</c:v>
                </c:pt>
                <c:pt idx="2">
                  <c:v>Чертаново Центральное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147979</c:v>
                </c:pt>
                <c:pt idx="1">
                  <c:v>9800</c:v>
                </c:pt>
                <c:pt idx="2">
                  <c:v>15200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995289919973162"/>
          <c:y val="0.32657503425677481"/>
          <c:w val="0.49201095747226176"/>
          <c:h val="0.22794402942606753"/>
        </c:manualLayout>
      </c:layout>
      <c:overlay val="0"/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89176366608775E-3"/>
          <c:y val="6.8883267712801552E-2"/>
          <c:w val="0.56892460050968918"/>
          <c:h val="0.776200002167780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97973"/>
            </a:solidFill>
          </c:spPr>
          <c:explosion val="7"/>
          <c:dPt>
            <c:idx val="0"/>
            <c:bubble3D val="0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</c:spPr>
          </c:dPt>
          <c:dPt>
            <c:idx val="1"/>
            <c:bubble3D val="0"/>
            <c:explosion val="12"/>
            <c:spPr>
              <a:solidFill>
                <a:srgbClr val="E74C3C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 заболеваниям</c:v>
                </c:pt>
                <c:pt idx="1">
                  <c:v>Профилактические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515689</c:v>
                </c:pt>
                <c:pt idx="1">
                  <c:v>182030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613637390119922"/>
          <c:y val="0.21924765811928756"/>
          <c:w val="0.41702134724013212"/>
          <c:h val="0.2947999002820825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519734197499E-2"/>
          <c:y val="3.5851752884238391E-2"/>
          <c:w val="0.56892460050968918"/>
          <c:h val="0.77620000216778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97973"/>
            </a:solidFill>
            <a:effectLst>
              <a:outerShdw blurRad="76200" dist="12700" dir="2700000" sy="-23000" kx="-800400" algn="bl" rotWithShape="0">
                <a:srgbClr val="E74C3C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1"/>
            <c:invertIfNegative val="0"/>
            <c:bubble3D val="0"/>
            <c:explosion val="16"/>
            <c:spPr>
              <a:solidFill>
                <a:schemeClr val="tx2">
                  <a:lumMod val="75000"/>
                </a:schemeClr>
              </a:solidFill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E74C3C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40BBB2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Филиал 1</c:v>
                </c:pt>
                <c:pt idx="1">
                  <c:v>Филиал 2</c:v>
                </c:pt>
                <c:pt idx="2">
                  <c:v>Филиал 3</c:v>
                </c:pt>
                <c:pt idx="3">
                  <c:v>ГП № 170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6419</c:v>
                </c:pt>
                <c:pt idx="1">
                  <c:v>5685</c:v>
                </c:pt>
                <c:pt idx="2">
                  <c:v>5991</c:v>
                </c:pt>
                <c:pt idx="3">
                  <c:v>7815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4269952"/>
        <c:axId val="22269952"/>
      </c:barChart>
      <c:valAx>
        <c:axId val="2226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269952"/>
        <c:crosses val="autoZero"/>
        <c:crossBetween val="between"/>
      </c:valAx>
      <c:catAx>
        <c:axId val="4426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2699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399253731343284"/>
          <c:y val="3.9400048856473004E-2"/>
          <c:w val="0.25080153296460655"/>
          <c:h val="0.5098844030880037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98736109886684E-2"/>
          <c:y val="0.22319516177789031"/>
          <c:w val="0.60647183138378868"/>
          <c:h val="0.717626982014918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</a:ln>
          </c:spPr>
          <c:explosion val="25"/>
          <c:dPt>
            <c:idx val="0"/>
            <c:bubble3D val="0"/>
            <c:explosion val="12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</a:ln>
            </c:spPr>
          </c:dPt>
          <c:dPt>
            <c:idx val="1"/>
            <c:bubble3D val="0"/>
            <c:explosion val="0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cat>
            <c:strRef>
              <c:f>Лист1!$A$2:$A$3</c:f>
              <c:strCache>
                <c:ptCount val="2"/>
                <c:pt idx="0">
                  <c:v>Водительские справки</c:v>
                </c:pt>
                <c:pt idx="1">
                  <c:v>Оружие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1107</c:v>
                </c:pt>
                <c:pt idx="1">
                  <c:v>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921195672199195"/>
          <c:y val="0.10737469738504507"/>
          <c:w val="0.54495752688362809"/>
          <c:h val="0.1649603532424046"/>
        </c:manualLayout>
      </c:layout>
      <c:overlay val="0"/>
      <c:txPr>
        <a:bodyPr/>
        <a:lstStyle/>
        <a:p>
          <a:pPr>
            <a:defRPr sz="14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71600774900834E-2"/>
          <c:y val="0.18033056492064795"/>
          <c:w val="0.50291519681590724"/>
          <c:h val="0.671268326424394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  <a:prstDash val="dash"/>
            </a:ln>
          </c:spPr>
          <c:explosion val="27"/>
          <c:dPt>
            <c:idx val="0"/>
            <c:bubble3D val="0"/>
            <c:explosion val="12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  <a:prstDash val="dash"/>
              </a:ln>
            </c:spPr>
          </c:dPt>
          <c:dPt>
            <c:idx val="1"/>
            <c:bubble3D val="0"/>
            <c:explosion val="17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dPt>
            <c:idx val="2"/>
            <c:bubble3D val="0"/>
            <c:explosion val="16"/>
            <c:spPr>
              <a:solidFill>
                <a:srgbClr val="297973"/>
              </a:solidFill>
              <a:ln>
                <a:noFill/>
                <a:prstDash val="dash"/>
              </a:ln>
            </c:spPr>
          </c:dPt>
          <c:cat>
            <c:strRef>
              <c:f>Лист1!$A$2:$A$4</c:f>
              <c:strCache>
                <c:ptCount val="3"/>
                <c:pt idx="0">
                  <c:v>Удовлетворен</c:v>
                </c:pt>
                <c:pt idx="1">
                  <c:v>Скорее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995298585054919"/>
          <c:y val="0.31341131140393003"/>
          <c:w val="0.49201095747226176"/>
          <c:h val="0.22794402942606753"/>
        </c:manualLayout>
      </c:layout>
      <c:overlay val="0"/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4B37-D9AB-4BEE-9B58-54BC90995EC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F89F-3809-4613-92DF-F985782A0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3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E59C-D5F8-4683-B370-F3455A8265D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44E8-2B14-412A-8B79-57832A5D6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3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6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16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6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1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1043608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1"/>
          </p:nvPr>
        </p:nvSpPr>
        <p:spPr>
          <a:xfrm>
            <a:off x="2627784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/>
          </p:nvPr>
        </p:nvSpPr>
        <p:spPr>
          <a:xfrm>
            <a:off x="1043608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/>
          </p:nvPr>
        </p:nvSpPr>
        <p:spPr>
          <a:xfrm>
            <a:off x="2627784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/>
          </p:nvPr>
        </p:nvSpPr>
        <p:spPr>
          <a:xfrm>
            <a:off x="4211960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/>
          </p:nvPr>
        </p:nvSpPr>
        <p:spPr>
          <a:xfrm>
            <a:off x="5796136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6"/>
          </p:nvPr>
        </p:nvSpPr>
        <p:spPr>
          <a:xfrm>
            <a:off x="4211960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796136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4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043608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5" name="Рисунок 15"/>
          <p:cNvSpPr>
            <a:spLocks noGrp="1"/>
          </p:cNvSpPr>
          <p:nvPr>
            <p:ph type="pic" sz="quarter" idx="19"/>
          </p:nvPr>
        </p:nvSpPr>
        <p:spPr>
          <a:xfrm>
            <a:off x="2627784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6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043608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37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627784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8" name="Рисунок 15"/>
          <p:cNvSpPr>
            <a:spLocks noGrp="1"/>
          </p:cNvSpPr>
          <p:nvPr>
            <p:ph type="pic" sz="quarter" idx="22"/>
          </p:nvPr>
        </p:nvSpPr>
        <p:spPr>
          <a:xfrm>
            <a:off x="4211960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796136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24"/>
          </p:nvPr>
        </p:nvSpPr>
        <p:spPr>
          <a:xfrm>
            <a:off x="4211960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1" name="Рисунок 15"/>
          <p:cNvSpPr>
            <a:spLocks noGrp="1"/>
          </p:cNvSpPr>
          <p:nvPr>
            <p:ph type="pic" sz="quarter" idx="25"/>
          </p:nvPr>
        </p:nvSpPr>
        <p:spPr>
          <a:xfrm>
            <a:off x="5796136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26"/>
          </p:nvPr>
        </p:nvSpPr>
        <p:spPr>
          <a:xfrm>
            <a:off x="1043607" y="2852936"/>
            <a:ext cx="6336705" cy="1008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6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4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9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6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7B5F-C7BE-4CFC-93D5-CEAEAD4B638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C641-AB18-407E-8E28-6AB9C8763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5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-36512" y="3862405"/>
            <a:ext cx="9234260" cy="2995595"/>
          </a:xfrm>
          <a:prstGeom prst="rect">
            <a:avLst/>
          </a:prstGeom>
          <a:solidFill>
            <a:srgbClr val="297973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051" name="Text Box 31"/>
          <p:cNvSpPr txBox="1">
            <a:spLocks/>
          </p:cNvSpPr>
          <p:nvPr/>
        </p:nvSpPr>
        <p:spPr bwMode="auto">
          <a:xfrm>
            <a:off x="307053" y="1312892"/>
            <a:ext cx="8474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Отчет главного врача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ГБУЗ г. Москвы ГП № 170 ДЗМ</a:t>
            </a:r>
            <a:endParaRPr lang="de-DE" alt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2052" name="Text Box 32"/>
          <p:cNvSpPr txBox="1">
            <a:spLocks/>
          </p:cNvSpPr>
          <p:nvPr/>
        </p:nvSpPr>
        <p:spPr bwMode="auto">
          <a:xfrm>
            <a:off x="414301" y="3142129"/>
            <a:ext cx="8556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Полуниной Ирины Станиславовны</a:t>
            </a:r>
            <a:endParaRPr lang="ru-RU" alt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Text Box 29"/>
          <p:cNvSpPr txBox="1">
            <a:spLocks/>
          </p:cNvSpPr>
          <p:nvPr/>
        </p:nvSpPr>
        <p:spPr bwMode="auto">
          <a:xfrm>
            <a:off x="651849" y="4797152"/>
            <a:ext cx="79222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 работе поликлиники в 2019 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 задачах на 2020 год</a:t>
            </a:r>
            <a:endParaRPr lang="ru-RU" alt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Line 94"/>
          <p:cNvSpPr>
            <a:spLocks noChangeShapeType="1"/>
          </p:cNvSpPr>
          <p:nvPr/>
        </p:nvSpPr>
        <p:spPr bwMode="auto">
          <a:xfrm>
            <a:off x="-52155" y="2852936"/>
            <a:ext cx="9192482" cy="0"/>
          </a:xfrm>
          <a:prstGeom prst="line">
            <a:avLst/>
          </a:prstGeom>
          <a:noFill/>
          <a:ln w="28575">
            <a:solidFill>
              <a:srgbClr val="2979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8" name="Рисунок 7" descr="dz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7056" y="56157"/>
            <a:ext cx="539440" cy="63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48264" y="44624"/>
            <a:ext cx="15121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здравоохранения города Москвы</a:t>
            </a:r>
            <a:endParaRPr lang="en-US" altLang="ru-RU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-187122" y="181918"/>
            <a:ext cx="252687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934" descr="42513_5629546782720102.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106738"/>
            <a:ext cx="62286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Users\user\Desktop\medic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475656" y="138548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УЧАСТИЕ В ЭКСПЕРИМЕНТЕ ПО РАСШИРЕНИЮ ВОЗМОЖНОСТЕЙ РЕАЛИЗАЦИИ ПРАВА НА ПОЛУЧЕНИЕ МЕР СОЦИАЛЬНОЙ ПОДДЕРЖКИ ПО ОБЕСПЕЧЕНИЮ ЛЕКАРСТВЕННЫМИ ПРЕПАРАТАМИ, НАЗНАЧАЕМЫМИ ПО ЖИЗНЕННЫМ ПОКАЗАНИЯМ И ИНДИВИДУАЛЬНОЙ НЕПЕРЕНОСИМОСТИ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212976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ЭКСПЕРИМЕНТЕ  ЗА 2019 ГОД ПРИНЯЛО</a:t>
            </a:r>
          </a:p>
          <a:p>
            <a:pPr algn="ctr" eaLnBrk="0" hangingPunct="0">
              <a:defRPr/>
            </a:pPr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УЧАСТИЕ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</a:t>
            </a:r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ЧЕЛОВЕК</a:t>
            </a:r>
          </a:p>
        </p:txBody>
      </p: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323528" y="2955569"/>
            <a:ext cx="1152128" cy="1049495"/>
            <a:chOff x="3850537" y="3836273"/>
            <a:chExt cx="1375952" cy="881658"/>
          </a:xfrm>
          <a:solidFill>
            <a:srgbClr val="2D837D"/>
          </a:solidFill>
        </p:grpSpPr>
        <p:sp>
          <p:nvSpPr>
            <p:cNvPr id="8" name="Freeform 1007"/>
            <p:cNvSpPr>
              <a:spLocks/>
            </p:cNvSpPr>
            <p:nvPr/>
          </p:nvSpPr>
          <p:spPr bwMode="auto">
            <a:xfrm>
              <a:off x="4409641" y="4150051"/>
              <a:ext cx="63444" cy="65451"/>
            </a:xfrm>
            <a:custGeom>
              <a:avLst/>
              <a:gdLst>
                <a:gd name="T0" fmla="*/ 28575 w 3"/>
                <a:gd name="T1" fmla="*/ 47625 h 4"/>
                <a:gd name="T2" fmla="*/ 42863 w 3"/>
                <a:gd name="T3" fmla="*/ 23813 h 4"/>
                <a:gd name="T4" fmla="*/ 28575 w 3"/>
                <a:gd name="T5" fmla="*/ 0 h 4"/>
                <a:gd name="T6" fmla="*/ 0 w 3"/>
                <a:gd name="T7" fmla="*/ 23813 h 4"/>
                <a:gd name="T8" fmla="*/ 28575 w 3"/>
                <a:gd name="T9" fmla="*/ 47625 h 4"/>
                <a:gd name="T10" fmla="*/ 28575 w 3"/>
                <a:gd name="T11" fmla="*/ 35719 h 4"/>
                <a:gd name="T12" fmla="*/ 14288 w 3"/>
                <a:gd name="T13" fmla="*/ 23813 h 4"/>
                <a:gd name="T14" fmla="*/ 28575 w 3"/>
                <a:gd name="T15" fmla="*/ 11906 h 4"/>
                <a:gd name="T16" fmla="*/ 42863 w 3"/>
                <a:gd name="T17" fmla="*/ 23813 h 4"/>
                <a:gd name="T18" fmla="*/ 28575 w 3"/>
                <a:gd name="T19" fmla="*/ 35719 h 4"/>
                <a:gd name="T20" fmla="*/ 28575 w 3"/>
                <a:gd name="T21" fmla="*/ 47625 h 4"/>
                <a:gd name="T22" fmla="*/ 28575 w 3"/>
                <a:gd name="T23" fmla="*/ 47625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2" y="3"/>
                  </a:ln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008"/>
            <p:cNvSpPr>
              <a:spLocks/>
            </p:cNvSpPr>
            <p:nvPr/>
          </p:nvSpPr>
          <p:spPr bwMode="auto">
            <a:xfrm>
              <a:off x="4358093" y="4225127"/>
              <a:ext cx="164558" cy="163627"/>
            </a:xfrm>
            <a:custGeom>
              <a:avLst/>
              <a:gdLst>
                <a:gd name="T0" fmla="*/ 38100 w 9"/>
                <a:gd name="T1" fmla="*/ 0 h 9"/>
                <a:gd name="T2" fmla="*/ 76200 w 9"/>
                <a:gd name="T3" fmla="*/ 0 h 9"/>
                <a:gd name="T4" fmla="*/ 114300 w 9"/>
                <a:gd name="T5" fmla="*/ 39158 h 9"/>
                <a:gd name="T6" fmla="*/ 114300 w 9"/>
                <a:gd name="T7" fmla="*/ 117475 h 9"/>
                <a:gd name="T8" fmla="*/ 88900 w 9"/>
                <a:gd name="T9" fmla="*/ 117475 h 9"/>
                <a:gd name="T10" fmla="*/ 88900 w 9"/>
                <a:gd name="T11" fmla="*/ 117475 h 9"/>
                <a:gd name="T12" fmla="*/ 101600 w 9"/>
                <a:gd name="T13" fmla="*/ 117475 h 9"/>
                <a:gd name="T14" fmla="*/ 101600 w 9"/>
                <a:gd name="T15" fmla="*/ 39158 h 9"/>
                <a:gd name="T16" fmla="*/ 76200 w 9"/>
                <a:gd name="T17" fmla="*/ 13053 h 9"/>
                <a:gd name="T18" fmla="*/ 63500 w 9"/>
                <a:gd name="T19" fmla="*/ 13053 h 9"/>
                <a:gd name="T20" fmla="*/ 63500 w 9"/>
                <a:gd name="T21" fmla="*/ 13053 h 9"/>
                <a:gd name="T22" fmla="*/ 63500 w 9"/>
                <a:gd name="T23" fmla="*/ 78317 h 9"/>
                <a:gd name="T24" fmla="*/ 50800 w 9"/>
                <a:gd name="T25" fmla="*/ 91369 h 9"/>
                <a:gd name="T26" fmla="*/ 50800 w 9"/>
                <a:gd name="T27" fmla="*/ 78317 h 9"/>
                <a:gd name="T28" fmla="*/ 50800 w 9"/>
                <a:gd name="T29" fmla="*/ 13053 h 9"/>
                <a:gd name="T30" fmla="*/ 50800 w 9"/>
                <a:gd name="T31" fmla="*/ 13053 h 9"/>
                <a:gd name="T32" fmla="*/ 38100 w 9"/>
                <a:gd name="T33" fmla="*/ 13053 h 9"/>
                <a:gd name="T34" fmla="*/ 12700 w 9"/>
                <a:gd name="T35" fmla="*/ 39158 h 9"/>
                <a:gd name="T36" fmla="*/ 12700 w 9"/>
                <a:gd name="T37" fmla="*/ 117475 h 9"/>
                <a:gd name="T38" fmla="*/ 12700 w 9"/>
                <a:gd name="T39" fmla="*/ 117475 h 9"/>
                <a:gd name="T40" fmla="*/ 12700 w 9"/>
                <a:gd name="T41" fmla="*/ 117475 h 9"/>
                <a:gd name="T42" fmla="*/ 0 w 9"/>
                <a:gd name="T43" fmla="*/ 117475 h 9"/>
                <a:gd name="T44" fmla="*/ 0 w 9"/>
                <a:gd name="T45" fmla="*/ 39158 h 9"/>
                <a:gd name="T46" fmla="*/ 38100 w 9"/>
                <a:gd name="T47" fmla="*/ 0 h 9"/>
                <a:gd name="T48" fmla="*/ 38100 w 9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6" y="0"/>
                  </a:lnTo>
                  <a:cubicBezTo>
                    <a:pt x="8" y="0"/>
                    <a:pt x="9" y="1"/>
                    <a:pt x="9" y="3"/>
                  </a:cubicBezTo>
                  <a:lnTo>
                    <a:pt x="9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3"/>
                  </a:lnTo>
                  <a:cubicBezTo>
                    <a:pt x="8" y="1"/>
                    <a:pt x="8" y="1"/>
                    <a:pt x="6" y="1"/>
                  </a:cubicBezTo>
                  <a:lnTo>
                    <a:pt x="5" y="1"/>
                  </a:lnTo>
                  <a:cubicBezTo>
                    <a:pt x="5" y="1"/>
                    <a:pt x="5" y="1"/>
                    <a:pt x="5" y="1"/>
                  </a:cubicBezTo>
                  <a:lnTo>
                    <a:pt x="5" y="6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1"/>
                  </a:lnTo>
                  <a:cubicBezTo>
                    <a:pt x="4" y="1"/>
                    <a:pt x="4" y="1"/>
                    <a:pt x="4" y="1"/>
                  </a:cubicBezTo>
                  <a:lnTo>
                    <a:pt x="3" y="1"/>
                  </a:lnTo>
                  <a:cubicBezTo>
                    <a:pt x="1" y="1"/>
                    <a:pt x="1" y="1"/>
                    <a:pt x="1" y="3"/>
                  </a:cubicBezTo>
                  <a:lnTo>
                    <a:pt x="1" y="9"/>
                  </a:lnTo>
                  <a:lnTo>
                    <a:pt x="0" y="9"/>
                  </a:lnTo>
                  <a:lnTo>
                    <a:pt x="0" y="3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09"/>
            <p:cNvSpPr>
              <a:spLocks/>
            </p:cNvSpPr>
            <p:nvPr/>
          </p:nvSpPr>
          <p:spPr bwMode="auto">
            <a:xfrm>
              <a:off x="4391797" y="4284803"/>
              <a:ext cx="99132" cy="263727"/>
            </a:xfrm>
            <a:custGeom>
              <a:avLst/>
              <a:gdLst>
                <a:gd name="T0" fmla="*/ 13653 w 5"/>
                <a:gd name="T1" fmla="*/ 50377 h 15"/>
                <a:gd name="T2" fmla="*/ 68263 w 5"/>
                <a:gd name="T3" fmla="*/ 50377 h 15"/>
                <a:gd name="T4" fmla="*/ 68263 w 5"/>
                <a:gd name="T5" fmla="*/ 0 h 15"/>
                <a:gd name="T6" fmla="*/ 68263 w 5"/>
                <a:gd name="T7" fmla="*/ 0 h 15"/>
                <a:gd name="T8" fmla="*/ 68263 w 5"/>
                <a:gd name="T9" fmla="*/ 50377 h 15"/>
                <a:gd name="T10" fmla="*/ 68263 w 5"/>
                <a:gd name="T11" fmla="*/ 188912 h 15"/>
                <a:gd name="T12" fmla="*/ 40958 w 5"/>
                <a:gd name="T13" fmla="*/ 188912 h 15"/>
                <a:gd name="T14" fmla="*/ 40958 w 5"/>
                <a:gd name="T15" fmla="*/ 75565 h 15"/>
                <a:gd name="T16" fmla="*/ 27305 w 5"/>
                <a:gd name="T17" fmla="*/ 75565 h 15"/>
                <a:gd name="T18" fmla="*/ 27305 w 5"/>
                <a:gd name="T19" fmla="*/ 188912 h 15"/>
                <a:gd name="T20" fmla="*/ 13653 w 5"/>
                <a:gd name="T21" fmla="*/ 188912 h 15"/>
                <a:gd name="T22" fmla="*/ 0 w 5"/>
                <a:gd name="T23" fmla="*/ 50377 h 15"/>
                <a:gd name="T24" fmla="*/ 0 w 5"/>
                <a:gd name="T25" fmla="*/ 0 h 15"/>
                <a:gd name="T26" fmla="*/ 13653 w 5"/>
                <a:gd name="T27" fmla="*/ 0 h 15"/>
                <a:gd name="T28" fmla="*/ 13653 w 5"/>
                <a:gd name="T29" fmla="*/ 50377 h 15"/>
                <a:gd name="T30" fmla="*/ 13653 w 5"/>
                <a:gd name="T31" fmla="*/ 50377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15">
                  <a:moveTo>
                    <a:pt x="1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010"/>
            <p:cNvSpPr>
              <a:spLocks/>
            </p:cNvSpPr>
            <p:nvPr/>
          </p:nvSpPr>
          <p:spPr bwMode="auto">
            <a:xfrm>
              <a:off x="4213359" y="4094225"/>
              <a:ext cx="85254" cy="90476"/>
            </a:xfrm>
            <a:custGeom>
              <a:avLst/>
              <a:gdLst>
                <a:gd name="T0" fmla="*/ 23495 w 5"/>
                <a:gd name="T1" fmla="*/ 65087 h 5"/>
                <a:gd name="T2" fmla="*/ 58738 w 5"/>
                <a:gd name="T3" fmla="*/ 26035 h 5"/>
                <a:gd name="T4" fmla="*/ 23495 w 5"/>
                <a:gd name="T5" fmla="*/ 0 h 5"/>
                <a:gd name="T6" fmla="*/ 0 w 5"/>
                <a:gd name="T7" fmla="*/ 26035 h 5"/>
                <a:gd name="T8" fmla="*/ 23495 w 5"/>
                <a:gd name="T9" fmla="*/ 65087 h 5"/>
                <a:gd name="T10" fmla="*/ 23495 w 5"/>
                <a:gd name="T11" fmla="*/ 52070 h 5"/>
                <a:gd name="T12" fmla="*/ 11748 w 5"/>
                <a:gd name="T13" fmla="*/ 26035 h 5"/>
                <a:gd name="T14" fmla="*/ 23495 w 5"/>
                <a:gd name="T15" fmla="*/ 13017 h 5"/>
                <a:gd name="T16" fmla="*/ 46990 w 5"/>
                <a:gd name="T17" fmla="*/ 26035 h 5"/>
                <a:gd name="T18" fmla="*/ 23495 w 5"/>
                <a:gd name="T19" fmla="*/ 52070 h 5"/>
                <a:gd name="T20" fmla="*/ 23495 w 5"/>
                <a:gd name="T21" fmla="*/ 65087 h 5"/>
                <a:gd name="T22" fmla="*/ 23495 w 5"/>
                <a:gd name="T23" fmla="*/ 6508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lnTo>
                    <a:pt x="2" y="4"/>
                  </a:ln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011"/>
            <p:cNvSpPr>
              <a:spLocks/>
            </p:cNvSpPr>
            <p:nvPr/>
          </p:nvSpPr>
          <p:spPr bwMode="auto">
            <a:xfrm>
              <a:off x="4138019" y="4196252"/>
              <a:ext cx="231969" cy="223302"/>
            </a:xfrm>
            <a:custGeom>
              <a:avLst/>
              <a:gdLst>
                <a:gd name="T0" fmla="*/ 48846 w 13"/>
                <a:gd name="T1" fmla="*/ 0 h 13"/>
                <a:gd name="T2" fmla="*/ 109904 w 13"/>
                <a:gd name="T3" fmla="*/ 0 h 13"/>
                <a:gd name="T4" fmla="*/ 158750 w 13"/>
                <a:gd name="T5" fmla="*/ 37001 h 13"/>
                <a:gd name="T6" fmla="*/ 158750 w 13"/>
                <a:gd name="T7" fmla="*/ 160337 h 13"/>
                <a:gd name="T8" fmla="*/ 122115 w 13"/>
                <a:gd name="T9" fmla="*/ 160337 h 13"/>
                <a:gd name="T10" fmla="*/ 122115 w 13"/>
                <a:gd name="T11" fmla="*/ 148003 h 13"/>
                <a:gd name="T12" fmla="*/ 146538 w 13"/>
                <a:gd name="T13" fmla="*/ 148003 h 13"/>
                <a:gd name="T14" fmla="*/ 146538 w 13"/>
                <a:gd name="T15" fmla="*/ 37001 h 13"/>
                <a:gd name="T16" fmla="*/ 109904 w 13"/>
                <a:gd name="T17" fmla="*/ 12334 h 13"/>
                <a:gd name="T18" fmla="*/ 85481 w 13"/>
                <a:gd name="T19" fmla="*/ 12334 h 13"/>
                <a:gd name="T20" fmla="*/ 85481 w 13"/>
                <a:gd name="T21" fmla="*/ 12334 h 13"/>
                <a:gd name="T22" fmla="*/ 85481 w 13"/>
                <a:gd name="T23" fmla="*/ 111003 h 13"/>
                <a:gd name="T24" fmla="*/ 73269 w 13"/>
                <a:gd name="T25" fmla="*/ 123336 h 13"/>
                <a:gd name="T26" fmla="*/ 61058 w 13"/>
                <a:gd name="T27" fmla="*/ 111003 h 13"/>
                <a:gd name="T28" fmla="*/ 73269 w 13"/>
                <a:gd name="T29" fmla="*/ 12334 h 13"/>
                <a:gd name="T30" fmla="*/ 73269 w 13"/>
                <a:gd name="T31" fmla="*/ 12334 h 13"/>
                <a:gd name="T32" fmla="*/ 48846 w 13"/>
                <a:gd name="T33" fmla="*/ 12334 h 13"/>
                <a:gd name="T34" fmla="*/ 12212 w 13"/>
                <a:gd name="T35" fmla="*/ 37001 h 13"/>
                <a:gd name="T36" fmla="*/ 12212 w 13"/>
                <a:gd name="T37" fmla="*/ 148003 h 13"/>
                <a:gd name="T38" fmla="*/ 24423 w 13"/>
                <a:gd name="T39" fmla="*/ 148003 h 13"/>
                <a:gd name="T40" fmla="*/ 24423 w 13"/>
                <a:gd name="T41" fmla="*/ 160337 h 13"/>
                <a:gd name="T42" fmla="*/ 0 w 13"/>
                <a:gd name="T43" fmla="*/ 160337 h 13"/>
                <a:gd name="T44" fmla="*/ 0 w 13"/>
                <a:gd name="T45" fmla="*/ 37001 h 13"/>
                <a:gd name="T46" fmla="*/ 48846 w 13"/>
                <a:gd name="T47" fmla="*/ 0 h 13"/>
                <a:gd name="T48" fmla="*/ 48846 w 13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9" y="0"/>
                  </a:lnTo>
                  <a:cubicBezTo>
                    <a:pt x="11" y="0"/>
                    <a:pt x="13" y="2"/>
                    <a:pt x="13" y="3"/>
                  </a:cubicBezTo>
                  <a:lnTo>
                    <a:pt x="13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3"/>
                  </a:lnTo>
                  <a:cubicBezTo>
                    <a:pt x="12" y="2"/>
                    <a:pt x="11" y="1"/>
                    <a:pt x="9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lnTo>
                    <a:pt x="7" y="9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1"/>
                  </a:lnTo>
                  <a:cubicBezTo>
                    <a:pt x="6" y="1"/>
                    <a:pt x="6" y="1"/>
                    <a:pt x="6" y="1"/>
                  </a:cubicBezTo>
                  <a:lnTo>
                    <a:pt x="4" y="1"/>
                  </a:lnTo>
                  <a:cubicBezTo>
                    <a:pt x="2" y="1"/>
                    <a:pt x="1" y="2"/>
                    <a:pt x="1" y="3"/>
                  </a:cubicBez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3"/>
                  </a:ln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012"/>
            <p:cNvSpPr>
              <a:spLocks/>
            </p:cNvSpPr>
            <p:nvPr/>
          </p:nvSpPr>
          <p:spPr bwMode="auto">
            <a:xfrm>
              <a:off x="4185602" y="4275177"/>
              <a:ext cx="138785" cy="359979"/>
            </a:xfrm>
            <a:custGeom>
              <a:avLst/>
              <a:gdLst>
                <a:gd name="T0" fmla="*/ 12105 w 8"/>
                <a:gd name="T1" fmla="*/ 77153 h 20"/>
                <a:gd name="T2" fmla="*/ 84733 w 8"/>
                <a:gd name="T3" fmla="*/ 77153 h 20"/>
                <a:gd name="T4" fmla="*/ 84733 w 8"/>
                <a:gd name="T5" fmla="*/ 0 h 20"/>
                <a:gd name="T6" fmla="*/ 96838 w 8"/>
                <a:gd name="T7" fmla="*/ 0 h 20"/>
                <a:gd name="T8" fmla="*/ 96838 w 8"/>
                <a:gd name="T9" fmla="*/ 77153 h 20"/>
                <a:gd name="T10" fmla="*/ 72629 w 8"/>
                <a:gd name="T11" fmla="*/ 257175 h 20"/>
                <a:gd name="T12" fmla="*/ 48419 w 8"/>
                <a:gd name="T13" fmla="*/ 257175 h 20"/>
                <a:gd name="T14" fmla="*/ 48419 w 8"/>
                <a:gd name="T15" fmla="*/ 115729 h 20"/>
                <a:gd name="T16" fmla="*/ 36314 w 8"/>
                <a:gd name="T17" fmla="*/ 115729 h 20"/>
                <a:gd name="T18" fmla="*/ 36314 w 8"/>
                <a:gd name="T19" fmla="*/ 257175 h 20"/>
                <a:gd name="T20" fmla="*/ 12105 w 8"/>
                <a:gd name="T21" fmla="*/ 257175 h 20"/>
                <a:gd name="T22" fmla="*/ 0 w 8"/>
                <a:gd name="T23" fmla="*/ 77153 h 20"/>
                <a:gd name="T24" fmla="*/ 0 w 8"/>
                <a:gd name="T25" fmla="*/ 0 h 20"/>
                <a:gd name="T26" fmla="*/ 12105 w 8"/>
                <a:gd name="T27" fmla="*/ 0 h 20"/>
                <a:gd name="T28" fmla="*/ 12105 w 8"/>
                <a:gd name="T29" fmla="*/ 77153 h 20"/>
                <a:gd name="T30" fmla="*/ 12105 w 8"/>
                <a:gd name="T31" fmla="*/ 77153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20">
                  <a:moveTo>
                    <a:pt x="1" y="6"/>
                  </a:moveTo>
                  <a:lnTo>
                    <a:pt x="7" y="6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013"/>
            <p:cNvSpPr>
              <a:spLocks/>
            </p:cNvSpPr>
            <p:nvPr/>
          </p:nvSpPr>
          <p:spPr bwMode="auto">
            <a:xfrm>
              <a:off x="4768499" y="4205876"/>
              <a:ext cx="49567" cy="57751"/>
            </a:xfrm>
            <a:custGeom>
              <a:avLst/>
              <a:gdLst>
                <a:gd name="T0" fmla="*/ 11642 w 3"/>
                <a:gd name="T1" fmla="*/ 41275 h 3"/>
                <a:gd name="T2" fmla="*/ 34925 w 3"/>
                <a:gd name="T3" fmla="*/ 27517 h 3"/>
                <a:gd name="T4" fmla="*/ 11642 w 3"/>
                <a:gd name="T5" fmla="*/ 0 h 3"/>
                <a:gd name="T6" fmla="*/ 0 w 3"/>
                <a:gd name="T7" fmla="*/ 27517 h 3"/>
                <a:gd name="T8" fmla="*/ 11642 w 3"/>
                <a:gd name="T9" fmla="*/ 41275 h 3"/>
                <a:gd name="T10" fmla="*/ 11642 w 3"/>
                <a:gd name="T11" fmla="*/ 41275 h 3"/>
                <a:gd name="T12" fmla="*/ 0 w 3"/>
                <a:gd name="T13" fmla="*/ 27517 h 3"/>
                <a:gd name="T14" fmla="*/ 11642 w 3"/>
                <a:gd name="T15" fmla="*/ 13758 h 3"/>
                <a:gd name="T16" fmla="*/ 23283 w 3"/>
                <a:gd name="T17" fmla="*/ 27517 h 3"/>
                <a:gd name="T18" fmla="*/ 11642 w 3"/>
                <a:gd name="T19" fmla="*/ 41275 h 3"/>
                <a:gd name="T20" fmla="*/ 11642 w 3"/>
                <a:gd name="T21" fmla="*/ 41275 h 3"/>
                <a:gd name="T22" fmla="*/ 11642 w 3"/>
                <a:gd name="T23" fmla="*/ 41275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014"/>
            <p:cNvSpPr>
              <a:spLocks/>
            </p:cNvSpPr>
            <p:nvPr/>
          </p:nvSpPr>
          <p:spPr bwMode="auto">
            <a:xfrm>
              <a:off x="4724881" y="4269403"/>
              <a:ext cx="136803" cy="136676"/>
            </a:xfrm>
            <a:custGeom>
              <a:avLst/>
              <a:gdLst>
                <a:gd name="T0" fmla="*/ 23813 w 8"/>
                <a:gd name="T1" fmla="*/ 0 h 8"/>
                <a:gd name="T2" fmla="*/ 59531 w 8"/>
                <a:gd name="T3" fmla="*/ 0 h 8"/>
                <a:gd name="T4" fmla="*/ 95250 w 8"/>
                <a:gd name="T5" fmla="*/ 24606 h 8"/>
                <a:gd name="T6" fmla="*/ 95250 w 8"/>
                <a:gd name="T7" fmla="*/ 98425 h 8"/>
                <a:gd name="T8" fmla="*/ 71438 w 8"/>
                <a:gd name="T9" fmla="*/ 98425 h 8"/>
                <a:gd name="T10" fmla="*/ 71438 w 8"/>
                <a:gd name="T11" fmla="*/ 86122 h 8"/>
                <a:gd name="T12" fmla="*/ 83344 w 8"/>
                <a:gd name="T13" fmla="*/ 86122 h 8"/>
                <a:gd name="T14" fmla="*/ 83344 w 8"/>
                <a:gd name="T15" fmla="*/ 24606 h 8"/>
                <a:gd name="T16" fmla="*/ 59531 w 8"/>
                <a:gd name="T17" fmla="*/ 0 h 8"/>
                <a:gd name="T18" fmla="*/ 47625 w 8"/>
                <a:gd name="T19" fmla="*/ 0 h 8"/>
                <a:gd name="T20" fmla="*/ 47625 w 8"/>
                <a:gd name="T21" fmla="*/ 12303 h 8"/>
                <a:gd name="T22" fmla="*/ 47625 w 8"/>
                <a:gd name="T23" fmla="*/ 61516 h 8"/>
                <a:gd name="T24" fmla="*/ 47625 w 8"/>
                <a:gd name="T25" fmla="*/ 73819 h 8"/>
                <a:gd name="T26" fmla="*/ 35719 w 8"/>
                <a:gd name="T27" fmla="*/ 61516 h 8"/>
                <a:gd name="T28" fmla="*/ 47625 w 8"/>
                <a:gd name="T29" fmla="*/ 12303 h 8"/>
                <a:gd name="T30" fmla="*/ 35719 w 8"/>
                <a:gd name="T31" fmla="*/ 0 h 8"/>
                <a:gd name="T32" fmla="*/ 23813 w 8"/>
                <a:gd name="T33" fmla="*/ 0 h 8"/>
                <a:gd name="T34" fmla="*/ 0 w 8"/>
                <a:gd name="T35" fmla="*/ 24606 h 8"/>
                <a:gd name="T36" fmla="*/ 0 w 8"/>
                <a:gd name="T37" fmla="*/ 86122 h 8"/>
                <a:gd name="T38" fmla="*/ 11906 w 8"/>
                <a:gd name="T39" fmla="*/ 86122 h 8"/>
                <a:gd name="T40" fmla="*/ 11906 w 8"/>
                <a:gd name="T41" fmla="*/ 98425 h 8"/>
                <a:gd name="T42" fmla="*/ 0 w 8"/>
                <a:gd name="T43" fmla="*/ 98425 h 8"/>
                <a:gd name="T44" fmla="*/ 0 w 8"/>
                <a:gd name="T45" fmla="*/ 24606 h 8"/>
                <a:gd name="T46" fmla="*/ 23813 w 8"/>
                <a:gd name="T47" fmla="*/ 0 h 8"/>
                <a:gd name="T48" fmla="*/ 23813 w 8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5" y="0"/>
                  </a:lnTo>
                  <a:cubicBezTo>
                    <a:pt x="7" y="0"/>
                    <a:pt x="8" y="1"/>
                    <a:pt x="8" y="2"/>
                  </a:cubicBezTo>
                  <a:lnTo>
                    <a:pt x="8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2"/>
                  </a:lnTo>
                  <a:cubicBezTo>
                    <a:pt x="7" y="1"/>
                    <a:pt x="6" y="0"/>
                    <a:pt x="5" y="0"/>
                  </a:cubicBezTo>
                  <a:lnTo>
                    <a:pt x="4" y="0"/>
                  </a:lnTo>
                  <a:cubicBezTo>
                    <a:pt x="4" y="1"/>
                    <a:pt x="4" y="1"/>
                    <a:pt x="4" y="1"/>
                  </a:cubicBezTo>
                  <a:lnTo>
                    <a:pt x="4" y="5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1"/>
                  </a:lnTo>
                  <a:cubicBezTo>
                    <a:pt x="3" y="1"/>
                    <a:pt x="3" y="1"/>
                    <a:pt x="3" y="0"/>
                  </a:cubicBez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015"/>
            <p:cNvSpPr>
              <a:spLocks/>
            </p:cNvSpPr>
            <p:nvPr/>
          </p:nvSpPr>
          <p:spPr bwMode="auto">
            <a:xfrm>
              <a:off x="4752637" y="4317527"/>
              <a:ext cx="81289" cy="223302"/>
            </a:xfrm>
            <a:custGeom>
              <a:avLst/>
              <a:gdLst>
                <a:gd name="T0" fmla="*/ 0 w 5"/>
                <a:gd name="T1" fmla="*/ 39688 h 12"/>
                <a:gd name="T2" fmla="*/ 45720 w 5"/>
                <a:gd name="T3" fmla="*/ 39688 h 12"/>
                <a:gd name="T4" fmla="*/ 45720 w 5"/>
                <a:gd name="T5" fmla="*/ 0 h 12"/>
                <a:gd name="T6" fmla="*/ 57150 w 5"/>
                <a:gd name="T7" fmla="*/ 0 h 12"/>
                <a:gd name="T8" fmla="*/ 57150 w 5"/>
                <a:gd name="T9" fmla="*/ 39688 h 12"/>
                <a:gd name="T10" fmla="*/ 45720 w 5"/>
                <a:gd name="T11" fmla="*/ 158750 h 12"/>
                <a:gd name="T12" fmla="*/ 34290 w 5"/>
                <a:gd name="T13" fmla="*/ 158750 h 12"/>
                <a:gd name="T14" fmla="*/ 34290 w 5"/>
                <a:gd name="T15" fmla="*/ 66146 h 12"/>
                <a:gd name="T16" fmla="*/ 22860 w 5"/>
                <a:gd name="T17" fmla="*/ 66146 h 12"/>
                <a:gd name="T18" fmla="*/ 22860 w 5"/>
                <a:gd name="T19" fmla="*/ 158750 h 12"/>
                <a:gd name="T20" fmla="*/ 11430 w 5"/>
                <a:gd name="T21" fmla="*/ 158750 h 12"/>
                <a:gd name="T22" fmla="*/ 0 w 5"/>
                <a:gd name="T23" fmla="*/ 39688 h 12"/>
                <a:gd name="T24" fmla="*/ 0 w 5"/>
                <a:gd name="T25" fmla="*/ 0 h 12"/>
                <a:gd name="T26" fmla="*/ 0 w 5"/>
                <a:gd name="T27" fmla="*/ 0 h 12"/>
                <a:gd name="T28" fmla="*/ 0 w 5"/>
                <a:gd name="T29" fmla="*/ 39688 h 12"/>
                <a:gd name="T30" fmla="*/ 0 w 5"/>
                <a:gd name="T31" fmla="*/ 39688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016"/>
            <p:cNvSpPr>
              <a:spLocks/>
            </p:cNvSpPr>
            <p:nvPr/>
          </p:nvSpPr>
          <p:spPr bwMode="auto">
            <a:xfrm>
              <a:off x="3896137" y="4240527"/>
              <a:ext cx="51549" cy="55826"/>
            </a:xfrm>
            <a:custGeom>
              <a:avLst/>
              <a:gdLst>
                <a:gd name="T0" fmla="*/ 11642 w 3"/>
                <a:gd name="T1" fmla="*/ 39687 h 3"/>
                <a:gd name="T2" fmla="*/ 34925 w 3"/>
                <a:gd name="T3" fmla="*/ 26458 h 3"/>
                <a:gd name="T4" fmla="*/ 11642 w 3"/>
                <a:gd name="T5" fmla="*/ 0 h 3"/>
                <a:gd name="T6" fmla="*/ 0 w 3"/>
                <a:gd name="T7" fmla="*/ 26458 h 3"/>
                <a:gd name="T8" fmla="*/ 11642 w 3"/>
                <a:gd name="T9" fmla="*/ 39687 h 3"/>
                <a:gd name="T10" fmla="*/ 11642 w 3"/>
                <a:gd name="T11" fmla="*/ 39687 h 3"/>
                <a:gd name="T12" fmla="*/ 0 w 3"/>
                <a:gd name="T13" fmla="*/ 26458 h 3"/>
                <a:gd name="T14" fmla="*/ 11642 w 3"/>
                <a:gd name="T15" fmla="*/ 13229 h 3"/>
                <a:gd name="T16" fmla="*/ 23283 w 3"/>
                <a:gd name="T17" fmla="*/ 26458 h 3"/>
                <a:gd name="T18" fmla="*/ 11642 w 3"/>
                <a:gd name="T19" fmla="*/ 39687 h 3"/>
                <a:gd name="T20" fmla="*/ 11642 w 3"/>
                <a:gd name="T21" fmla="*/ 39687 h 3"/>
                <a:gd name="T22" fmla="*/ 11642 w 3"/>
                <a:gd name="T23" fmla="*/ 3968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017"/>
            <p:cNvSpPr>
              <a:spLocks/>
            </p:cNvSpPr>
            <p:nvPr/>
          </p:nvSpPr>
          <p:spPr bwMode="auto">
            <a:xfrm>
              <a:off x="3850537" y="4302127"/>
              <a:ext cx="140767" cy="140527"/>
            </a:xfrm>
            <a:custGeom>
              <a:avLst/>
              <a:gdLst>
                <a:gd name="T0" fmla="*/ 24209 w 8"/>
                <a:gd name="T1" fmla="*/ 0 h 8"/>
                <a:gd name="T2" fmla="*/ 60523 w 8"/>
                <a:gd name="T3" fmla="*/ 0 h 8"/>
                <a:gd name="T4" fmla="*/ 96837 w 8"/>
                <a:gd name="T5" fmla="*/ 25003 h 8"/>
                <a:gd name="T6" fmla="*/ 96837 w 8"/>
                <a:gd name="T7" fmla="*/ 100012 h 8"/>
                <a:gd name="T8" fmla="*/ 72628 w 8"/>
                <a:gd name="T9" fmla="*/ 100012 h 8"/>
                <a:gd name="T10" fmla="*/ 72628 w 8"/>
                <a:gd name="T11" fmla="*/ 87511 h 8"/>
                <a:gd name="T12" fmla="*/ 84732 w 8"/>
                <a:gd name="T13" fmla="*/ 87511 h 8"/>
                <a:gd name="T14" fmla="*/ 84732 w 8"/>
                <a:gd name="T15" fmla="*/ 25003 h 8"/>
                <a:gd name="T16" fmla="*/ 60523 w 8"/>
                <a:gd name="T17" fmla="*/ 0 h 8"/>
                <a:gd name="T18" fmla="*/ 48419 w 8"/>
                <a:gd name="T19" fmla="*/ 0 h 8"/>
                <a:gd name="T20" fmla="*/ 48419 w 8"/>
                <a:gd name="T21" fmla="*/ 12502 h 8"/>
                <a:gd name="T22" fmla="*/ 48419 w 8"/>
                <a:gd name="T23" fmla="*/ 62508 h 8"/>
                <a:gd name="T24" fmla="*/ 48419 w 8"/>
                <a:gd name="T25" fmla="*/ 75009 h 8"/>
                <a:gd name="T26" fmla="*/ 36314 w 8"/>
                <a:gd name="T27" fmla="*/ 62508 h 8"/>
                <a:gd name="T28" fmla="*/ 48419 w 8"/>
                <a:gd name="T29" fmla="*/ 12502 h 8"/>
                <a:gd name="T30" fmla="*/ 36314 w 8"/>
                <a:gd name="T31" fmla="*/ 0 h 8"/>
                <a:gd name="T32" fmla="*/ 24209 w 8"/>
                <a:gd name="T33" fmla="*/ 0 h 8"/>
                <a:gd name="T34" fmla="*/ 0 w 8"/>
                <a:gd name="T35" fmla="*/ 25003 h 8"/>
                <a:gd name="T36" fmla="*/ 0 w 8"/>
                <a:gd name="T37" fmla="*/ 87511 h 8"/>
                <a:gd name="T38" fmla="*/ 12105 w 8"/>
                <a:gd name="T39" fmla="*/ 87511 h 8"/>
                <a:gd name="T40" fmla="*/ 12105 w 8"/>
                <a:gd name="T41" fmla="*/ 100012 h 8"/>
                <a:gd name="T42" fmla="*/ 0 w 8"/>
                <a:gd name="T43" fmla="*/ 100012 h 8"/>
                <a:gd name="T44" fmla="*/ 0 w 8"/>
                <a:gd name="T45" fmla="*/ 25003 h 8"/>
                <a:gd name="T46" fmla="*/ 24209 w 8"/>
                <a:gd name="T47" fmla="*/ 0 h 8"/>
                <a:gd name="T48" fmla="*/ 24209 w 8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5" y="0"/>
                  </a:lnTo>
                  <a:cubicBezTo>
                    <a:pt x="7" y="0"/>
                    <a:pt x="8" y="1"/>
                    <a:pt x="8" y="2"/>
                  </a:cubicBezTo>
                  <a:lnTo>
                    <a:pt x="8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2"/>
                  </a:lnTo>
                  <a:cubicBezTo>
                    <a:pt x="7" y="1"/>
                    <a:pt x="6" y="0"/>
                    <a:pt x="5" y="0"/>
                  </a:cubicBezTo>
                  <a:lnTo>
                    <a:pt x="4" y="0"/>
                  </a:lnTo>
                  <a:cubicBezTo>
                    <a:pt x="4" y="1"/>
                    <a:pt x="4" y="1"/>
                    <a:pt x="4" y="1"/>
                  </a:cubicBezTo>
                  <a:lnTo>
                    <a:pt x="4" y="5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1"/>
                  </a:lnTo>
                  <a:cubicBezTo>
                    <a:pt x="3" y="1"/>
                    <a:pt x="3" y="1"/>
                    <a:pt x="3" y="0"/>
                  </a:cubicBez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018"/>
            <p:cNvSpPr>
              <a:spLocks/>
            </p:cNvSpPr>
            <p:nvPr/>
          </p:nvSpPr>
          <p:spPr bwMode="auto">
            <a:xfrm>
              <a:off x="3880276" y="4354103"/>
              <a:ext cx="83271" cy="221376"/>
            </a:xfrm>
            <a:custGeom>
              <a:avLst/>
              <a:gdLst>
                <a:gd name="T0" fmla="*/ 0 w 5"/>
                <a:gd name="T1" fmla="*/ 39688 h 12"/>
                <a:gd name="T2" fmla="*/ 45720 w 5"/>
                <a:gd name="T3" fmla="*/ 39688 h 12"/>
                <a:gd name="T4" fmla="*/ 45720 w 5"/>
                <a:gd name="T5" fmla="*/ 0 h 12"/>
                <a:gd name="T6" fmla="*/ 57150 w 5"/>
                <a:gd name="T7" fmla="*/ 0 h 12"/>
                <a:gd name="T8" fmla="*/ 57150 w 5"/>
                <a:gd name="T9" fmla="*/ 39688 h 12"/>
                <a:gd name="T10" fmla="*/ 45720 w 5"/>
                <a:gd name="T11" fmla="*/ 158750 h 12"/>
                <a:gd name="T12" fmla="*/ 34290 w 5"/>
                <a:gd name="T13" fmla="*/ 158750 h 12"/>
                <a:gd name="T14" fmla="*/ 34290 w 5"/>
                <a:gd name="T15" fmla="*/ 66146 h 12"/>
                <a:gd name="T16" fmla="*/ 22860 w 5"/>
                <a:gd name="T17" fmla="*/ 66146 h 12"/>
                <a:gd name="T18" fmla="*/ 22860 w 5"/>
                <a:gd name="T19" fmla="*/ 158750 h 12"/>
                <a:gd name="T20" fmla="*/ 11430 w 5"/>
                <a:gd name="T21" fmla="*/ 158750 h 12"/>
                <a:gd name="T22" fmla="*/ 0 w 5"/>
                <a:gd name="T23" fmla="*/ 39688 h 12"/>
                <a:gd name="T24" fmla="*/ 0 w 5"/>
                <a:gd name="T25" fmla="*/ 0 h 12"/>
                <a:gd name="T26" fmla="*/ 0 w 5"/>
                <a:gd name="T27" fmla="*/ 0 h 12"/>
                <a:gd name="T28" fmla="*/ 0 w 5"/>
                <a:gd name="T29" fmla="*/ 39688 h 12"/>
                <a:gd name="T30" fmla="*/ 0 w 5"/>
                <a:gd name="T31" fmla="*/ 39688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019"/>
            <p:cNvSpPr>
              <a:spLocks/>
            </p:cNvSpPr>
            <p:nvPr/>
          </p:nvSpPr>
          <p:spPr bwMode="auto">
            <a:xfrm>
              <a:off x="4933058" y="4136576"/>
              <a:ext cx="220072" cy="581355"/>
            </a:xfrm>
            <a:custGeom>
              <a:avLst/>
              <a:gdLst>
                <a:gd name="T0" fmla="*/ 12568 w 12"/>
                <a:gd name="T1" fmla="*/ 0 h 33"/>
                <a:gd name="T2" fmla="*/ 12568 w 12"/>
                <a:gd name="T3" fmla="*/ 113434 h 33"/>
                <a:gd name="T4" fmla="*/ 138244 w 12"/>
                <a:gd name="T5" fmla="*/ 113434 h 33"/>
                <a:gd name="T6" fmla="*/ 138244 w 12"/>
                <a:gd name="T7" fmla="*/ 0 h 33"/>
                <a:gd name="T8" fmla="*/ 150812 w 12"/>
                <a:gd name="T9" fmla="*/ 0 h 33"/>
                <a:gd name="T10" fmla="*/ 150812 w 12"/>
                <a:gd name="T11" fmla="*/ 113434 h 33"/>
                <a:gd name="T12" fmla="*/ 125677 w 12"/>
                <a:gd name="T13" fmla="*/ 415925 h 33"/>
                <a:gd name="T14" fmla="*/ 87974 w 12"/>
                <a:gd name="T15" fmla="*/ 415925 h 33"/>
                <a:gd name="T16" fmla="*/ 87974 w 12"/>
                <a:gd name="T17" fmla="*/ 176453 h 33"/>
                <a:gd name="T18" fmla="*/ 62838 w 12"/>
                <a:gd name="T19" fmla="*/ 176453 h 33"/>
                <a:gd name="T20" fmla="*/ 62838 w 12"/>
                <a:gd name="T21" fmla="*/ 415925 h 33"/>
                <a:gd name="T22" fmla="*/ 25135 w 12"/>
                <a:gd name="T23" fmla="*/ 415925 h 33"/>
                <a:gd name="T24" fmla="*/ 0 w 12"/>
                <a:gd name="T25" fmla="*/ 113434 h 33"/>
                <a:gd name="T26" fmla="*/ 0 w 12"/>
                <a:gd name="T27" fmla="*/ 0 h 33"/>
                <a:gd name="T28" fmla="*/ 12568 w 12"/>
                <a:gd name="T29" fmla="*/ 0 h 33"/>
                <a:gd name="T30" fmla="*/ 12568 w 12"/>
                <a:gd name="T31" fmla="*/ 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33">
                  <a:moveTo>
                    <a:pt x="1" y="0"/>
                  </a:moveTo>
                  <a:lnTo>
                    <a:pt x="1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1020"/>
            <p:cNvSpPr>
              <a:spLocks/>
            </p:cNvSpPr>
            <p:nvPr/>
          </p:nvSpPr>
          <p:spPr bwMode="auto">
            <a:xfrm>
              <a:off x="4861683" y="4003750"/>
              <a:ext cx="364806" cy="363828"/>
            </a:xfrm>
            <a:custGeom>
              <a:avLst/>
              <a:gdLst>
                <a:gd name="T0" fmla="*/ 75248 w 20"/>
                <a:gd name="T1" fmla="*/ 0 h 21"/>
                <a:gd name="T2" fmla="*/ 175578 w 20"/>
                <a:gd name="T3" fmla="*/ 0 h 21"/>
                <a:gd name="T4" fmla="*/ 250825 w 20"/>
                <a:gd name="T5" fmla="*/ 74386 h 21"/>
                <a:gd name="T6" fmla="*/ 250825 w 20"/>
                <a:gd name="T7" fmla="*/ 260350 h 21"/>
                <a:gd name="T8" fmla="*/ 200660 w 20"/>
                <a:gd name="T9" fmla="*/ 260350 h 21"/>
                <a:gd name="T10" fmla="*/ 200660 w 20"/>
                <a:gd name="T11" fmla="*/ 235555 h 21"/>
                <a:gd name="T12" fmla="*/ 238284 w 20"/>
                <a:gd name="T13" fmla="*/ 235555 h 21"/>
                <a:gd name="T14" fmla="*/ 238284 w 20"/>
                <a:gd name="T15" fmla="*/ 74386 h 21"/>
                <a:gd name="T16" fmla="*/ 175578 w 20"/>
                <a:gd name="T17" fmla="*/ 12398 h 21"/>
                <a:gd name="T18" fmla="*/ 137954 w 20"/>
                <a:gd name="T19" fmla="*/ 12398 h 21"/>
                <a:gd name="T20" fmla="*/ 125413 w 20"/>
                <a:gd name="T21" fmla="*/ 24795 h 21"/>
                <a:gd name="T22" fmla="*/ 137954 w 20"/>
                <a:gd name="T23" fmla="*/ 173567 h 21"/>
                <a:gd name="T24" fmla="*/ 125413 w 20"/>
                <a:gd name="T25" fmla="*/ 198362 h 21"/>
                <a:gd name="T26" fmla="*/ 112871 w 20"/>
                <a:gd name="T27" fmla="*/ 173567 h 21"/>
                <a:gd name="T28" fmla="*/ 112871 w 20"/>
                <a:gd name="T29" fmla="*/ 24795 h 21"/>
                <a:gd name="T30" fmla="*/ 112871 w 20"/>
                <a:gd name="T31" fmla="*/ 12398 h 21"/>
                <a:gd name="T32" fmla="*/ 75248 w 20"/>
                <a:gd name="T33" fmla="*/ 12398 h 21"/>
                <a:gd name="T34" fmla="*/ 12541 w 20"/>
                <a:gd name="T35" fmla="*/ 74386 h 21"/>
                <a:gd name="T36" fmla="*/ 12541 w 20"/>
                <a:gd name="T37" fmla="*/ 235555 h 21"/>
                <a:gd name="T38" fmla="*/ 37624 w 20"/>
                <a:gd name="T39" fmla="*/ 235555 h 21"/>
                <a:gd name="T40" fmla="*/ 37624 w 20"/>
                <a:gd name="T41" fmla="*/ 260350 h 21"/>
                <a:gd name="T42" fmla="*/ 0 w 20"/>
                <a:gd name="T43" fmla="*/ 260350 h 21"/>
                <a:gd name="T44" fmla="*/ 0 w 20"/>
                <a:gd name="T45" fmla="*/ 74386 h 21"/>
                <a:gd name="T46" fmla="*/ 75248 w 20"/>
                <a:gd name="T47" fmla="*/ 0 h 21"/>
                <a:gd name="T48" fmla="*/ 75248 w 20"/>
                <a:gd name="T49" fmla="*/ 0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21">
                  <a:moveTo>
                    <a:pt x="6" y="0"/>
                  </a:moveTo>
                  <a:lnTo>
                    <a:pt x="14" y="0"/>
                  </a:lnTo>
                  <a:cubicBezTo>
                    <a:pt x="17" y="0"/>
                    <a:pt x="20" y="3"/>
                    <a:pt x="20" y="6"/>
                  </a:cubicBezTo>
                  <a:lnTo>
                    <a:pt x="20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6"/>
                  </a:lnTo>
                  <a:cubicBezTo>
                    <a:pt x="19" y="3"/>
                    <a:pt x="17" y="1"/>
                    <a:pt x="14" y="1"/>
                  </a:cubicBezTo>
                  <a:lnTo>
                    <a:pt x="11" y="1"/>
                  </a:lnTo>
                  <a:cubicBezTo>
                    <a:pt x="11" y="2"/>
                    <a:pt x="11" y="2"/>
                    <a:pt x="10" y="2"/>
                  </a:cubicBezTo>
                  <a:lnTo>
                    <a:pt x="11" y="14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9" y="2"/>
                  </a:lnTo>
                  <a:cubicBezTo>
                    <a:pt x="9" y="2"/>
                    <a:pt x="9" y="2"/>
                    <a:pt x="9" y="1"/>
                  </a:cubicBezTo>
                  <a:lnTo>
                    <a:pt x="6" y="1"/>
                  </a:lnTo>
                  <a:cubicBezTo>
                    <a:pt x="3" y="1"/>
                    <a:pt x="1" y="4"/>
                    <a:pt x="1" y="6"/>
                  </a:cubicBezTo>
                  <a:lnTo>
                    <a:pt x="1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6"/>
                  </a:ln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021"/>
            <p:cNvSpPr>
              <a:spLocks/>
            </p:cNvSpPr>
            <p:nvPr/>
          </p:nvSpPr>
          <p:spPr bwMode="auto">
            <a:xfrm>
              <a:off x="4980642" y="3836273"/>
              <a:ext cx="130854" cy="150151"/>
            </a:xfrm>
            <a:custGeom>
              <a:avLst/>
              <a:gdLst>
                <a:gd name="T0" fmla="*/ 51707 w 7"/>
                <a:gd name="T1" fmla="*/ 107950 h 8"/>
                <a:gd name="T2" fmla="*/ 90487 w 7"/>
                <a:gd name="T3" fmla="*/ 53975 h 8"/>
                <a:gd name="T4" fmla="*/ 51707 w 7"/>
                <a:gd name="T5" fmla="*/ 0 h 8"/>
                <a:gd name="T6" fmla="*/ 0 w 7"/>
                <a:gd name="T7" fmla="*/ 53975 h 8"/>
                <a:gd name="T8" fmla="*/ 51707 w 7"/>
                <a:gd name="T9" fmla="*/ 107950 h 8"/>
                <a:gd name="T10" fmla="*/ 51707 w 7"/>
                <a:gd name="T11" fmla="*/ 94456 h 8"/>
                <a:gd name="T12" fmla="*/ 12927 w 7"/>
                <a:gd name="T13" fmla="*/ 53975 h 8"/>
                <a:gd name="T14" fmla="*/ 51707 w 7"/>
                <a:gd name="T15" fmla="*/ 13494 h 8"/>
                <a:gd name="T16" fmla="*/ 77560 w 7"/>
                <a:gd name="T17" fmla="*/ 53975 h 8"/>
                <a:gd name="T18" fmla="*/ 51707 w 7"/>
                <a:gd name="T19" fmla="*/ 94456 h 8"/>
                <a:gd name="T20" fmla="*/ 51707 w 7"/>
                <a:gd name="T21" fmla="*/ 107950 h 8"/>
                <a:gd name="T22" fmla="*/ 51707 w 7"/>
                <a:gd name="T23" fmla="*/ 10795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5" y="8"/>
                    <a:pt x="7" y="7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lnTo>
                    <a:pt x="4" y="7"/>
                  </a:lnTo>
                  <a:cubicBezTo>
                    <a:pt x="2" y="7"/>
                    <a:pt x="1" y="6"/>
                    <a:pt x="1" y="4"/>
                  </a:cubicBezTo>
                  <a:cubicBezTo>
                    <a:pt x="1" y="3"/>
                    <a:pt x="2" y="1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5" y="7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1022"/>
            <p:cNvSpPr>
              <a:spLocks/>
            </p:cNvSpPr>
            <p:nvPr/>
          </p:nvSpPr>
          <p:spPr bwMode="auto">
            <a:xfrm>
              <a:off x="4494894" y="4173152"/>
              <a:ext cx="243865" cy="485104"/>
            </a:xfrm>
            <a:custGeom>
              <a:avLst/>
              <a:gdLst>
                <a:gd name="T0" fmla="*/ 38466 w 13"/>
                <a:gd name="T1" fmla="*/ 76906 h 27"/>
                <a:gd name="T2" fmla="*/ 38466 w 13"/>
                <a:gd name="T3" fmla="*/ 0 h 27"/>
                <a:gd name="T4" fmla="*/ 51288 w 13"/>
                <a:gd name="T5" fmla="*/ 0 h 27"/>
                <a:gd name="T6" fmla="*/ 51288 w 13"/>
                <a:gd name="T7" fmla="*/ 64088 h 27"/>
                <a:gd name="T8" fmla="*/ 115399 w 13"/>
                <a:gd name="T9" fmla="*/ 64088 h 27"/>
                <a:gd name="T10" fmla="*/ 115399 w 13"/>
                <a:gd name="T11" fmla="*/ 0 h 27"/>
                <a:gd name="T12" fmla="*/ 128221 w 13"/>
                <a:gd name="T13" fmla="*/ 0 h 27"/>
                <a:gd name="T14" fmla="*/ 128221 w 13"/>
                <a:gd name="T15" fmla="*/ 76906 h 27"/>
                <a:gd name="T16" fmla="*/ 166687 w 13"/>
                <a:gd name="T17" fmla="*/ 230717 h 27"/>
                <a:gd name="T18" fmla="*/ 128221 w 13"/>
                <a:gd name="T19" fmla="*/ 230717 h 27"/>
                <a:gd name="T20" fmla="*/ 115399 w 13"/>
                <a:gd name="T21" fmla="*/ 346075 h 27"/>
                <a:gd name="T22" fmla="*/ 89755 w 13"/>
                <a:gd name="T23" fmla="*/ 346075 h 27"/>
                <a:gd name="T24" fmla="*/ 89755 w 13"/>
                <a:gd name="T25" fmla="*/ 230717 h 27"/>
                <a:gd name="T26" fmla="*/ 76932 w 13"/>
                <a:gd name="T27" fmla="*/ 230717 h 27"/>
                <a:gd name="T28" fmla="*/ 76932 w 13"/>
                <a:gd name="T29" fmla="*/ 346075 h 27"/>
                <a:gd name="T30" fmla="*/ 51288 w 13"/>
                <a:gd name="T31" fmla="*/ 346075 h 27"/>
                <a:gd name="T32" fmla="*/ 38466 w 13"/>
                <a:gd name="T33" fmla="*/ 230717 h 27"/>
                <a:gd name="T34" fmla="*/ 0 w 13"/>
                <a:gd name="T35" fmla="*/ 230717 h 27"/>
                <a:gd name="T36" fmla="*/ 38466 w 13"/>
                <a:gd name="T37" fmla="*/ 76906 h 27"/>
                <a:gd name="T38" fmla="*/ 38466 w 13"/>
                <a:gd name="T39" fmla="*/ 76906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27">
                  <a:moveTo>
                    <a:pt x="3" y="6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1023"/>
            <p:cNvSpPr>
              <a:spLocks/>
            </p:cNvSpPr>
            <p:nvPr/>
          </p:nvSpPr>
          <p:spPr bwMode="auto">
            <a:xfrm>
              <a:off x="4504808" y="4086525"/>
              <a:ext cx="226021" cy="244478"/>
            </a:xfrm>
            <a:custGeom>
              <a:avLst/>
              <a:gdLst>
                <a:gd name="T0" fmla="*/ 142610 w 12"/>
                <a:gd name="T1" fmla="*/ 162152 h 14"/>
                <a:gd name="T2" fmla="*/ 142610 w 12"/>
                <a:gd name="T3" fmla="*/ 162152 h 14"/>
                <a:gd name="T4" fmla="*/ 142610 w 12"/>
                <a:gd name="T5" fmla="*/ 37420 h 14"/>
                <a:gd name="T6" fmla="*/ 142610 w 12"/>
                <a:gd name="T7" fmla="*/ 24946 h 14"/>
                <a:gd name="T8" fmla="*/ 103717 w 12"/>
                <a:gd name="T9" fmla="*/ 12473 h 14"/>
                <a:gd name="T10" fmla="*/ 51858 w 12"/>
                <a:gd name="T11" fmla="*/ 12473 h 14"/>
                <a:gd name="T12" fmla="*/ 25929 w 12"/>
                <a:gd name="T13" fmla="*/ 24946 h 14"/>
                <a:gd name="T14" fmla="*/ 12965 w 12"/>
                <a:gd name="T15" fmla="*/ 37420 h 14"/>
                <a:gd name="T16" fmla="*/ 12965 w 12"/>
                <a:gd name="T17" fmla="*/ 162152 h 14"/>
                <a:gd name="T18" fmla="*/ 12965 w 12"/>
                <a:gd name="T19" fmla="*/ 162152 h 14"/>
                <a:gd name="T20" fmla="*/ 12965 w 12"/>
                <a:gd name="T21" fmla="*/ 174625 h 14"/>
                <a:gd name="T22" fmla="*/ 0 w 12"/>
                <a:gd name="T23" fmla="*/ 174625 h 14"/>
                <a:gd name="T24" fmla="*/ 0 w 12"/>
                <a:gd name="T25" fmla="*/ 37420 h 14"/>
                <a:gd name="T26" fmla="*/ 51858 w 12"/>
                <a:gd name="T27" fmla="*/ 0 h 14"/>
                <a:gd name="T28" fmla="*/ 103717 w 12"/>
                <a:gd name="T29" fmla="*/ 0 h 14"/>
                <a:gd name="T30" fmla="*/ 155575 w 12"/>
                <a:gd name="T31" fmla="*/ 37420 h 14"/>
                <a:gd name="T32" fmla="*/ 155575 w 12"/>
                <a:gd name="T33" fmla="*/ 174625 h 14"/>
                <a:gd name="T34" fmla="*/ 142610 w 12"/>
                <a:gd name="T35" fmla="*/ 174625 h 14"/>
                <a:gd name="T36" fmla="*/ 142610 w 12"/>
                <a:gd name="T37" fmla="*/ 162152 h 14"/>
                <a:gd name="T38" fmla="*/ 142610 w 12"/>
                <a:gd name="T39" fmla="*/ 162152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4">
                  <a:moveTo>
                    <a:pt x="11" y="13"/>
                  </a:moveTo>
                  <a:lnTo>
                    <a:pt x="11" y="13"/>
                  </a:lnTo>
                  <a:lnTo>
                    <a:pt x="11" y="3"/>
                  </a:lnTo>
                  <a:cubicBezTo>
                    <a:pt x="11" y="3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lnTo>
                    <a:pt x="4" y="1"/>
                  </a:ln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3"/>
                  </a:lnTo>
                  <a:cubicBezTo>
                    <a:pt x="0" y="1"/>
                    <a:pt x="1" y="0"/>
                    <a:pt x="4" y="0"/>
                  </a:cubicBezTo>
                  <a:lnTo>
                    <a:pt x="8" y="0"/>
                  </a:lnTo>
                  <a:cubicBezTo>
                    <a:pt x="11" y="0"/>
                    <a:pt x="12" y="2"/>
                    <a:pt x="12" y="3"/>
                  </a:cubicBez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0"/>
            <p:cNvSpPr>
              <a:spLocks/>
            </p:cNvSpPr>
            <p:nvPr/>
          </p:nvSpPr>
          <p:spPr bwMode="auto">
            <a:xfrm>
              <a:off x="4568253" y="3955624"/>
              <a:ext cx="103097" cy="117427"/>
            </a:xfrm>
            <a:custGeom>
              <a:avLst/>
              <a:gdLst>
                <a:gd name="T0" fmla="*/ 35719 w 6"/>
                <a:gd name="T1" fmla="*/ 84137 h 7"/>
                <a:gd name="T2" fmla="*/ 71438 w 6"/>
                <a:gd name="T3" fmla="*/ 36059 h 7"/>
                <a:gd name="T4" fmla="*/ 35719 w 6"/>
                <a:gd name="T5" fmla="*/ 0 h 7"/>
                <a:gd name="T6" fmla="*/ 0 w 6"/>
                <a:gd name="T7" fmla="*/ 36059 h 7"/>
                <a:gd name="T8" fmla="*/ 35719 w 6"/>
                <a:gd name="T9" fmla="*/ 84137 h 7"/>
                <a:gd name="T10" fmla="*/ 35719 w 6"/>
                <a:gd name="T11" fmla="*/ 60098 h 7"/>
                <a:gd name="T12" fmla="*/ 11906 w 6"/>
                <a:gd name="T13" fmla="*/ 36059 h 7"/>
                <a:gd name="T14" fmla="*/ 35719 w 6"/>
                <a:gd name="T15" fmla="*/ 12020 h 7"/>
                <a:gd name="T16" fmla="*/ 59532 w 6"/>
                <a:gd name="T17" fmla="*/ 36059 h 7"/>
                <a:gd name="T18" fmla="*/ 35719 w 6"/>
                <a:gd name="T19" fmla="*/ 60098 h 7"/>
                <a:gd name="T20" fmla="*/ 35719 w 6"/>
                <a:gd name="T21" fmla="*/ 84137 h 7"/>
                <a:gd name="T22" fmla="*/ 35719 w 6"/>
                <a:gd name="T23" fmla="*/ 8413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4" y="7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lnTo>
                    <a:pt x="3" y="5"/>
                  </a:ln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1"/>
            <p:cNvSpPr>
              <a:spLocks/>
            </p:cNvSpPr>
            <p:nvPr/>
          </p:nvSpPr>
          <p:spPr bwMode="auto">
            <a:xfrm>
              <a:off x="3991304" y="4315603"/>
              <a:ext cx="146715" cy="292603"/>
            </a:xfrm>
            <a:custGeom>
              <a:avLst/>
              <a:gdLst>
                <a:gd name="T0" fmla="*/ 25400 w 8"/>
                <a:gd name="T1" fmla="*/ 49306 h 17"/>
                <a:gd name="T2" fmla="*/ 25400 w 8"/>
                <a:gd name="T3" fmla="*/ 0 h 17"/>
                <a:gd name="T4" fmla="*/ 25400 w 8"/>
                <a:gd name="T5" fmla="*/ 0 h 17"/>
                <a:gd name="T6" fmla="*/ 25400 w 8"/>
                <a:gd name="T7" fmla="*/ 36979 h 17"/>
                <a:gd name="T8" fmla="*/ 76200 w 8"/>
                <a:gd name="T9" fmla="*/ 36979 h 17"/>
                <a:gd name="T10" fmla="*/ 76200 w 8"/>
                <a:gd name="T11" fmla="*/ 0 h 17"/>
                <a:gd name="T12" fmla="*/ 76200 w 8"/>
                <a:gd name="T13" fmla="*/ 0 h 17"/>
                <a:gd name="T14" fmla="*/ 76200 w 8"/>
                <a:gd name="T15" fmla="*/ 49306 h 17"/>
                <a:gd name="T16" fmla="*/ 101600 w 8"/>
                <a:gd name="T17" fmla="*/ 135591 h 17"/>
                <a:gd name="T18" fmla="*/ 76200 w 8"/>
                <a:gd name="T19" fmla="*/ 135591 h 17"/>
                <a:gd name="T20" fmla="*/ 76200 w 8"/>
                <a:gd name="T21" fmla="*/ 209550 h 17"/>
                <a:gd name="T22" fmla="*/ 50800 w 8"/>
                <a:gd name="T23" fmla="*/ 209550 h 17"/>
                <a:gd name="T24" fmla="*/ 50800 w 8"/>
                <a:gd name="T25" fmla="*/ 135591 h 17"/>
                <a:gd name="T26" fmla="*/ 50800 w 8"/>
                <a:gd name="T27" fmla="*/ 135591 h 17"/>
                <a:gd name="T28" fmla="*/ 50800 w 8"/>
                <a:gd name="T29" fmla="*/ 209550 h 17"/>
                <a:gd name="T30" fmla="*/ 25400 w 8"/>
                <a:gd name="T31" fmla="*/ 209550 h 17"/>
                <a:gd name="T32" fmla="*/ 25400 w 8"/>
                <a:gd name="T33" fmla="*/ 135591 h 17"/>
                <a:gd name="T34" fmla="*/ 0 w 8"/>
                <a:gd name="T35" fmla="*/ 135591 h 17"/>
                <a:gd name="T36" fmla="*/ 25400 w 8"/>
                <a:gd name="T37" fmla="*/ 49306 h 17"/>
                <a:gd name="T38" fmla="*/ 25400 w 8"/>
                <a:gd name="T39" fmla="*/ 4930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"/>
            <p:cNvSpPr>
              <a:spLocks/>
            </p:cNvSpPr>
            <p:nvPr/>
          </p:nvSpPr>
          <p:spPr bwMode="auto">
            <a:xfrm>
              <a:off x="3995269" y="4263627"/>
              <a:ext cx="136803" cy="148227"/>
            </a:xfrm>
            <a:custGeom>
              <a:avLst/>
              <a:gdLst>
                <a:gd name="T0" fmla="*/ 93663 w 7"/>
                <a:gd name="T1" fmla="*/ 106362 h 8"/>
                <a:gd name="T2" fmla="*/ 93663 w 7"/>
                <a:gd name="T3" fmla="*/ 106362 h 8"/>
                <a:gd name="T4" fmla="*/ 93663 w 7"/>
                <a:gd name="T5" fmla="*/ 26591 h 8"/>
                <a:gd name="T6" fmla="*/ 80283 w 7"/>
                <a:gd name="T7" fmla="*/ 13295 h 8"/>
                <a:gd name="T8" fmla="*/ 66902 w 7"/>
                <a:gd name="T9" fmla="*/ 13295 h 8"/>
                <a:gd name="T10" fmla="*/ 26761 w 7"/>
                <a:gd name="T11" fmla="*/ 13295 h 8"/>
                <a:gd name="T12" fmla="*/ 13380 w 7"/>
                <a:gd name="T13" fmla="*/ 13295 h 8"/>
                <a:gd name="T14" fmla="*/ 13380 w 7"/>
                <a:gd name="T15" fmla="*/ 26591 h 8"/>
                <a:gd name="T16" fmla="*/ 13380 w 7"/>
                <a:gd name="T17" fmla="*/ 106362 h 8"/>
                <a:gd name="T18" fmla="*/ 13380 w 7"/>
                <a:gd name="T19" fmla="*/ 106362 h 8"/>
                <a:gd name="T20" fmla="*/ 13380 w 7"/>
                <a:gd name="T21" fmla="*/ 106362 h 8"/>
                <a:gd name="T22" fmla="*/ 0 w 7"/>
                <a:gd name="T23" fmla="*/ 106362 h 8"/>
                <a:gd name="T24" fmla="*/ 0 w 7"/>
                <a:gd name="T25" fmla="*/ 26591 h 8"/>
                <a:gd name="T26" fmla="*/ 26761 w 7"/>
                <a:gd name="T27" fmla="*/ 0 h 8"/>
                <a:gd name="T28" fmla="*/ 66902 w 7"/>
                <a:gd name="T29" fmla="*/ 0 h 8"/>
                <a:gd name="T30" fmla="*/ 93663 w 7"/>
                <a:gd name="T31" fmla="*/ 26591 h 8"/>
                <a:gd name="T32" fmla="*/ 93663 w 7"/>
                <a:gd name="T33" fmla="*/ 106362 h 8"/>
                <a:gd name="T34" fmla="*/ 93663 w 7"/>
                <a:gd name="T35" fmla="*/ 106362 h 8"/>
                <a:gd name="T36" fmla="*/ 93663 w 7"/>
                <a:gd name="T37" fmla="*/ 106362 h 8"/>
                <a:gd name="T38" fmla="*/ 93663 w 7"/>
                <a:gd name="T39" fmla="*/ 106362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8"/>
                  </a:lnTo>
                  <a:lnTo>
                    <a:pt x="7" y="2"/>
                  </a:ln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2" y="1"/>
                  </a:ln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lnTo>
                    <a:pt x="5" y="0"/>
                  </a:lnTo>
                  <a:cubicBezTo>
                    <a:pt x="7" y="0"/>
                    <a:pt x="7" y="1"/>
                    <a:pt x="7" y="2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4032940" y="4184702"/>
              <a:ext cx="63444" cy="69301"/>
            </a:xfrm>
            <a:custGeom>
              <a:avLst/>
              <a:gdLst>
                <a:gd name="T0" fmla="*/ 29633 w 3"/>
                <a:gd name="T1" fmla="*/ 49213 h 4"/>
                <a:gd name="T2" fmla="*/ 44450 w 3"/>
                <a:gd name="T3" fmla="*/ 24607 h 4"/>
                <a:gd name="T4" fmla="*/ 29633 w 3"/>
                <a:gd name="T5" fmla="*/ 0 h 4"/>
                <a:gd name="T6" fmla="*/ 0 w 3"/>
                <a:gd name="T7" fmla="*/ 24607 h 4"/>
                <a:gd name="T8" fmla="*/ 29633 w 3"/>
                <a:gd name="T9" fmla="*/ 49213 h 4"/>
                <a:gd name="T10" fmla="*/ 29633 w 3"/>
                <a:gd name="T11" fmla="*/ 36910 h 4"/>
                <a:gd name="T12" fmla="*/ 14817 w 3"/>
                <a:gd name="T13" fmla="*/ 24607 h 4"/>
                <a:gd name="T14" fmla="*/ 29633 w 3"/>
                <a:gd name="T15" fmla="*/ 12303 h 4"/>
                <a:gd name="T16" fmla="*/ 44450 w 3"/>
                <a:gd name="T17" fmla="*/ 24607 h 4"/>
                <a:gd name="T18" fmla="*/ 29633 w 3"/>
                <a:gd name="T19" fmla="*/ 36910 h 4"/>
                <a:gd name="T20" fmla="*/ 29633 w 3"/>
                <a:gd name="T21" fmla="*/ 49213 h 4"/>
                <a:gd name="T22" fmla="*/ 29633 w 3"/>
                <a:gd name="T23" fmla="*/ 49213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2" y="3"/>
                  </a:ln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solidFill>
                <a:srgbClr val="2D837D"/>
              </a:solidFill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13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5983258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Набраны 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врачи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2019 году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934" descr="42513_5629546782720102.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106738"/>
            <a:ext cx="62286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51520" y="1023114"/>
            <a:ext cx="58506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–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АЛЛЕРГОЛОГ – </a:t>
            </a: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ИММУНОЛОГ –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 чел.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ГАСТРОЭНТЕРЕЛОГ</a:t>
            </a:r>
            <a:r>
              <a:rPr lang="en-US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</a:t>
            </a:r>
            <a:r>
              <a:rPr lang="ru-RU" altLang="ru-RU" sz="16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чел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КАРДИОЛОГ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 чел. </a:t>
            </a:r>
            <a:endParaRPr lang="ru-RU" altLang="ru-RU" sz="1600" b="1" dirty="0" smtClean="0">
              <a:solidFill>
                <a:srgbClr val="E74C3C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КОЛОПРОКТОЛОГ –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 чел.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– ПУЛЬМОНОЛОГ –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 чел.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ОТОРИНОЛАРИНГОЛОГ –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 чел.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ТЕРАПЕВТ УЧАСТКОВЫЙ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10 чел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>
              <a:solidFill>
                <a:srgbClr val="E74C3C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 ОБЩЕЙ ПРАКТИКИ –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7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чел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ВРАЧ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НЕВРОЛОГ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чел.</a:t>
            </a:r>
            <a:endParaRPr lang="ru-RU" altLang="ru-RU" sz="1600" b="1" dirty="0" smtClean="0">
              <a:solidFill>
                <a:srgbClr val="E74C3C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792747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Приобретено 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оборудование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2019 году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934" descr="42513_5629546782720102.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106738"/>
            <a:ext cx="62286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251520" y="988273"/>
            <a:ext cx="7643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КОМЛЕКС СУТОЧНОГО МОНИТОРИРОВАНИЕ ЭКГ И АД –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8 ед.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СИСТЕМА УЛЬТРАЗВУКОВАЯ ДИАГНОСТИЧЕСКАЯ</a:t>
            </a:r>
            <a:r>
              <a:rPr lang="en-US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</a:t>
            </a:r>
            <a:r>
              <a:rPr lang="en-US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ед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ЭЛЕКТРОКАРДИОГРАФ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 ед.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ЛАМПА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ЩЕЛЕВАЯ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 ед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АВТОМАТИЧЕСКИЙ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РЕФРАКТОМЕТР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 ед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АВТОМАТЫ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ПИТЬЕВОЙ ВОДЫ –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13 ед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5335186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Укомплектованность кадрами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41712"/>
              </p:ext>
            </p:extLst>
          </p:nvPr>
        </p:nvGraphicFramePr>
        <p:xfrm>
          <a:off x="251521" y="908720"/>
          <a:ext cx="8640960" cy="446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037"/>
                <a:gridCol w="1597064"/>
                <a:gridCol w="1428953"/>
                <a:gridCol w="1428953"/>
                <a:gridCol w="1428953"/>
              </a:tblGrid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№ 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№ 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№ 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общей практики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кардиолог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аллерголог-иммунолог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инфекционист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гастроэнтеролог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</a:t>
                      </a:r>
                      <a:r>
                        <a:rPr lang="ru-RU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колопроктолог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0BBB2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пульмонолог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D837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4470" y="5602014"/>
            <a:ext cx="8770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СРЕДНЯЯ УКОМПЛЕКТОВАННОСТЬ ВРАЧАМИ-СПЕЦИАЛИСТАМИ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</a:t>
            </a:r>
            <a:r>
              <a:rPr lang="ru-RU" altLang="ru-RU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98 %</a:t>
            </a:r>
            <a:endParaRPr lang="ru-RU" altLang="ru-RU" b="1" dirty="0">
              <a:solidFill>
                <a:srgbClr val="E74C3C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СРЕДНЯЯ УКОМПЛЕКТОВАННОСТЬ 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СМП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</a:t>
            </a:r>
            <a:r>
              <a:rPr lang="ru-RU" altLang="ru-RU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81 %</a:t>
            </a:r>
            <a:endParaRPr lang="ru-RU" altLang="ru-RU" b="1" dirty="0">
              <a:solidFill>
                <a:srgbClr val="E74C3C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lava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" y="0"/>
            <a:ext cx="9153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7063378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помощь ветеранам ВОВ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61116"/>
              </p:ext>
            </p:extLst>
          </p:nvPr>
        </p:nvGraphicFramePr>
        <p:xfrm>
          <a:off x="251521" y="1248433"/>
          <a:ext cx="8640960" cy="5105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3"/>
                <a:gridCol w="1359613"/>
                <a:gridCol w="1248280"/>
                <a:gridCol w="1258822"/>
                <a:gridCol w="1416966"/>
                <a:gridCol w="1341056"/>
              </a:tblGrid>
              <a:tr h="930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граждан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Состояло под диспансерным наблюдением на начало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Прошло диспансеризацию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дому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Оказана медицинская помощь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санаторно-курортное лечение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ВОВ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ВОВ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</a:tr>
              <a:tr h="589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Вдовы (вдовцы) умерших инвалидов и ветеранов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</a:tr>
              <a:tr h="80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награжденные знаком «Жителю блокадного Ленинграда»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</a:tr>
              <a:tr h="361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Труженики тыла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</a:tr>
              <a:tr h="80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Бывшие несовершеннолетние узники концлагерей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</a:tr>
              <a:tr h="538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обороны Москвы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2D837D"/>
                    </a:solidFill>
                  </a:tcPr>
                </a:tc>
              </a:tr>
              <a:tr h="358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Ветераны ВОВ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28" marR="6028" marT="6028" marB="0" anchor="ctr">
                    <a:solidFill>
                      <a:srgbClr val="40BB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6093296"/>
            <a:ext cx="5406398" cy="76470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436096" y="0"/>
            <a:ext cx="3699852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06398" y="-27383"/>
            <a:ext cx="3737602" cy="1130423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08104" y="-27384"/>
            <a:ext cx="3647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РЕЗУЛЬТАТЫ АНКЕТИРОВАНИЯ НАСЕЛЕНИЯ ПО ПЛАТНЫМ УСЛУГАМ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420687" y="3454150"/>
            <a:ext cx="4846242" cy="144015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158" name="Прямоугольник 561157"/>
          <p:cNvSpPr/>
          <p:nvPr/>
        </p:nvSpPr>
        <p:spPr>
          <a:xfrm>
            <a:off x="0" y="5949280"/>
            <a:ext cx="5472100" cy="122310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-36512" y="980728"/>
            <a:ext cx="5472608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280194364"/>
              </p:ext>
            </p:extLst>
          </p:nvPr>
        </p:nvGraphicFramePr>
        <p:xfrm>
          <a:off x="5472099" y="3717032"/>
          <a:ext cx="366384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81104265"/>
              </p:ext>
            </p:extLst>
          </p:nvPr>
        </p:nvGraphicFramePr>
        <p:xfrm>
          <a:off x="5292081" y="850942"/>
          <a:ext cx="3863204" cy="28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156176" y="1028099"/>
            <a:ext cx="1062699" cy="502367"/>
            <a:chOff x="6444208" y="1121593"/>
            <a:chExt cx="2864667" cy="502367"/>
          </a:xfrm>
        </p:grpSpPr>
        <p:sp>
          <p:nvSpPr>
            <p:cNvPr id="5" name="TextBox 4"/>
            <p:cNvSpPr txBox="1"/>
            <p:nvPr/>
          </p:nvSpPr>
          <p:spPr>
            <a:xfrm>
              <a:off x="7220642" y="1121593"/>
              <a:ext cx="2088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12%</a:t>
              </a:r>
              <a:endParaRPr lang="ru-RU" sz="1600" b="1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732240" y="1451932"/>
              <a:ext cx="17281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804248" y="3201443"/>
            <a:ext cx="817754" cy="338554"/>
            <a:chOff x="6228184" y="1468411"/>
            <a:chExt cx="2780363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6650287" y="1468411"/>
              <a:ext cx="2358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87%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408204" y="1806965"/>
              <a:ext cx="198022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7255544" y="6315402"/>
            <a:ext cx="99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57,2%</a:t>
            </a:r>
            <a:endParaRPr lang="ru-RU" sz="1600" b="1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331693" y="6669360"/>
            <a:ext cx="76869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067850" y="6365459"/>
            <a:ext cx="263843" cy="30390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71752" y="5250686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42,8%</a:t>
            </a:r>
            <a:endParaRPr lang="ru-RU" sz="16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427092" y="5589240"/>
            <a:ext cx="110534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5235273"/>
            <a:ext cx="1054892" cy="35396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 descr="C:\Users\Gon4iy\Desktop\Иконки\money38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4" y="1412776"/>
            <a:ext cx="876822" cy="8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user\Desktop\sta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22" y="1412776"/>
            <a:ext cx="778878" cy="7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0" y="2566645"/>
            <a:ext cx="273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СРЕДНИЙ ЧЕК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1 ПОСЕЩЕНИЕ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2 300,00 РУБЛЕЙ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27784" y="25649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ПОВЫШЕНИЕ ДОСТУПНОСТИ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МЕДИЦИНСКОЙ ПОМОЩИ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-187122" y="188640"/>
            <a:ext cx="4651010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услуг</a:t>
            </a:r>
            <a:endParaRPr lang="ru-RU" altLang="ru-RU" sz="2400" dirty="0">
              <a:solidFill>
                <a:srgbClr val="45E98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36512" y="3666728"/>
            <a:ext cx="5442910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584" y="6093296"/>
            <a:ext cx="299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/>
              <a:t>ВСЕГО ЗА 2019 ГОД</a:t>
            </a:r>
          </a:p>
          <a:p>
            <a:pPr algn="ctr"/>
            <a:r>
              <a:rPr lang="ru-RU" altLang="ru-RU" b="1" dirty="0" smtClean="0"/>
              <a:t>23 685 ПОСЕЩЕНИЙ ВРАЧЕЙ</a:t>
            </a:r>
            <a:endParaRPr lang="ru-RU" alt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-108520" y="494116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2 894 ПРОФОСМОТРОВ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РАБОТНИКОВ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0" y="3991857"/>
            <a:ext cx="729306" cy="7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verification-of-delivery-list-clipboard-symb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8" y="4044050"/>
            <a:ext cx="678012" cy="6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2627784" y="494116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709 СПРАВОК НА ПРАВО УПРАВЛЕНИЯ ТРАНСПОРТЫМ СРЕДСТВОМ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ВЛАДЕНИЕМ ОРУЖИЕМ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6379718" y="1218184"/>
            <a:ext cx="1088234" cy="485490"/>
            <a:chOff x="6444208" y="1138470"/>
            <a:chExt cx="1783405" cy="485490"/>
          </a:xfrm>
        </p:grpSpPr>
        <p:sp>
          <p:nvSpPr>
            <p:cNvPr id="84" name="TextBox 83"/>
            <p:cNvSpPr txBox="1"/>
            <p:nvPr/>
          </p:nvSpPr>
          <p:spPr>
            <a:xfrm>
              <a:off x="7437690" y="1138470"/>
              <a:ext cx="715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1%</a:t>
              </a:r>
              <a:endParaRPr lang="ru-RU" sz="1600" b="1" dirty="0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732240" y="1445230"/>
              <a:ext cx="1495373" cy="670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5472100" y="3717032"/>
            <a:ext cx="3663848" cy="0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9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 rot="16200000">
            <a:off x="5799526" y="3513526"/>
            <a:ext cx="5213292" cy="147565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-187122" y="188640"/>
            <a:ext cx="6559322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заработная плата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1"/>
          <p:cNvSpPr/>
          <p:nvPr/>
        </p:nvSpPr>
        <p:spPr bwMode="auto">
          <a:xfrm>
            <a:off x="0" y="1146230"/>
            <a:ext cx="9144000" cy="498479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 Box 13"/>
          <p:cNvSpPr txBox="1">
            <a:spLocks/>
          </p:cNvSpPr>
          <p:nvPr/>
        </p:nvSpPr>
        <p:spPr bwMode="auto">
          <a:xfrm>
            <a:off x="2309982" y="1230876"/>
            <a:ext cx="19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2017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Text Box 13"/>
          <p:cNvSpPr txBox="1">
            <a:spLocks/>
          </p:cNvSpPr>
          <p:nvPr/>
        </p:nvSpPr>
        <p:spPr bwMode="auto">
          <a:xfrm>
            <a:off x="4154940" y="1218238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2018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ext Box 13"/>
          <p:cNvSpPr txBox="1">
            <a:spLocks/>
          </p:cNvSpPr>
          <p:nvPr/>
        </p:nvSpPr>
        <p:spPr bwMode="auto">
          <a:xfrm>
            <a:off x="5739116" y="1217834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2019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3" name="Picture 4" descr="C:\Users\Gon4iy\Desktop\Иконки\surge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3" y="20103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7668344" y="1551215"/>
            <a:ext cx="0" cy="5306785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3"/>
          <p:cNvSpPr txBox="1">
            <a:spLocks/>
          </p:cNvSpPr>
          <p:nvPr/>
        </p:nvSpPr>
        <p:spPr bwMode="auto">
          <a:xfrm>
            <a:off x="7683332" y="1196752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+/-  (%)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8"/>
          <p:cNvSpPr/>
          <p:nvPr/>
        </p:nvSpPr>
        <p:spPr bwMode="auto">
          <a:xfrm>
            <a:off x="2633743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112 272,8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8"/>
          <p:cNvSpPr/>
          <p:nvPr/>
        </p:nvSpPr>
        <p:spPr bwMode="auto">
          <a:xfrm>
            <a:off x="4244156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150 853,8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8"/>
          <p:cNvSpPr/>
          <p:nvPr/>
        </p:nvSpPr>
        <p:spPr bwMode="auto">
          <a:xfrm>
            <a:off x="5854570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167 139,2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8"/>
          <p:cNvSpPr/>
          <p:nvPr/>
        </p:nvSpPr>
        <p:spPr bwMode="auto">
          <a:xfrm>
            <a:off x="2627784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63 142,5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8"/>
          <p:cNvSpPr/>
          <p:nvPr/>
        </p:nvSpPr>
        <p:spPr bwMode="auto">
          <a:xfrm>
            <a:off x="4238197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71 502,2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8"/>
          <p:cNvSpPr/>
          <p:nvPr/>
        </p:nvSpPr>
        <p:spPr bwMode="auto">
          <a:xfrm>
            <a:off x="5848610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73 700,0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2" name="Picture 3" descr="C:\Users\Gon4iy\Desktop\Иконки\nurs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1" y="3624783"/>
            <a:ext cx="652170" cy="6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28319" y="2874422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ВРАЧИ</a:t>
            </a:r>
            <a:endParaRPr lang="en-US" altLang="ko-KR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319" y="4314582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СМП</a:t>
            </a:r>
            <a:endParaRPr lang="en-US" altLang="ko-KR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work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8" y="5229200"/>
            <a:ext cx="759831" cy="7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28319" y="6045483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ПРОЧИЕ</a:t>
            </a:r>
            <a:endParaRPr lang="en-US" altLang="ko-KR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8"/>
          <p:cNvSpPr/>
          <p:nvPr/>
        </p:nvSpPr>
        <p:spPr bwMode="auto">
          <a:xfrm>
            <a:off x="2684412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49 926,7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Rectangle 8"/>
          <p:cNvSpPr/>
          <p:nvPr/>
        </p:nvSpPr>
        <p:spPr bwMode="auto">
          <a:xfrm>
            <a:off x="4294825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52 420,3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Rectangle 8"/>
          <p:cNvSpPr/>
          <p:nvPr/>
        </p:nvSpPr>
        <p:spPr bwMode="auto">
          <a:xfrm>
            <a:off x="5905237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59 177,3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grow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36" y="116632"/>
            <a:ext cx="917552" cy="9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596336" y="3883114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+17%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6336" y="2348880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+49%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96336" y="5539298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+19%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 Box 13"/>
          <p:cNvSpPr txBox="1">
            <a:spLocks/>
          </p:cNvSpPr>
          <p:nvPr/>
        </p:nvSpPr>
        <p:spPr bwMode="auto">
          <a:xfrm>
            <a:off x="221750" y="1241580"/>
            <a:ext cx="19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Категория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97973"/>
          </a:solidFill>
          <a:ln w="317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8638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3043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32226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020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endParaRPr lang="en-US" alt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-187122" y="188640"/>
            <a:ext cx="360699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2020 год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3391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ДАЛЬНЕЙШЕЕ УЛУЧШЕНИЕ ДОСТУПНОСТИ И КАЧЕСТВА</a:t>
            </a:r>
            <a:r>
              <a:rPr lang="en-US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ОКАЗАНИЯ ПЕРВИЧНОЙ МЕДИКО-САНИТАРНОЙ ПОМОЩИ НАСЕЛЕНИЮ С АКЦЕНТОМ НА ПРОФИЛАКТИКУ И РАННЕЕ ВЫЯВЛЕНИЕ СОЦИАЛЬНО ЗНАЧИМЫХ ЗАБОЛЕВАНИЙ</a:t>
            </a: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АКТИВНОЕ ПРИВЛЕЧЕНИЕ ОБЩЕСТВЕННЫХ ОРГАНИЗАЦИЙ К РЕШЕНИЮ ВОПРОСОВ СОЦИАЛЬНОЙ ПОДДЕРЖКИ НАСЕЛЕНИЯ</a:t>
            </a: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ru-RU" altLang="ru-RU" sz="1600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ПРОДОЛЖЕНИЕ УЧАСТИЯ В ПРОГРАММЕ МЭРА МОСКВЫ «МОСКОВСКОЕ ДОЛГОЛЕТИЕ»</a:t>
            </a: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ru-RU" altLang="ru-RU" sz="1600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ОСУЩЕСТВЛЕНИЕ МЕР ПО СОЦИАЛЬНОЙ ПОДДЕРЖКЕ И ЗАЩИТЕ РАБОТНИКОВ ЗДРАВООХРАНЕНИЯ</a:t>
            </a: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ru-RU" altLang="ru-RU" sz="1600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ВЫРАБОТКА ПРИВЕРЖЕННОСТИ МОСКВИЧЕЙ К ФОРМИРОВАНИЮ ЗДОРОВОГО ОБРАЗА ЖИЗНИ И РЕГУЛЯРНОЙ ДИАГНОСТИКЕ ХРОНИЧЕСКИХ НЕИНФЕКЦИОННЫХ ЗАБОЛЕВАНИЙ В ПЕРВУЮ ОЧЕРЕДЬ</a:t>
            </a:r>
            <a:endParaRPr lang="en-US" altLang="ru-RU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succ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86" y="188640"/>
            <a:ext cx="124980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36512" y="3862405"/>
            <a:ext cx="9234260" cy="2995595"/>
          </a:xfrm>
          <a:prstGeom prst="rect">
            <a:avLst/>
          </a:prstGeom>
          <a:solidFill>
            <a:srgbClr val="297973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285816"/>
            <a:ext cx="3783985" cy="195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gp170@zdrav.mos.ru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www.170gp.ru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(495)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381-99-34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1"/>
          <p:cNvSpPr txBox="1">
            <a:spLocks/>
          </p:cNvSpPr>
          <p:nvPr/>
        </p:nvSpPr>
        <p:spPr bwMode="auto">
          <a:xfrm>
            <a:off x="307053" y="1826240"/>
            <a:ext cx="84740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Спасибо за внимание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!</a:t>
            </a:r>
            <a:endParaRPr lang="de-DE" alt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Text Box 32"/>
          <p:cNvSpPr txBox="1">
            <a:spLocks/>
          </p:cNvSpPr>
          <p:nvPr/>
        </p:nvSpPr>
        <p:spPr bwMode="auto">
          <a:xfrm>
            <a:off x="414301" y="3142129"/>
            <a:ext cx="8556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170</a:t>
            </a:r>
            <a:endParaRPr lang="ru-RU" alt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ine 94"/>
          <p:cNvSpPr>
            <a:spLocks noChangeShapeType="1"/>
          </p:cNvSpPr>
          <p:nvPr/>
        </p:nvSpPr>
        <p:spPr bwMode="auto">
          <a:xfrm>
            <a:off x="-52155" y="2852936"/>
            <a:ext cx="9192482" cy="0"/>
          </a:xfrm>
          <a:prstGeom prst="line">
            <a:avLst/>
          </a:prstGeom>
          <a:noFill/>
          <a:ln w="28575">
            <a:solidFill>
              <a:srgbClr val="2979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2" name="Рисунок 11" descr="dz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8866" y="56157"/>
            <a:ext cx="1027630" cy="121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76056" y="129406"/>
            <a:ext cx="288032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здравоохранения города Москвы</a:t>
            </a:r>
            <a:endParaRPr lang="en-US" altLang="ru-RU" sz="15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0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303928" y="2169040"/>
            <a:ext cx="1620000" cy="1620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92120" y="3933056"/>
            <a:ext cx="1260000" cy="1260000"/>
          </a:xfrm>
          <a:prstGeom prst="ellipse">
            <a:avLst/>
          </a:prstGeom>
          <a:solidFill>
            <a:srgbClr val="29797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97764" y="332656"/>
            <a:ext cx="2160000" cy="2160000"/>
            <a:chOff x="4500232" y="-27384"/>
            <a:chExt cx="2160000" cy="2160000"/>
          </a:xfrm>
        </p:grpSpPr>
        <p:sp>
          <p:nvSpPr>
            <p:cNvPr id="6" name="Овал 5"/>
            <p:cNvSpPr/>
            <p:nvPr/>
          </p:nvSpPr>
          <p:spPr>
            <a:xfrm>
              <a:off x="4500232" y="-27384"/>
              <a:ext cx="2160000" cy="2160000"/>
            </a:xfrm>
            <a:prstGeom prst="ellipse">
              <a:avLst/>
            </a:prstGeom>
            <a:solidFill>
              <a:srgbClr val="E74C3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 Box 13"/>
            <p:cNvSpPr txBox="1">
              <a:spLocks/>
            </p:cNvSpPr>
            <p:nvPr/>
          </p:nvSpPr>
          <p:spPr bwMode="auto">
            <a:xfrm>
              <a:off x="4974268" y="260648"/>
              <a:ext cx="11819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800" b="1" dirty="0" smtClean="0">
                  <a:solidFill>
                    <a:schemeClr val="bg1"/>
                  </a:solidFill>
                  <a:cs typeface="Arial" pitchFamily="34" charset="0"/>
                </a:rPr>
                <a:t>ГП №170</a:t>
              </a:r>
              <a:endParaRPr lang="de-DE" altLang="ru-RU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Box 13"/>
            <p:cNvSpPr txBox="1">
              <a:spLocks/>
            </p:cNvSpPr>
            <p:nvPr/>
          </p:nvSpPr>
          <p:spPr bwMode="auto">
            <a:xfrm>
              <a:off x="4758164" y="620688"/>
              <a:ext cx="16140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1300</a:t>
              </a:r>
              <a:r>
                <a:rPr lang="ru-RU" altLang="ru-RU" sz="1400" b="1" i="1" dirty="0" smtClean="0">
                  <a:solidFill>
                    <a:schemeClr val="bg1"/>
                  </a:solidFill>
                  <a:cs typeface="Arial" pitchFamily="34" charset="0"/>
                </a:rPr>
                <a:t> посещений/смену</a:t>
              </a:r>
              <a:endParaRPr lang="de-DE" altLang="ru-RU" sz="12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3059" y="1689581"/>
            <a:ext cx="1649860" cy="1620000"/>
            <a:chOff x="149652" y="908720"/>
            <a:chExt cx="1649860" cy="1620000"/>
          </a:xfrm>
        </p:grpSpPr>
        <p:sp>
          <p:nvSpPr>
            <p:cNvPr id="15" name="Овал 14"/>
            <p:cNvSpPr/>
            <p:nvPr/>
          </p:nvSpPr>
          <p:spPr>
            <a:xfrm>
              <a:off x="179512" y="908720"/>
              <a:ext cx="1620000" cy="1620000"/>
            </a:xfrm>
            <a:prstGeom prst="ellipse">
              <a:avLst/>
            </a:prstGeom>
            <a:solidFill>
              <a:srgbClr val="27AEC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13"/>
            <p:cNvSpPr txBox="1">
              <a:spLocks/>
            </p:cNvSpPr>
            <p:nvPr/>
          </p:nvSpPr>
          <p:spPr bwMode="auto">
            <a:xfrm>
              <a:off x="365756" y="1063963"/>
              <a:ext cx="11819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cs typeface="Arial" pitchFamily="34" charset="0"/>
                </a:rPr>
                <a:t>Филиал 1</a:t>
              </a:r>
              <a:endParaRPr lang="de-DE" altLang="ru-RU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Box 13"/>
            <p:cNvSpPr txBox="1">
              <a:spLocks/>
            </p:cNvSpPr>
            <p:nvPr/>
          </p:nvSpPr>
          <p:spPr bwMode="auto">
            <a:xfrm>
              <a:off x="149652" y="1351995"/>
              <a:ext cx="1614036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750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cs typeface="Arial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09892" y="2348880"/>
            <a:ext cx="1614036" cy="734308"/>
            <a:chOff x="2145285" y="1009757"/>
            <a:chExt cx="1614036" cy="734308"/>
          </a:xfrm>
        </p:grpSpPr>
        <p:sp>
          <p:nvSpPr>
            <p:cNvPr id="26" name="Text Box 13"/>
            <p:cNvSpPr txBox="1">
              <a:spLocks/>
            </p:cNvSpPr>
            <p:nvPr/>
          </p:nvSpPr>
          <p:spPr bwMode="auto">
            <a:xfrm>
              <a:off x="2309972" y="1009757"/>
              <a:ext cx="11819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cs typeface="Arial" pitchFamily="34" charset="0"/>
                </a:rPr>
                <a:t>Филиал 2</a:t>
              </a:r>
              <a:endParaRPr lang="de-DE" altLang="ru-RU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Box 13"/>
            <p:cNvSpPr txBox="1">
              <a:spLocks/>
            </p:cNvSpPr>
            <p:nvPr/>
          </p:nvSpPr>
          <p:spPr bwMode="auto">
            <a:xfrm>
              <a:off x="2145285" y="1297789"/>
              <a:ext cx="1614036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741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cs typeface="Arial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-187122" y="188640"/>
            <a:ext cx="4399082" cy="510778"/>
          </a:xfrm>
          <a:prstGeom prst="flowChartAlternateProces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поликлиники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13"/>
          <p:cNvSpPr txBox="1">
            <a:spLocks/>
          </p:cNvSpPr>
          <p:nvPr/>
        </p:nvSpPr>
        <p:spPr bwMode="auto">
          <a:xfrm>
            <a:off x="4398204" y="4077072"/>
            <a:ext cx="11819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itchFamily="34" charset="0"/>
              </a:rPr>
              <a:t>Филиал 3</a:t>
            </a:r>
            <a:endParaRPr lang="de-DE" altLang="ru-RU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 Box 13"/>
          <p:cNvSpPr txBox="1">
            <a:spLocks/>
          </p:cNvSpPr>
          <p:nvPr/>
        </p:nvSpPr>
        <p:spPr bwMode="auto">
          <a:xfrm>
            <a:off x="4211960" y="4293096"/>
            <a:ext cx="1614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500</a:t>
            </a:r>
          </a:p>
          <a:p>
            <a:pPr algn="ctr"/>
            <a:r>
              <a:rPr lang="ru-RU" altLang="ru-RU" sz="1000" b="1" i="1" dirty="0" smtClean="0">
                <a:solidFill>
                  <a:schemeClr val="bg1"/>
                </a:solidFill>
                <a:cs typeface="Arial" pitchFamily="34" charset="0"/>
              </a:rPr>
              <a:t>посещений/смену</a:t>
            </a:r>
            <a:endParaRPr lang="de-DE" altLang="ru-RU" sz="1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 Box 13"/>
          <p:cNvSpPr txBox="1">
            <a:spLocks/>
          </p:cNvSpPr>
          <p:nvPr/>
        </p:nvSpPr>
        <p:spPr bwMode="auto">
          <a:xfrm>
            <a:off x="5205888" y="1484784"/>
            <a:ext cx="17423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29 </a:t>
            </a:r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терапевтических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Box 13"/>
          <p:cNvSpPr txBox="1">
            <a:spLocks/>
          </p:cNvSpPr>
          <p:nvPr/>
        </p:nvSpPr>
        <p:spPr bwMode="auto">
          <a:xfrm>
            <a:off x="2411760" y="314096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19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Box 13"/>
          <p:cNvSpPr txBox="1">
            <a:spLocks/>
          </p:cNvSpPr>
          <p:nvPr/>
        </p:nvSpPr>
        <p:spPr bwMode="auto">
          <a:xfrm>
            <a:off x="611560" y="2636912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23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участка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Box 13"/>
          <p:cNvSpPr txBox="1">
            <a:spLocks/>
          </p:cNvSpPr>
          <p:nvPr/>
        </p:nvSpPr>
        <p:spPr bwMode="auto">
          <a:xfrm>
            <a:off x="4355976" y="4685074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28</a:t>
            </a:r>
          </a:p>
          <a:p>
            <a:pPr algn="ctr"/>
            <a:r>
              <a:rPr lang="ru-RU" altLang="ru-RU" sz="10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0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6143600"/>
            <a:ext cx="5472100" cy="7144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08104" y="0"/>
            <a:ext cx="3627844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72100" y="-27384"/>
            <a:ext cx="3683184" cy="1054859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271246" y="3448726"/>
            <a:ext cx="5022809" cy="122314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-187122" y="188640"/>
            <a:ext cx="4975146" cy="510778"/>
          </a:xfrm>
          <a:prstGeom prst="flowChartAlternateProces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8104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36512" y="2419438"/>
            <a:ext cx="270740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ИММУНИЗАЦИЯ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ВСЕОБЩАЯ ДИСПАНСЕРИЗАЦИЯ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2" descr="C:\Users\Gon4iy\Desktop\Иконки\nurse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02" y="1381688"/>
            <a:ext cx="720000" cy="7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915816" y="1448856"/>
            <a:ext cx="2464393" cy="1692112"/>
            <a:chOff x="2164550" y="1381032"/>
            <a:chExt cx="2464393" cy="16921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64550" y="2380647"/>
              <a:ext cx="2464393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3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СНИЖЕНИЕ ЗАБОЛЕВАЕМОСТИ,</a:t>
              </a:r>
            </a:p>
            <a:p>
              <a:pPr algn="ctr"/>
              <a:r>
                <a:rPr lang="ru-RU" altLang="ru-RU" sz="13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ИНВАЛИДНОСТИ</a:t>
              </a:r>
            </a:p>
            <a:p>
              <a:pPr algn="ctr"/>
              <a:r>
                <a:rPr lang="ru-RU" sz="13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СМЕРТНОСТИ</a:t>
              </a:r>
              <a:endParaRPr lang="ru-RU" sz="1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3077" name="Picture 5" descr="C:\Users\user\Desktop\health-care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976" y="1381032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/>
          <p:cNvSpPr/>
          <p:nvPr/>
        </p:nvSpPr>
        <p:spPr>
          <a:xfrm>
            <a:off x="-252536" y="5065731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ГАРАНТИРОВАННЫЙ ОБЪЕМ МЕДИЦИНСКОЙ ПОМОЩИ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ПРИКРЕПЛЕННОМУ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НАСЕЛЕНИЮ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" descr="C:\Users\user\Desktop\first-a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3969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1158" name="Прямоугольник 561157"/>
          <p:cNvSpPr/>
          <p:nvPr/>
        </p:nvSpPr>
        <p:spPr>
          <a:xfrm>
            <a:off x="0" y="6021288"/>
            <a:ext cx="5508104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36512" y="3666728"/>
            <a:ext cx="5544616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-36512" y="908720"/>
            <a:ext cx="5508612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user\Desktop\medic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92" y="3933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2627784" y="5085184"/>
            <a:ext cx="3024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МЕДИЦИНСКОЕ И ЛЕКАРСТВЕННОЕ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ЛЬГОТНЫХ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КАТЕГОРИЙ НАСЕЛЕНИЯ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355151917"/>
              </p:ext>
            </p:extLst>
          </p:nvPr>
        </p:nvGraphicFramePr>
        <p:xfrm>
          <a:off x="5472099" y="3717032"/>
          <a:ext cx="366384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508104" y="-27384"/>
            <a:ext cx="3647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СТРУКТУРА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ПРИКРЕПЛЕННОГО НАСЕЛЕНИЯ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РАЙОНАМ И ВОЗРАСТАМ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435445666"/>
              </p:ext>
            </p:extLst>
          </p:nvPr>
        </p:nvGraphicFramePr>
        <p:xfrm>
          <a:off x="5292081" y="850942"/>
          <a:ext cx="3863204" cy="28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79512" y="6300028"/>
            <a:ext cx="512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172 979 ЧЕЛОВЕК ПРИКРЕПЛЕННОГО НАСЕЛЕНИЯ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472100" y="3717032"/>
            <a:ext cx="3663848" cy="0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6255628" y="1002214"/>
            <a:ext cx="2492836" cy="528252"/>
            <a:chOff x="6444208" y="1095708"/>
            <a:chExt cx="2492836" cy="528252"/>
          </a:xfrm>
        </p:grpSpPr>
        <p:sp>
          <p:nvSpPr>
            <p:cNvPr id="5" name="TextBox 4"/>
            <p:cNvSpPr txBox="1"/>
            <p:nvPr/>
          </p:nvSpPr>
          <p:spPr>
            <a:xfrm>
              <a:off x="6848812" y="1095708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8,8% (15 200 чел.)</a:t>
              </a:r>
              <a:endParaRPr lang="ru-RU" sz="1600" b="1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732240" y="1434262"/>
              <a:ext cx="1880592" cy="176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7092279" y="2780928"/>
            <a:ext cx="2376265" cy="377543"/>
            <a:chOff x="6228184" y="1429422"/>
            <a:chExt cx="2771462" cy="377543"/>
          </a:xfrm>
        </p:grpSpPr>
        <p:sp>
          <p:nvSpPr>
            <p:cNvPr id="59" name="TextBox 58"/>
            <p:cNvSpPr txBox="1"/>
            <p:nvPr/>
          </p:nvSpPr>
          <p:spPr>
            <a:xfrm>
              <a:off x="6294506" y="1429422"/>
              <a:ext cx="2705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85,5% (147 979 чел.)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408204" y="1806965"/>
              <a:ext cx="2052228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7308304" y="6093296"/>
            <a:ext cx="190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67,2%</a:t>
            </a:r>
          </a:p>
          <a:p>
            <a:pPr algn="ctr"/>
            <a:r>
              <a:rPr lang="ru-RU" sz="1600" b="1" dirty="0" smtClean="0"/>
              <a:t> (116 323 чел.)</a:t>
            </a:r>
            <a:endParaRPr lang="ru-RU" sz="1600" b="1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313692" y="6669360"/>
            <a:ext cx="1722804" cy="871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984268" y="6381327"/>
            <a:ext cx="329424" cy="2923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71752" y="5004465"/>
            <a:ext cx="17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32,8%</a:t>
            </a:r>
          </a:p>
          <a:p>
            <a:pPr algn="ctr"/>
            <a:r>
              <a:rPr lang="ru-RU" sz="1600" b="1" dirty="0" smtClean="0"/>
              <a:t> (56 656 чел.)</a:t>
            </a:r>
            <a:endParaRPr lang="ru-RU" sz="16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427092" y="5589240"/>
            <a:ext cx="153739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5235273"/>
            <a:ext cx="1054892" cy="35396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5868144" y="1376832"/>
            <a:ext cx="3024336" cy="359920"/>
            <a:chOff x="5904324" y="1095708"/>
            <a:chExt cx="3024336" cy="359920"/>
          </a:xfrm>
        </p:grpSpPr>
        <p:sp>
          <p:nvSpPr>
            <p:cNvPr id="49" name="TextBox 48"/>
            <p:cNvSpPr txBox="1"/>
            <p:nvPr/>
          </p:nvSpPr>
          <p:spPr>
            <a:xfrm>
              <a:off x="6840428" y="1095708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5,7% (9 800 чел.)</a:t>
              </a:r>
              <a:endParaRPr lang="ru-RU" sz="1600" b="1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5904324" y="1448856"/>
              <a:ext cx="827916" cy="677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732240" y="1451932"/>
              <a:ext cx="17281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44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-13693" y="3882533"/>
            <a:ext cx="9144000" cy="334779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150" y="6403506"/>
            <a:ext cx="9144000" cy="454494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3470048" y="729553"/>
            <a:ext cx="2203903" cy="9144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684735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врачей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 в 2019 году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52054363"/>
              </p:ext>
            </p:extLst>
          </p:nvPr>
        </p:nvGraphicFramePr>
        <p:xfrm>
          <a:off x="-59771" y="4210394"/>
          <a:ext cx="4991811" cy="24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108520" y="3882534"/>
            <a:ext cx="5049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АМБУЛАТОРНЫХ ПОСЕЩЕНИЙ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3745679" y="5239321"/>
            <a:ext cx="2229856" cy="142866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974568348"/>
              </p:ext>
            </p:extLst>
          </p:nvPr>
        </p:nvGraphicFramePr>
        <p:xfrm>
          <a:off x="4716016" y="4297451"/>
          <a:ext cx="4824536" cy="252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406046" y="3882534"/>
            <a:ext cx="3207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ПОСЕЩЕНИЯ НА ДОМУ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6794" y="6453336"/>
            <a:ext cx="3207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 25 910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7544" y="6453336"/>
            <a:ext cx="3495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 697 719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052860" y="4365104"/>
            <a:ext cx="3096344" cy="504056"/>
            <a:chOff x="6372200" y="1191912"/>
            <a:chExt cx="2592288" cy="504056"/>
          </a:xfrm>
        </p:grpSpPr>
        <p:sp>
          <p:nvSpPr>
            <p:cNvPr id="26" name="TextBox 25"/>
            <p:cNvSpPr txBox="1"/>
            <p:nvPr/>
          </p:nvSpPr>
          <p:spPr>
            <a:xfrm>
              <a:off x="6876256" y="1191912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182 030 (26,1%)</a:t>
              </a:r>
              <a:endParaRPr lang="ru-RU" sz="1600" b="1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372200" y="1506270"/>
              <a:ext cx="504056" cy="18969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876256" y="1490522"/>
              <a:ext cx="1244231" cy="1574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1979712" y="5877272"/>
            <a:ext cx="2520280" cy="377543"/>
            <a:chOff x="6228184" y="1429422"/>
            <a:chExt cx="2520280" cy="377543"/>
          </a:xfrm>
        </p:grpSpPr>
        <p:sp>
          <p:nvSpPr>
            <p:cNvPr id="37" name="TextBox 36"/>
            <p:cNvSpPr txBox="1"/>
            <p:nvPr/>
          </p:nvSpPr>
          <p:spPr>
            <a:xfrm>
              <a:off x="6390202" y="1429422"/>
              <a:ext cx="2358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515 689 (73,9%)</a:t>
              </a:r>
              <a:endParaRPr lang="ru-RU" sz="1600" b="1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08204" y="1806965"/>
              <a:ext cx="147616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107504" y="1120676"/>
            <a:ext cx="8593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ПОСЕЩЕНИЯ С ПРОФИЛАКТИЧЕСКОЙ ЦЕЛЬЮ – 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100% (233 318)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ПОСЕЩЕНИЯ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НЕОТЛОЖНОЙ ПОМОЩИ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100% (15 396)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ОБРАЩЕНИЯ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ПОВОДУ ЗАБОЛЕВАНИЯ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100% (204 349)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ДНЕВНОЙ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СТАЦИОНАР (СЛУЧАЙ ЛЕЧЕНИЯ) –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91,4% (1 516)</a:t>
            </a: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eaLnBrk="0" hangingPunct="0">
              <a:buClr>
                <a:srgbClr val="E74C3C"/>
              </a:buClr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ПАЛЛИАТИВНАЯ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ПОМОЩЬ – </a:t>
            </a:r>
            <a:r>
              <a:rPr lang="ru-RU" altLang="ru-RU" sz="1600" b="1" dirty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100% (2 980</a:t>
            </a:r>
            <a:r>
              <a:rPr lang="ru-RU" altLang="ru-RU" sz="1600" b="1" dirty="0" smtClean="0">
                <a:solidFill>
                  <a:srgbClr val="E74C3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7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" y="-2949"/>
            <a:ext cx="4499991" cy="362197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16" y="3692717"/>
            <a:ext cx="4499984" cy="3165283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esktop\IMG-2019011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717"/>
            <a:ext cx="4499991" cy="31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6016" y="4293096"/>
            <a:ext cx="439248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КАЖДУЮ НЕДЕЛЮ ПРОВОДЯТСЯ ШКОЛЫ ПРОФИЛАКТИКИ ИНФАРКТА И ИНСУЛЬТА</a:t>
            </a:r>
          </a:p>
          <a:p>
            <a:pPr algn="ctr">
              <a:defRPr/>
            </a:pPr>
            <a:endParaRPr lang="ru-RU" altLang="ko-K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2019 ГОД БЫЛО ПРОВЕДЕНО 102 ШКОЛЫ, ПРОШЛО ОБУЧЕНИЕ 548 ЧЕЛОВЕК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lava\Desktop\7ea1c5ec-91d8-40d0-b433-40bfc56f68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3761" y="-7591"/>
            <a:ext cx="4510237" cy="3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923236"/>
            <a:ext cx="43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В ПРОЕКТЕ</a:t>
            </a:r>
          </a:p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«МОСКОВСКОЕ ДОЛГОЛЕТИЕ»</a:t>
            </a:r>
          </a:p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ПРОВЕДЕНО 474 ЛЕКЦИИ</a:t>
            </a:r>
          </a:p>
          <a:p>
            <a:pPr algn="ctr">
              <a:defRPr/>
            </a:pPr>
            <a:endParaRPr lang="ru-RU" altLang="ko-K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altLang="ko-K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ПРИНЯЛО </a:t>
            </a:r>
            <a:r>
              <a:rPr lang="ru-RU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5 387 </a:t>
            </a: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36513" y="5765644"/>
            <a:ext cx="5534075" cy="111974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497563" y="-27386"/>
            <a:ext cx="3627844" cy="688538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-36512" y="-27385"/>
            <a:ext cx="5544616" cy="1025861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08104" y="-27384"/>
            <a:ext cx="3647178" cy="1025861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-27384"/>
            <a:ext cx="3647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ДОСТИГНУТЫЕ РЕЗУЛЬТАТЫ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ХОДЕ РЕАЛИЗАЦИИ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ПРОГРАММЫ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434708" y="3285260"/>
            <a:ext cx="4695886" cy="122318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8104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36512" y="2184246"/>
            <a:ext cx="28803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КРИТЕРИИ ОТБОРА</a:t>
            </a:r>
          </a:p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МУЖЧИНЫ ОТ 55 ЛЕТ И СТАРШЕ</a:t>
            </a:r>
          </a:p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ЖЕНЩИНЫ </a:t>
            </a: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55 ЛЕТ И </a:t>
            </a: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</a:t>
            </a:r>
          </a:p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3 И БОЛЕЕ ХРОНИЧЕСКИХ</a:t>
            </a:r>
          </a:p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ЗАБОЛЕВАНИЙ ИЗ УТВЕРЖДЕННОГО</a:t>
            </a:r>
          </a:p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ПЕРЕЧНЯ</a:t>
            </a:r>
          </a:p>
          <a:p>
            <a:pPr algn="ctr"/>
            <a:endPara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94091" y="2236584"/>
            <a:ext cx="271401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ИНДИВИДУАЛЬНЫЙ ПОДХОД</a:t>
            </a:r>
            <a:r>
              <a:rPr lang="ru-RU" alt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ru-RU" alt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ПЕРВИЧНЫЙ ПРИЕМ ДО 40 МИНУТ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ПОВТОРНЫЙ ПРИЕМ ДО 20 МИНУТ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252536" y="4725144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ПРИСТАЛЬНОЕ ВНИМАНИЕ ПАЦИЕНТАМ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1 ВРАЧА ПРИХОДИТСЯ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450 до 500 ПАЦИЕНТОВ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1158" name="Прямоугольник 561157"/>
          <p:cNvSpPr/>
          <p:nvPr/>
        </p:nvSpPr>
        <p:spPr>
          <a:xfrm>
            <a:off x="0" y="5682952"/>
            <a:ext cx="5508104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36512" y="3472408"/>
            <a:ext cx="5544616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627784" y="4725144"/>
            <a:ext cx="3024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ПАЦИЕНТЫ НАХОДИТСЯ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СВЯЗИ С ВРАЧОМ ПО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МОБИЛЬНОМУ ТЕЛЕФОНУ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5978405"/>
            <a:ext cx="512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2019 ГОДУ НАБРАННЫЙ РЕГИСТР ПАЦИЕНТОВ</a:t>
            </a:r>
          </a:p>
          <a:p>
            <a:pPr algn="ctr"/>
            <a:r>
              <a:rPr lang="ru-RU" b="1" dirty="0" smtClean="0"/>
              <a:t>СОСТАВЛЯЕТ 3 521 ЧЕЛОВЕК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-27384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ПРОГРАММА ВЕДЕНИЯ ПАЦИЕНТОВ СТАРШИХ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ВОЗРАСТНЫХ ГРУПП С МНОЖЕСТВЕННЫМИ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ХРОНИЧЕСКИМИ ЗАБОЛЕВАНИЯМИ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old-man-walking-with-a-cru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7" y="1120000"/>
            <a:ext cx="944141" cy="9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earch-magnifi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7" y="1196752"/>
            <a:ext cx="751405" cy="7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three-us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0" y="3861128"/>
            <a:ext cx="647992" cy="6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vintage-cellphone-with-anten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36" y="3725156"/>
            <a:ext cx="783964" cy="7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624676" y="1919734"/>
            <a:ext cx="34118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артериального давления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холестерина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гликированного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гемоглобина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24128" y="1188041"/>
            <a:ext cx="3096344" cy="584775"/>
            <a:chOff x="5724128" y="1124744"/>
            <a:chExt cx="3096344" cy="584775"/>
          </a:xfrm>
        </p:grpSpPr>
        <p:sp>
          <p:nvSpPr>
            <p:cNvPr id="64" name="TextBox 63"/>
            <p:cNvSpPr txBox="1"/>
            <p:nvPr/>
          </p:nvSpPr>
          <p:spPr>
            <a:xfrm>
              <a:off x="5755432" y="1124744"/>
              <a:ext cx="3065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Достижение пациентами целевых уровней</a:t>
              </a: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652120" y="3246075"/>
            <a:ext cx="3065040" cy="830997"/>
            <a:chOff x="5652120" y="1124744"/>
            <a:chExt cx="3065040" cy="830997"/>
          </a:xfrm>
        </p:grpSpPr>
        <p:sp>
          <p:nvSpPr>
            <p:cNvPr id="71" name="TextBox 70"/>
            <p:cNvSpPr txBox="1"/>
            <p:nvPr/>
          </p:nvSpPr>
          <p:spPr>
            <a:xfrm>
              <a:off x="5652120" y="1124744"/>
              <a:ext cx="30650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Снижение количества</a:t>
              </a:r>
            </a:p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вызовов врача</a:t>
              </a:r>
            </a:p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«на дом</a:t>
              </a: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652120" y="4428401"/>
            <a:ext cx="3065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Снижение количества</a:t>
            </a:r>
          </a:p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госпитализаций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724128" y="4572433"/>
            <a:ext cx="144000" cy="144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5652120" y="5550331"/>
            <a:ext cx="3065040" cy="830997"/>
            <a:chOff x="5652120" y="1124744"/>
            <a:chExt cx="3065040" cy="830997"/>
          </a:xfrm>
        </p:grpSpPr>
        <p:sp>
          <p:nvSpPr>
            <p:cNvPr id="86" name="TextBox 85"/>
            <p:cNvSpPr txBox="1"/>
            <p:nvPr/>
          </p:nvSpPr>
          <p:spPr>
            <a:xfrm>
              <a:off x="5652120" y="1124744"/>
              <a:ext cx="30650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Повышение уровня</a:t>
              </a:r>
            </a:p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удовлетворенности</a:t>
              </a:r>
            </a:p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пациентов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623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44016" y="-25018"/>
            <a:ext cx="4533385" cy="3598034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16" y="-25017"/>
            <a:ext cx="4536496" cy="3598032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73016"/>
            <a:ext cx="4512734" cy="328498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37698" y="620688"/>
            <a:ext cx="4542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ПРОВЕДЕНО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12 202 МАММОГРАФИЙ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4 500 УЗИ МОЛОЧНЫХ ЖЕЛЕЗ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 РАКОВ МОЛОЧНЫХ ЖЕЛЕЗ 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6514" y="3692718"/>
            <a:ext cx="4536496" cy="3165282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00506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СКРИНИНГ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РАКА ЛЕГКОГО С ПОМОЩЬЮ МЕТОДА НИЗКОДОЗОВОЙ КОМПЬЮТЕРНОЙ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ТОМОГРАФИИ</a:t>
            </a:r>
          </a:p>
        </p:txBody>
      </p:sp>
      <p:pic>
        <p:nvPicPr>
          <p:cNvPr id="17" name="Рисунок 16" descr="DSC_526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98" y="3692718"/>
            <a:ext cx="4542814" cy="31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Users\user\Desktop\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4565"/>
            <a:ext cx="4536495" cy="35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6514" y="5289651"/>
            <a:ext cx="4536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ГОДУ ПРОВЕДЕННО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1115 ИССЛЕДОВАНИЯ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ВЫЯВЛЕНО 20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ЗАБОЛЕВАНИЙ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4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lava\Desktop\PHOTO-2020-02-03-11-20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1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-180528" y="332656"/>
            <a:ext cx="7920880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Павильон  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«Здоровая Москва»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акция в МФЦ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6178996"/>
            <a:ext cx="9144002" cy="706388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" y="6192688"/>
            <a:ext cx="914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В ПАВИЛЬОНЕ ПРОШЛИ </a:t>
            </a:r>
            <a:r>
              <a:rPr lang="ru-RU" altLang="ru-RU" b="1" dirty="0">
                <a:solidFill>
                  <a:schemeClr val="bg1"/>
                </a:solidFill>
              </a:rPr>
              <a:t>ОБСЛЕДОВАНИЕ 14 746 ЧЕЛОВЕК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СДЕЛАНО 14 389 ЭКГ,  1 247 ПСА,  1 184 УЗИ (ВЫЯВЛЕНО 913 ПАТОЛОГИЙ)</a:t>
            </a:r>
          </a:p>
        </p:txBody>
      </p:sp>
    </p:spTree>
    <p:extLst>
      <p:ext uri="{BB962C8B-B14F-4D97-AF65-F5344CB8AC3E}">
        <p14:creationId xmlns:p14="http://schemas.microsoft.com/office/powerpoint/2010/main" val="10148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va\Desktop\PHOTO-2020-02-04-10-03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6151612"/>
            <a:ext cx="9144002" cy="706388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9651" y="618244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АКЦИЯ  В МФЦ «ОБУЧАЮЩИЕ МЕТОДИКИ ИЗМЕРЕНИЯ АД»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ОБРАТИЛОСЬ 1 833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6588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1037</Words>
  <Application>Microsoft Office PowerPoint</Application>
  <PresentationFormat>Экран (4:3)</PresentationFormat>
  <Paragraphs>350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Slava</cp:lastModifiedBy>
  <cp:revision>937</cp:revision>
  <cp:lastPrinted>2020-02-06T07:01:29Z</cp:lastPrinted>
  <dcterms:created xsi:type="dcterms:W3CDTF">2015-09-01T14:33:06Z</dcterms:created>
  <dcterms:modified xsi:type="dcterms:W3CDTF">2020-02-06T09:24:50Z</dcterms:modified>
</cp:coreProperties>
</file>