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71" r:id="rId5"/>
    <p:sldId id="259" r:id="rId6"/>
    <p:sldId id="269" r:id="rId7"/>
    <p:sldId id="270" r:id="rId8"/>
    <p:sldId id="267" r:id="rId9"/>
    <p:sldId id="260" r:id="rId10"/>
    <p:sldId id="268" r:id="rId11"/>
    <p:sldId id="272" r:id="rId1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29" autoAdjust="0"/>
  </p:normalViewPr>
  <p:slideViewPr>
    <p:cSldViewPr>
      <p:cViewPr>
        <p:scale>
          <a:sx n="99" d="100"/>
          <a:sy n="99" d="100"/>
        </p:scale>
        <p:origin x="-197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187EEE-85B6-430A-AA8F-ED270BA44A2B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7256FE-46EB-40A9-BCC0-053EC562F3F1}">
      <dgm:prSet phldrT="[Текст]" custT="1"/>
      <dgm:spPr/>
      <dgm:t>
        <a:bodyPr/>
        <a:lstStyle/>
        <a:p>
          <a:r>
            <a:rPr lang="ru-RU" sz="13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УРОКИ ТЕХНОЛОГИИ</a:t>
          </a:r>
          <a:endParaRPr lang="ru-RU" sz="1300" dirty="0">
            <a:solidFill>
              <a:schemeClr val="accent2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8ADE10-DC74-4AC1-B807-93B390B01808}" type="parTrans" cxnId="{97A29ADA-FC20-4976-8B63-41EA4AF83EE2}">
      <dgm:prSet/>
      <dgm:spPr/>
      <dgm:t>
        <a:bodyPr/>
        <a:lstStyle/>
        <a:p>
          <a:endParaRPr lang="ru-RU"/>
        </a:p>
      </dgm:t>
    </dgm:pt>
    <dgm:pt modelId="{575478F0-2356-4DA4-B4B3-BDC4E816754E}" type="sibTrans" cxnId="{97A29ADA-FC20-4976-8B63-41EA4AF83EE2}">
      <dgm:prSet/>
      <dgm:spPr/>
      <dgm:t>
        <a:bodyPr/>
        <a:lstStyle/>
        <a:p>
          <a:endParaRPr lang="ru-RU"/>
        </a:p>
      </dgm:t>
    </dgm:pt>
    <dgm:pt modelId="{768660D8-E7B0-46BB-A4A2-067FF52E495B}">
      <dgm:prSet phldrT="[Текст]" custT="1"/>
      <dgm:spPr/>
      <dgm:t>
        <a:bodyPr/>
        <a:lstStyle/>
        <a:p>
          <a:r>
            <a:rPr lang="ru-RU" sz="1300" cap="all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КРУЖКИ </a:t>
          </a:r>
          <a:r>
            <a:rPr lang="en-US" sz="1300" cap="all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FUTURESKILLS</a:t>
          </a:r>
          <a:endParaRPr lang="ru-RU" sz="1300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71CCBF5E-C04B-47A8-BD8B-D09A9B97F3C1}" type="parTrans" cxnId="{A81871B8-A6DD-417F-A00D-6544C40A8A24}">
      <dgm:prSet/>
      <dgm:spPr/>
      <dgm:t>
        <a:bodyPr/>
        <a:lstStyle/>
        <a:p>
          <a:endParaRPr lang="ru-RU"/>
        </a:p>
      </dgm:t>
    </dgm:pt>
    <dgm:pt modelId="{9E0721D5-5751-48A8-BC86-496BBC811C3F}" type="sibTrans" cxnId="{A81871B8-A6DD-417F-A00D-6544C40A8A24}">
      <dgm:prSet/>
      <dgm:spPr/>
      <dgm:t>
        <a:bodyPr/>
        <a:lstStyle/>
        <a:p>
          <a:endParaRPr lang="ru-RU"/>
        </a:p>
      </dgm:t>
    </dgm:pt>
    <dgm:pt modelId="{052DAB45-553E-417C-84B5-3AFE40DFBE6E}">
      <dgm:prSet phldrT="[Текст]" custT="1"/>
      <dgm:spPr/>
      <dgm:t>
        <a:bodyPr/>
        <a:lstStyle/>
        <a:p>
          <a:r>
            <a:rPr lang="ru-RU" sz="1300" cap="all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ПРОФЕССИОНАЛЬНОЕ ОБУЧЕНИЕ</a:t>
          </a:r>
          <a:endParaRPr lang="ru-RU" sz="1300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6C15BAB5-E8DC-46C8-8D2C-805C271E662F}" type="parTrans" cxnId="{B4DFB1CA-9E7F-40D7-969B-FDB76EF243CB}">
      <dgm:prSet/>
      <dgm:spPr/>
      <dgm:t>
        <a:bodyPr/>
        <a:lstStyle/>
        <a:p>
          <a:endParaRPr lang="ru-RU"/>
        </a:p>
      </dgm:t>
    </dgm:pt>
    <dgm:pt modelId="{CEBF9285-5D85-405B-8346-3BEDCF6C1C34}" type="sibTrans" cxnId="{B4DFB1CA-9E7F-40D7-969B-FDB76EF243CB}">
      <dgm:prSet/>
      <dgm:spPr/>
      <dgm:t>
        <a:bodyPr/>
        <a:lstStyle/>
        <a:p>
          <a:endParaRPr lang="ru-RU"/>
        </a:p>
      </dgm:t>
    </dgm:pt>
    <dgm:pt modelId="{7030C269-A03C-4D43-8F3A-8B96BE0E7252}">
      <dgm:prSet phldrT="[Текст]" custT="1"/>
      <dgm:spPr/>
      <dgm:t>
        <a:bodyPr/>
        <a:lstStyle/>
        <a:p>
          <a:r>
            <a:rPr lang="ru-RU" altLang="ru-RU" sz="13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WORLDSKILLS</a:t>
          </a:r>
          <a:endParaRPr lang="ru-RU" sz="1300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85F0EDFB-AFF3-4149-BAB0-FFB804BBC2A8}" type="parTrans" cxnId="{D824F4A0-B2D7-4EC6-8D3E-ADC566093CE4}">
      <dgm:prSet/>
      <dgm:spPr/>
      <dgm:t>
        <a:bodyPr/>
        <a:lstStyle/>
        <a:p>
          <a:endParaRPr lang="ru-RU"/>
        </a:p>
      </dgm:t>
    </dgm:pt>
    <dgm:pt modelId="{D567A2AB-05FE-4023-B844-3ADFC0B29C4F}" type="sibTrans" cxnId="{D824F4A0-B2D7-4EC6-8D3E-ADC566093CE4}">
      <dgm:prSet/>
      <dgm:spPr/>
      <dgm:t>
        <a:bodyPr/>
        <a:lstStyle/>
        <a:p>
          <a:endParaRPr lang="ru-RU"/>
        </a:p>
      </dgm:t>
    </dgm:pt>
    <dgm:pt modelId="{58543A31-18D6-4FAE-80D9-9C58FAE45BB3}">
      <dgm:prSet phldrT="[Текст]" custT="1"/>
      <dgm:spPr/>
      <dgm:t>
        <a:bodyPr/>
        <a:lstStyle/>
        <a:p>
          <a:r>
            <a:rPr lang="ru-RU" altLang="ru-RU" sz="11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3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МОСКОВСКОЕ ДОЛГОЛЕТИЕ</a:t>
          </a:r>
          <a:endParaRPr lang="ru-RU" sz="1300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1CBC8006-990C-46CB-8BC4-654182954BAC}" type="parTrans" cxnId="{C1086C83-BB95-44AE-BE5A-181CC2133278}">
      <dgm:prSet/>
      <dgm:spPr/>
      <dgm:t>
        <a:bodyPr/>
        <a:lstStyle/>
        <a:p>
          <a:endParaRPr lang="ru-RU"/>
        </a:p>
      </dgm:t>
    </dgm:pt>
    <dgm:pt modelId="{8B73627B-3402-499D-9E9E-FA4C73902D72}" type="sibTrans" cxnId="{C1086C83-BB95-44AE-BE5A-181CC2133278}">
      <dgm:prSet/>
      <dgm:spPr/>
      <dgm:t>
        <a:bodyPr/>
        <a:lstStyle/>
        <a:p>
          <a:endParaRPr lang="ru-RU"/>
        </a:p>
      </dgm:t>
    </dgm:pt>
    <dgm:pt modelId="{21A96683-8F06-47AB-A96A-E73A9226495A}" type="pres">
      <dgm:prSet presAssocID="{1F187EEE-85B6-430A-AA8F-ED270BA44A2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E2FCF2-075F-40F5-B9E6-43320E43545E}" type="pres">
      <dgm:prSet presAssocID="{0A7256FE-46EB-40A9-BCC0-053EC562F3F1}" presName="node" presStyleLbl="node1" presStyleIdx="0" presStyleCnt="5" custScaleX="166113" custScaleY="117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8F568B-04BA-4B43-9275-E8B3E082F099}" type="pres">
      <dgm:prSet presAssocID="{0A7256FE-46EB-40A9-BCC0-053EC562F3F1}" presName="spNode" presStyleCnt="0"/>
      <dgm:spPr/>
    </dgm:pt>
    <dgm:pt modelId="{B35AF423-E09E-4AE8-8C50-F7B87BF0D216}" type="pres">
      <dgm:prSet presAssocID="{575478F0-2356-4DA4-B4B3-BDC4E816754E}" presName="sibTrans" presStyleLbl="sibTrans1D1" presStyleIdx="0" presStyleCnt="5"/>
      <dgm:spPr/>
      <dgm:t>
        <a:bodyPr/>
        <a:lstStyle/>
        <a:p>
          <a:endParaRPr lang="ru-RU"/>
        </a:p>
      </dgm:t>
    </dgm:pt>
    <dgm:pt modelId="{75CE44B9-E28A-4E84-8E3C-6572887716BE}" type="pres">
      <dgm:prSet presAssocID="{768660D8-E7B0-46BB-A4A2-067FF52E495B}" presName="node" presStyleLbl="node1" presStyleIdx="1" presStyleCnt="5" custScaleX="165650" custScaleY="119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7A035-EEB4-435C-A223-739431E33953}" type="pres">
      <dgm:prSet presAssocID="{768660D8-E7B0-46BB-A4A2-067FF52E495B}" presName="spNode" presStyleCnt="0"/>
      <dgm:spPr/>
    </dgm:pt>
    <dgm:pt modelId="{AFE9B3F5-DF62-4B1B-BEA9-53D80A462F96}" type="pres">
      <dgm:prSet presAssocID="{9E0721D5-5751-48A8-BC86-496BBC811C3F}" presName="sibTrans" presStyleLbl="sibTrans1D1" presStyleIdx="1" presStyleCnt="5"/>
      <dgm:spPr/>
      <dgm:t>
        <a:bodyPr/>
        <a:lstStyle/>
        <a:p>
          <a:endParaRPr lang="ru-RU"/>
        </a:p>
      </dgm:t>
    </dgm:pt>
    <dgm:pt modelId="{1B5AC348-B672-4F9F-9C35-B08D45F20959}" type="pres">
      <dgm:prSet presAssocID="{052DAB45-553E-417C-84B5-3AFE40DFBE6E}" presName="node" presStyleLbl="node1" presStyleIdx="2" presStyleCnt="5" custScaleX="188617" custScaleY="131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0B611-0BFA-4D6A-A542-4418B31550DC}" type="pres">
      <dgm:prSet presAssocID="{052DAB45-553E-417C-84B5-3AFE40DFBE6E}" presName="spNode" presStyleCnt="0"/>
      <dgm:spPr/>
    </dgm:pt>
    <dgm:pt modelId="{310C7EDD-8085-4A7D-ABB9-EB5FC41C1723}" type="pres">
      <dgm:prSet presAssocID="{CEBF9285-5D85-405B-8346-3BEDCF6C1C34}" presName="sibTrans" presStyleLbl="sibTrans1D1" presStyleIdx="2" presStyleCnt="5"/>
      <dgm:spPr/>
      <dgm:t>
        <a:bodyPr/>
        <a:lstStyle/>
        <a:p>
          <a:endParaRPr lang="ru-RU"/>
        </a:p>
      </dgm:t>
    </dgm:pt>
    <dgm:pt modelId="{CD8E4CF0-74F7-4D2B-BB42-02DFC509FCDC}" type="pres">
      <dgm:prSet presAssocID="{7030C269-A03C-4D43-8F3A-8B96BE0E7252}" presName="node" presStyleLbl="node1" presStyleIdx="3" presStyleCnt="5" custScaleX="165304" custScaleY="119292" custRadScaleRad="102868" custRadScaleInc="94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4C6D6-35EA-48FF-AA44-08C0871E193D}" type="pres">
      <dgm:prSet presAssocID="{7030C269-A03C-4D43-8F3A-8B96BE0E7252}" presName="spNode" presStyleCnt="0"/>
      <dgm:spPr/>
    </dgm:pt>
    <dgm:pt modelId="{19C1DC53-D7C9-4A36-AB66-B1B7C1AFD118}" type="pres">
      <dgm:prSet presAssocID="{D567A2AB-05FE-4023-B844-3ADFC0B29C4F}" presName="sibTrans" presStyleLbl="sibTrans1D1" presStyleIdx="3" presStyleCnt="5"/>
      <dgm:spPr/>
      <dgm:t>
        <a:bodyPr/>
        <a:lstStyle/>
        <a:p>
          <a:endParaRPr lang="ru-RU"/>
        </a:p>
      </dgm:t>
    </dgm:pt>
    <dgm:pt modelId="{B9390F43-EBC6-4CCB-903E-9A2CB635D549}" type="pres">
      <dgm:prSet presAssocID="{58543A31-18D6-4FAE-80D9-9C58FAE45BB3}" presName="node" presStyleLbl="node1" presStyleIdx="4" presStyleCnt="5" custScaleX="165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38C2F5-0439-4EE3-A415-3A8506F195B8}" type="pres">
      <dgm:prSet presAssocID="{58543A31-18D6-4FAE-80D9-9C58FAE45BB3}" presName="spNode" presStyleCnt="0"/>
      <dgm:spPr/>
    </dgm:pt>
    <dgm:pt modelId="{3B3B51B2-3EDE-4128-BAED-7A3A498D77ED}" type="pres">
      <dgm:prSet presAssocID="{8B73627B-3402-499D-9E9E-FA4C73902D72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A81871B8-A6DD-417F-A00D-6544C40A8A24}" srcId="{1F187EEE-85B6-430A-AA8F-ED270BA44A2B}" destId="{768660D8-E7B0-46BB-A4A2-067FF52E495B}" srcOrd="1" destOrd="0" parTransId="{71CCBF5E-C04B-47A8-BD8B-D09A9B97F3C1}" sibTransId="{9E0721D5-5751-48A8-BC86-496BBC811C3F}"/>
    <dgm:cxn modelId="{7F21B226-3712-45C8-AF04-53332A21B7A0}" type="presOf" srcId="{052DAB45-553E-417C-84B5-3AFE40DFBE6E}" destId="{1B5AC348-B672-4F9F-9C35-B08D45F20959}" srcOrd="0" destOrd="0" presId="urn:microsoft.com/office/officeart/2005/8/layout/cycle6"/>
    <dgm:cxn modelId="{F6F47016-BDFD-47B4-AB99-631F66CA672D}" type="presOf" srcId="{9E0721D5-5751-48A8-BC86-496BBC811C3F}" destId="{AFE9B3F5-DF62-4B1B-BEA9-53D80A462F96}" srcOrd="0" destOrd="0" presId="urn:microsoft.com/office/officeart/2005/8/layout/cycle6"/>
    <dgm:cxn modelId="{BEDA6E3E-B4DA-468A-A3AF-CBC142249A6A}" type="presOf" srcId="{0A7256FE-46EB-40A9-BCC0-053EC562F3F1}" destId="{B2E2FCF2-075F-40F5-B9E6-43320E43545E}" srcOrd="0" destOrd="0" presId="urn:microsoft.com/office/officeart/2005/8/layout/cycle6"/>
    <dgm:cxn modelId="{48AE81C1-1FA1-43C3-B653-014B565EAEC6}" type="presOf" srcId="{1F187EEE-85B6-430A-AA8F-ED270BA44A2B}" destId="{21A96683-8F06-47AB-A96A-E73A9226495A}" srcOrd="0" destOrd="0" presId="urn:microsoft.com/office/officeart/2005/8/layout/cycle6"/>
    <dgm:cxn modelId="{9765FA1E-7496-4BC1-A48D-5E5214303160}" type="presOf" srcId="{768660D8-E7B0-46BB-A4A2-067FF52E495B}" destId="{75CE44B9-E28A-4E84-8E3C-6572887716BE}" srcOrd="0" destOrd="0" presId="urn:microsoft.com/office/officeart/2005/8/layout/cycle6"/>
    <dgm:cxn modelId="{96CA8319-598F-459A-8191-2E33EE9B6189}" type="presOf" srcId="{58543A31-18D6-4FAE-80D9-9C58FAE45BB3}" destId="{B9390F43-EBC6-4CCB-903E-9A2CB635D549}" srcOrd="0" destOrd="0" presId="urn:microsoft.com/office/officeart/2005/8/layout/cycle6"/>
    <dgm:cxn modelId="{9404851F-B5F1-4DFD-B939-249E17061DD5}" type="presOf" srcId="{7030C269-A03C-4D43-8F3A-8B96BE0E7252}" destId="{CD8E4CF0-74F7-4D2B-BB42-02DFC509FCDC}" srcOrd="0" destOrd="0" presId="urn:microsoft.com/office/officeart/2005/8/layout/cycle6"/>
    <dgm:cxn modelId="{D824F4A0-B2D7-4EC6-8D3E-ADC566093CE4}" srcId="{1F187EEE-85B6-430A-AA8F-ED270BA44A2B}" destId="{7030C269-A03C-4D43-8F3A-8B96BE0E7252}" srcOrd="3" destOrd="0" parTransId="{85F0EDFB-AFF3-4149-BAB0-FFB804BBC2A8}" sibTransId="{D567A2AB-05FE-4023-B844-3ADFC0B29C4F}"/>
    <dgm:cxn modelId="{963791B5-6CEB-4256-9E2A-6D1CBFE5233B}" type="presOf" srcId="{CEBF9285-5D85-405B-8346-3BEDCF6C1C34}" destId="{310C7EDD-8085-4A7D-ABB9-EB5FC41C1723}" srcOrd="0" destOrd="0" presId="urn:microsoft.com/office/officeart/2005/8/layout/cycle6"/>
    <dgm:cxn modelId="{B4DFB1CA-9E7F-40D7-969B-FDB76EF243CB}" srcId="{1F187EEE-85B6-430A-AA8F-ED270BA44A2B}" destId="{052DAB45-553E-417C-84B5-3AFE40DFBE6E}" srcOrd="2" destOrd="0" parTransId="{6C15BAB5-E8DC-46C8-8D2C-805C271E662F}" sibTransId="{CEBF9285-5D85-405B-8346-3BEDCF6C1C34}"/>
    <dgm:cxn modelId="{C1086C83-BB95-44AE-BE5A-181CC2133278}" srcId="{1F187EEE-85B6-430A-AA8F-ED270BA44A2B}" destId="{58543A31-18D6-4FAE-80D9-9C58FAE45BB3}" srcOrd="4" destOrd="0" parTransId="{1CBC8006-990C-46CB-8BC4-654182954BAC}" sibTransId="{8B73627B-3402-499D-9E9E-FA4C73902D72}"/>
    <dgm:cxn modelId="{97A29ADA-FC20-4976-8B63-41EA4AF83EE2}" srcId="{1F187EEE-85B6-430A-AA8F-ED270BA44A2B}" destId="{0A7256FE-46EB-40A9-BCC0-053EC562F3F1}" srcOrd="0" destOrd="0" parTransId="{768ADE10-DC74-4AC1-B807-93B390B01808}" sibTransId="{575478F0-2356-4DA4-B4B3-BDC4E816754E}"/>
    <dgm:cxn modelId="{F019CCCA-27BB-45CA-BB59-84698540F7D4}" type="presOf" srcId="{575478F0-2356-4DA4-B4B3-BDC4E816754E}" destId="{B35AF423-E09E-4AE8-8C50-F7B87BF0D216}" srcOrd="0" destOrd="0" presId="urn:microsoft.com/office/officeart/2005/8/layout/cycle6"/>
    <dgm:cxn modelId="{33FA496C-7420-4E07-9ACD-AFE8AE4364A7}" type="presOf" srcId="{D567A2AB-05FE-4023-B844-3ADFC0B29C4F}" destId="{19C1DC53-D7C9-4A36-AB66-B1B7C1AFD118}" srcOrd="0" destOrd="0" presId="urn:microsoft.com/office/officeart/2005/8/layout/cycle6"/>
    <dgm:cxn modelId="{4325C7DF-77AE-453F-AB3A-AB0E862C57B1}" type="presOf" srcId="{8B73627B-3402-499D-9E9E-FA4C73902D72}" destId="{3B3B51B2-3EDE-4128-BAED-7A3A498D77ED}" srcOrd="0" destOrd="0" presId="urn:microsoft.com/office/officeart/2005/8/layout/cycle6"/>
    <dgm:cxn modelId="{5AD676A4-7977-4DF7-8602-BF63FB8B05CE}" type="presParOf" srcId="{21A96683-8F06-47AB-A96A-E73A9226495A}" destId="{B2E2FCF2-075F-40F5-B9E6-43320E43545E}" srcOrd="0" destOrd="0" presId="urn:microsoft.com/office/officeart/2005/8/layout/cycle6"/>
    <dgm:cxn modelId="{70DE46FC-588C-4656-A84C-B48DB821A932}" type="presParOf" srcId="{21A96683-8F06-47AB-A96A-E73A9226495A}" destId="{E48F568B-04BA-4B43-9275-E8B3E082F099}" srcOrd="1" destOrd="0" presId="urn:microsoft.com/office/officeart/2005/8/layout/cycle6"/>
    <dgm:cxn modelId="{B0FF5116-DD79-4177-876A-C7D6E2C039E0}" type="presParOf" srcId="{21A96683-8F06-47AB-A96A-E73A9226495A}" destId="{B35AF423-E09E-4AE8-8C50-F7B87BF0D216}" srcOrd="2" destOrd="0" presId="urn:microsoft.com/office/officeart/2005/8/layout/cycle6"/>
    <dgm:cxn modelId="{F6CA3D0C-6C69-4BE6-8F4B-F727BB738382}" type="presParOf" srcId="{21A96683-8F06-47AB-A96A-E73A9226495A}" destId="{75CE44B9-E28A-4E84-8E3C-6572887716BE}" srcOrd="3" destOrd="0" presId="urn:microsoft.com/office/officeart/2005/8/layout/cycle6"/>
    <dgm:cxn modelId="{BD407540-BF78-493F-A447-20BD8FC497FD}" type="presParOf" srcId="{21A96683-8F06-47AB-A96A-E73A9226495A}" destId="{10A7A035-EEB4-435C-A223-739431E33953}" srcOrd="4" destOrd="0" presId="urn:microsoft.com/office/officeart/2005/8/layout/cycle6"/>
    <dgm:cxn modelId="{13EC734B-92D5-4FE3-99AD-97859FD3B481}" type="presParOf" srcId="{21A96683-8F06-47AB-A96A-E73A9226495A}" destId="{AFE9B3F5-DF62-4B1B-BEA9-53D80A462F96}" srcOrd="5" destOrd="0" presId="urn:microsoft.com/office/officeart/2005/8/layout/cycle6"/>
    <dgm:cxn modelId="{1670E176-2255-4A7F-9D37-FF2B183E4679}" type="presParOf" srcId="{21A96683-8F06-47AB-A96A-E73A9226495A}" destId="{1B5AC348-B672-4F9F-9C35-B08D45F20959}" srcOrd="6" destOrd="0" presId="urn:microsoft.com/office/officeart/2005/8/layout/cycle6"/>
    <dgm:cxn modelId="{5E994118-98B6-4258-9AF5-58F31DF1322C}" type="presParOf" srcId="{21A96683-8F06-47AB-A96A-E73A9226495A}" destId="{B930B611-0BFA-4D6A-A542-4418B31550DC}" srcOrd="7" destOrd="0" presId="urn:microsoft.com/office/officeart/2005/8/layout/cycle6"/>
    <dgm:cxn modelId="{F6E69D11-2860-4A0A-9A36-9830C29B9AED}" type="presParOf" srcId="{21A96683-8F06-47AB-A96A-E73A9226495A}" destId="{310C7EDD-8085-4A7D-ABB9-EB5FC41C1723}" srcOrd="8" destOrd="0" presId="urn:microsoft.com/office/officeart/2005/8/layout/cycle6"/>
    <dgm:cxn modelId="{9A2051A4-F6D8-4A10-8652-5214306AFD2C}" type="presParOf" srcId="{21A96683-8F06-47AB-A96A-E73A9226495A}" destId="{CD8E4CF0-74F7-4D2B-BB42-02DFC509FCDC}" srcOrd="9" destOrd="0" presId="urn:microsoft.com/office/officeart/2005/8/layout/cycle6"/>
    <dgm:cxn modelId="{3EE07F65-A9AE-4FF1-A23B-57E5A9F47FB7}" type="presParOf" srcId="{21A96683-8F06-47AB-A96A-E73A9226495A}" destId="{F0C4C6D6-35EA-48FF-AA44-08C0871E193D}" srcOrd="10" destOrd="0" presId="urn:microsoft.com/office/officeart/2005/8/layout/cycle6"/>
    <dgm:cxn modelId="{0AE7DA69-DD08-4B2C-A06C-83BBDFD39FBD}" type="presParOf" srcId="{21A96683-8F06-47AB-A96A-E73A9226495A}" destId="{19C1DC53-D7C9-4A36-AB66-B1B7C1AFD118}" srcOrd="11" destOrd="0" presId="urn:microsoft.com/office/officeart/2005/8/layout/cycle6"/>
    <dgm:cxn modelId="{2B63D3B0-09F6-46D7-B2EB-BB49746F2BB7}" type="presParOf" srcId="{21A96683-8F06-47AB-A96A-E73A9226495A}" destId="{B9390F43-EBC6-4CCB-903E-9A2CB635D549}" srcOrd="12" destOrd="0" presId="urn:microsoft.com/office/officeart/2005/8/layout/cycle6"/>
    <dgm:cxn modelId="{992B5472-44BD-449F-B015-D2BDC6A46DE5}" type="presParOf" srcId="{21A96683-8F06-47AB-A96A-E73A9226495A}" destId="{2B38C2F5-0439-4EE3-A415-3A8506F195B8}" srcOrd="13" destOrd="0" presId="urn:microsoft.com/office/officeart/2005/8/layout/cycle6"/>
    <dgm:cxn modelId="{B175B51B-E5CC-4EBA-9C44-E47B8C5A446E}" type="presParOf" srcId="{21A96683-8F06-47AB-A96A-E73A9226495A}" destId="{3B3B51B2-3EDE-4128-BAED-7A3A498D77ED}" srcOrd="14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52F433-91D1-4103-A328-C4323EBCD9A7}" type="doc">
      <dgm:prSet loTypeId="urn:microsoft.com/office/officeart/2005/8/layout/target3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CC622F67-4E24-444C-82D0-6C38F933D1B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Преподаватели специальных дисциплин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49AA5B-6DC4-4B31-9DE0-0289B49DDC90}" type="parTrans" cxnId="{03D9461B-B2DC-4305-9A9E-1D4F431793CF}">
      <dgm:prSet/>
      <dgm:spPr/>
      <dgm:t>
        <a:bodyPr/>
        <a:lstStyle/>
        <a:p>
          <a:endParaRPr lang="ru-RU"/>
        </a:p>
      </dgm:t>
    </dgm:pt>
    <dgm:pt modelId="{8AD03DCB-1D94-4986-9AED-A7E970AE4937}" type="sibTrans" cxnId="{03D9461B-B2DC-4305-9A9E-1D4F431793CF}">
      <dgm:prSet/>
      <dgm:spPr/>
      <dgm:t>
        <a:bodyPr/>
        <a:lstStyle/>
        <a:p>
          <a:endParaRPr lang="ru-RU"/>
        </a:p>
      </dgm:t>
    </dgm:pt>
    <dgm:pt modelId="{0CC95E94-866C-46B2-88A4-F29E1E0E943A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 (по основным образовательным программам)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9ADE68-B71A-48AE-897A-2F90F35B363B}" type="parTrans" cxnId="{3ABB35E9-BF3F-4067-9733-038EACCDBCAE}">
      <dgm:prSet/>
      <dgm:spPr/>
      <dgm:t>
        <a:bodyPr/>
        <a:lstStyle/>
        <a:p>
          <a:endParaRPr lang="ru-RU"/>
        </a:p>
      </dgm:t>
    </dgm:pt>
    <dgm:pt modelId="{2BF85338-6E27-4253-A552-17D91B8A5249}" type="sibTrans" cxnId="{3ABB35E9-BF3F-4067-9733-038EACCDBCAE}">
      <dgm:prSet/>
      <dgm:spPr/>
      <dgm:t>
        <a:bodyPr/>
        <a:lstStyle/>
        <a:p>
          <a:endParaRPr lang="ru-RU"/>
        </a:p>
      </dgm:t>
    </dgm:pt>
    <dgm:pt modelId="{B42A1DA8-327B-43D2-9565-DBD153BA36F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(по дополнительным образовательным программам - студенты)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670DFB-B064-47FB-A018-EAB2FB408B6E}" type="parTrans" cxnId="{D1F361A2-398F-4E63-B0D5-322834BC236E}">
      <dgm:prSet/>
      <dgm:spPr/>
      <dgm:t>
        <a:bodyPr/>
        <a:lstStyle/>
        <a:p>
          <a:endParaRPr lang="ru-RU"/>
        </a:p>
      </dgm:t>
    </dgm:pt>
    <dgm:pt modelId="{2A9E0C35-5097-4868-B257-24752AC20E84}" type="sibTrans" cxnId="{D1F361A2-398F-4E63-B0D5-322834BC236E}">
      <dgm:prSet/>
      <dgm:spPr/>
      <dgm:t>
        <a:bodyPr/>
        <a:lstStyle/>
        <a:p>
          <a:endParaRPr lang="ru-RU"/>
        </a:p>
      </dgm:t>
    </dgm:pt>
    <dgm:pt modelId="{26105E41-F0DA-4B53-AC25-FB8CC1CD0310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Административные работники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CB8DAC-C79D-4117-A8F2-C41F93006AAC}" type="parTrans" cxnId="{C8ED9C0B-19AE-4B2B-A59C-A16C0A7BE434}">
      <dgm:prSet/>
      <dgm:spPr/>
      <dgm:t>
        <a:bodyPr/>
        <a:lstStyle/>
        <a:p>
          <a:endParaRPr lang="ru-RU"/>
        </a:p>
      </dgm:t>
    </dgm:pt>
    <dgm:pt modelId="{EEB60165-40C3-467E-A2A4-32EA1A84DBF2}" type="sibTrans" cxnId="{C8ED9C0B-19AE-4B2B-A59C-A16C0A7BE434}">
      <dgm:prSet/>
      <dgm:spPr/>
      <dgm:t>
        <a:bodyPr/>
        <a:lstStyle/>
        <a:p>
          <a:endParaRPr lang="ru-RU"/>
        </a:p>
      </dgm:t>
    </dgm:pt>
    <dgm:pt modelId="{8F45FA56-D858-43D1-B7E8-7A3E3C1F4C1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(заместитель директора)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6AA6CE-EF64-4901-A3F5-51DCA1CB79C3}" type="parTrans" cxnId="{6C4EF6A6-5977-4F8A-BEBA-423602CFF3DB}">
      <dgm:prSet/>
      <dgm:spPr/>
      <dgm:t>
        <a:bodyPr/>
        <a:lstStyle/>
        <a:p>
          <a:endParaRPr lang="ru-RU"/>
        </a:p>
      </dgm:t>
    </dgm:pt>
    <dgm:pt modelId="{2CDEA969-D5EB-441B-8F11-2A72AACDB1F8}" type="sibTrans" cxnId="{6C4EF6A6-5977-4F8A-BEBA-423602CFF3DB}">
      <dgm:prSet/>
      <dgm:spPr/>
      <dgm:t>
        <a:bodyPr/>
        <a:lstStyle/>
        <a:p>
          <a:endParaRPr lang="ru-RU"/>
        </a:p>
      </dgm:t>
    </dgm:pt>
    <dgm:pt modelId="{32E26A56-785B-4994-A5F7-32D762B2AD7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(специалисты по направлениям)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71689F-522A-42CB-BA15-C7082541782E}" type="parTrans" cxnId="{D7B3FA26-23AD-464B-A5C5-C240DFF2C387}">
      <dgm:prSet/>
      <dgm:spPr/>
      <dgm:t>
        <a:bodyPr/>
        <a:lstStyle/>
        <a:p>
          <a:endParaRPr lang="ru-RU"/>
        </a:p>
      </dgm:t>
    </dgm:pt>
    <dgm:pt modelId="{CA6492C1-3310-41E8-BCC3-699EEB07371E}" type="sibTrans" cxnId="{D7B3FA26-23AD-464B-A5C5-C240DFF2C387}">
      <dgm:prSet/>
      <dgm:spPr/>
      <dgm:t>
        <a:bodyPr/>
        <a:lstStyle/>
        <a:p>
          <a:endParaRPr lang="ru-RU"/>
        </a:p>
      </dgm:t>
    </dgm:pt>
    <dgm:pt modelId="{DB89213E-1190-4470-98E6-933A9EBD650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Учебно-вспомогательный персонал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413BD5-80DD-40A3-B7F4-B7A7767F8706}" type="parTrans" cxnId="{35C914BD-CAEF-4C28-91B5-45FF2BE8BEFC}">
      <dgm:prSet/>
      <dgm:spPr/>
      <dgm:t>
        <a:bodyPr/>
        <a:lstStyle/>
        <a:p>
          <a:endParaRPr lang="ru-RU"/>
        </a:p>
      </dgm:t>
    </dgm:pt>
    <dgm:pt modelId="{C0D81F33-7296-4D54-87B0-57A981E704AE}" type="sibTrans" cxnId="{35C914BD-CAEF-4C28-91B5-45FF2BE8BEFC}">
      <dgm:prSet/>
      <dgm:spPr/>
      <dgm:t>
        <a:bodyPr/>
        <a:lstStyle/>
        <a:p>
          <a:endParaRPr lang="ru-RU"/>
        </a:p>
      </dgm:t>
    </dgm:pt>
    <dgm:pt modelId="{825A3C43-E5A3-4417-B5C7-C820D71D98A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сотрудника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902D74-FCC9-4A7A-8199-6C3CDEEFB189}" type="parTrans" cxnId="{17ABA4C0-BBC8-42BA-9420-E5D5A7308B93}">
      <dgm:prSet/>
      <dgm:spPr/>
      <dgm:t>
        <a:bodyPr/>
        <a:lstStyle/>
        <a:p>
          <a:endParaRPr lang="ru-RU"/>
        </a:p>
      </dgm:t>
    </dgm:pt>
    <dgm:pt modelId="{E2E88B5D-6605-4C5E-8627-AD962EA0AE77}" type="sibTrans" cxnId="{17ABA4C0-BBC8-42BA-9420-E5D5A7308B93}">
      <dgm:prSet/>
      <dgm:spPr/>
      <dgm:t>
        <a:bodyPr/>
        <a:lstStyle/>
        <a:p>
          <a:endParaRPr lang="ru-RU"/>
        </a:p>
      </dgm:t>
    </dgm:pt>
    <dgm:pt modelId="{D63DF60B-B9EE-4276-82C8-61F8922316C6}" type="pres">
      <dgm:prSet presAssocID="{9952F433-91D1-4103-A328-C4323EBCD9A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611FFD-AD90-4F02-8084-758D75EB79F0}" type="pres">
      <dgm:prSet presAssocID="{CC622F67-4E24-444C-82D0-6C38F933D1B1}" presName="circle1" presStyleLbl="node1" presStyleIdx="0" presStyleCnt="3"/>
      <dgm:spPr/>
    </dgm:pt>
    <dgm:pt modelId="{CB22D0CA-77B5-48AA-87BD-6BC4FBB38B15}" type="pres">
      <dgm:prSet presAssocID="{CC622F67-4E24-444C-82D0-6C38F933D1B1}" presName="space" presStyleCnt="0"/>
      <dgm:spPr/>
    </dgm:pt>
    <dgm:pt modelId="{767373CC-B3E2-4C43-B3F2-CE285F137FD5}" type="pres">
      <dgm:prSet presAssocID="{CC622F67-4E24-444C-82D0-6C38F933D1B1}" presName="rect1" presStyleLbl="alignAcc1" presStyleIdx="0" presStyleCnt="3"/>
      <dgm:spPr/>
      <dgm:t>
        <a:bodyPr/>
        <a:lstStyle/>
        <a:p>
          <a:endParaRPr lang="ru-RU"/>
        </a:p>
      </dgm:t>
    </dgm:pt>
    <dgm:pt modelId="{61185573-AEDC-474C-B3CA-663A4BCB416D}" type="pres">
      <dgm:prSet presAssocID="{26105E41-F0DA-4B53-AC25-FB8CC1CD0310}" presName="vertSpace2" presStyleLbl="node1" presStyleIdx="0" presStyleCnt="3"/>
      <dgm:spPr/>
    </dgm:pt>
    <dgm:pt modelId="{69D9C16E-B1ED-471F-B901-7389B3CDD6FD}" type="pres">
      <dgm:prSet presAssocID="{26105E41-F0DA-4B53-AC25-FB8CC1CD0310}" presName="circle2" presStyleLbl="node1" presStyleIdx="1" presStyleCnt="3"/>
      <dgm:spPr/>
    </dgm:pt>
    <dgm:pt modelId="{8BB0788C-2A8E-4D81-B262-26E94FE167D9}" type="pres">
      <dgm:prSet presAssocID="{26105E41-F0DA-4B53-AC25-FB8CC1CD0310}" presName="rect2" presStyleLbl="alignAcc1" presStyleIdx="1" presStyleCnt="3"/>
      <dgm:spPr/>
      <dgm:t>
        <a:bodyPr/>
        <a:lstStyle/>
        <a:p>
          <a:endParaRPr lang="ru-RU"/>
        </a:p>
      </dgm:t>
    </dgm:pt>
    <dgm:pt modelId="{595C9831-C962-4805-BE71-8D5B954F016E}" type="pres">
      <dgm:prSet presAssocID="{DB89213E-1190-4470-98E6-933A9EBD650B}" presName="vertSpace3" presStyleLbl="node1" presStyleIdx="1" presStyleCnt="3"/>
      <dgm:spPr/>
    </dgm:pt>
    <dgm:pt modelId="{333DD5C0-81DF-4577-9CE3-2076EE09CC9A}" type="pres">
      <dgm:prSet presAssocID="{DB89213E-1190-4470-98E6-933A9EBD650B}" presName="circle3" presStyleLbl="node1" presStyleIdx="2" presStyleCnt="3"/>
      <dgm:spPr/>
    </dgm:pt>
    <dgm:pt modelId="{CB355D02-7EC0-484E-A3D3-90E62E72060D}" type="pres">
      <dgm:prSet presAssocID="{DB89213E-1190-4470-98E6-933A9EBD650B}" presName="rect3" presStyleLbl="alignAcc1" presStyleIdx="2" presStyleCnt="3"/>
      <dgm:spPr/>
      <dgm:t>
        <a:bodyPr/>
        <a:lstStyle/>
        <a:p>
          <a:endParaRPr lang="ru-RU"/>
        </a:p>
      </dgm:t>
    </dgm:pt>
    <dgm:pt modelId="{03941EEB-8DD8-4FEE-A591-8E22B2F9D420}" type="pres">
      <dgm:prSet presAssocID="{CC622F67-4E24-444C-82D0-6C38F933D1B1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D49CC8-E945-4871-A7CA-C224570B4159}" type="pres">
      <dgm:prSet presAssocID="{CC622F67-4E24-444C-82D0-6C38F933D1B1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07D1F5-46FF-485D-BDA8-35ED5751B407}" type="pres">
      <dgm:prSet presAssocID="{26105E41-F0DA-4B53-AC25-FB8CC1CD0310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8BF8A2-412D-47FF-828F-160C89ABC429}" type="pres">
      <dgm:prSet presAssocID="{26105E41-F0DA-4B53-AC25-FB8CC1CD0310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4D4BB1-453F-4509-A809-6FA805D87F5A}" type="pres">
      <dgm:prSet presAssocID="{DB89213E-1190-4470-98E6-933A9EBD650B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0FC72A-CF5F-44CC-9625-F9B1EBDC1254}" type="pres">
      <dgm:prSet presAssocID="{DB89213E-1190-4470-98E6-933A9EBD650B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D9461B-B2DC-4305-9A9E-1D4F431793CF}" srcId="{9952F433-91D1-4103-A328-C4323EBCD9A7}" destId="{CC622F67-4E24-444C-82D0-6C38F933D1B1}" srcOrd="0" destOrd="0" parTransId="{E549AA5B-6DC4-4B31-9DE0-0289B49DDC90}" sibTransId="{8AD03DCB-1D94-4986-9AED-A7E970AE4937}"/>
    <dgm:cxn modelId="{4DFD3BC7-EE03-46AC-940A-D42B1CFBB32A}" type="presOf" srcId="{825A3C43-E5A3-4417-B5C7-C820D71D98A5}" destId="{560FC72A-CF5F-44CC-9625-F9B1EBDC1254}" srcOrd="0" destOrd="0" presId="urn:microsoft.com/office/officeart/2005/8/layout/target3"/>
    <dgm:cxn modelId="{316C9D95-D196-44C1-B9BF-5932377A449C}" type="presOf" srcId="{CC622F67-4E24-444C-82D0-6C38F933D1B1}" destId="{03941EEB-8DD8-4FEE-A591-8E22B2F9D420}" srcOrd="1" destOrd="0" presId="urn:microsoft.com/office/officeart/2005/8/layout/target3"/>
    <dgm:cxn modelId="{35C914BD-CAEF-4C28-91B5-45FF2BE8BEFC}" srcId="{9952F433-91D1-4103-A328-C4323EBCD9A7}" destId="{DB89213E-1190-4470-98E6-933A9EBD650B}" srcOrd="2" destOrd="0" parTransId="{E2413BD5-80DD-40A3-B7F4-B7A7767F8706}" sibTransId="{C0D81F33-7296-4D54-87B0-57A981E704AE}"/>
    <dgm:cxn modelId="{9475B18C-488B-48C3-A478-FFF905895833}" type="presOf" srcId="{32E26A56-785B-4994-A5F7-32D762B2AD75}" destId="{438BF8A2-412D-47FF-828F-160C89ABC429}" srcOrd="0" destOrd="1" presId="urn:microsoft.com/office/officeart/2005/8/layout/target3"/>
    <dgm:cxn modelId="{56554E87-782E-4199-B09C-8007CC3DCF4C}" type="presOf" srcId="{DB89213E-1190-4470-98E6-933A9EBD650B}" destId="{CB355D02-7EC0-484E-A3D3-90E62E72060D}" srcOrd="0" destOrd="0" presId="urn:microsoft.com/office/officeart/2005/8/layout/target3"/>
    <dgm:cxn modelId="{17ABA4C0-BBC8-42BA-9420-E5D5A7308B93}" srcId="{DB89213E-1190-4470-98E6-933A9EBD650B}" destId="{825A3C43-E5A3-4417-B5C7-C820D71D98A5}" srcOrd="0" destOrd="0" parTransId="{D8902D74-FCC9-4A7A-8199-6C3CDEEFB189}" sibTransId="{E2E88B5D-6605-4C5E-8627-AD962EA0AE77}"/>
    <dgm:cxn modelId="{612DB11A-26D7-4623-9AFA-2686C7D764FE}" type="presOf" srcId="{0CC95E94-866C-46B2-88A4-F29E1E0E943A}" destId="{0FD49CC8-E945-4871-A7CA-C224570B4159}" srcOrd="0" destOrd="0" presId="urn:microsoft.com/office/officeart/2005/8/layout/target3"/>
    <dgm:cxn modelId="{D63D5240-1554-4F8C-8280-E4FBAEB8C518}" type="presOf" srcId="{B42A1DA8-327B-43D2-9565-DBD153BA36FE}" destId="{0FD49CC8-E945-4871-A7CA-C224570B4159}" srcOrd="0" destOrd="1" presId="urn:microsoft.com/office/officeart/2005/8/layout/target3"/>
    <dgm:cxn modelId="{3ABB35E9-BF3F-4067-9733-038EACCDBCAE}" srcId="{CC622F67-4E24-444C-82D0-6C38F933D1B1}" destId="{0CC95E94-866C-46B2-88A4-F29E1E0E943A}" srcOrd="0" destOrd="0" parTransId="{BA9ADE68-B71A-48AE-897A-2F90F35B363B}" sibTransId="{2BF85338-6E27-4253-A552-17D91B8A5249}"/>
    <dgm:cxn modelId="{6C4EF6A6-5977-4F8A-BEBA-423602CFF3DB}" srcId="{26105E41-F0DA-4B53-AC25-FB8CC1CD0310}" destId="{8F45FA56-D858-43D1-B7E8-7A3E3C1F4C11}" srcOrd="0" destOrd="0" parTransId="{5B6AA6CE-EF64-4901-A3F5-51DCA1CB79C3}" sibTransId="{2CDEA969-D5EB-441B-8F11-2A72AACDB1F8}"/>
    <dgm:cxn modelId="{A39EF39B-8E2E-40D8-AB3C-05C3F913E21C}" type="presOf" srcId="{9952F433-91D1-4103-A328-C4323EBCD9A7}" destId="{D63DF60B-B9EE-4276-82C8-61F8922316C6}" srcOrd="0" destOrd="0" presId="urn:microsoft.com/office/officeart/2005/8/layout/target3"/>
    <dgm:cxn modelId="{64C82AC9-C2AD-4254-9C68-294A383B42C6}" type="presOf" srcId="{CC622F67-4E24-444C-82D0-6C38F933D1B1}" destId="{767373CC-B3E2-4C43-B3F2-CE285F137FD5}" srcOrd="0" destOrd="0" presId="urn:microsoft.com/office/officeart/2005/8/layout/target3"/>
    <dgm:cxn modelId="{4191150D-F289-424E-8C5B-594294B0670B}" type="presOf" srcId="{26105E41-F0DA-4B53-AC25-FB8CC1CD0310}" destId="{8E07D1F5-46FF-485D-BDA8-35ED5751B407}" srcOrd="1" destOrd="0" presId="urn:microsoft.com/office/officeart/2005/8/layout/target3"/>
    <dgm:cxn modelId="{091E3382-D77B-477F-9832-5F02DC657D29}" type="presOf" srcId="{8F45FA56-D858-43D1-B7E8-7A3E3C1F4C11}" destId="{438BF8A2-412D-47FF-828F-160C89ABC429}" srcOrd="0" destOrd="0" presId="urn:microsoft.com/office/officeart/2005/8/layout/target3"/>
    <dgm:cxn modelId="{62199821-843F-4B64-A0FF-037CF48F17FC}" type="presOf" srcId="{DB89213E-1190-4470-98E6-933A9EBD650B}" destId="{424D4BB1-453F-4509-A809-6FA805D87F5A}" srcOrd="1" destOrd="0" presId="urn:microsoft.com/office/officeart/2005/8/layout/target3"/>
    <dgm:cxn modelId="{C8ED9C0B-19AE-4B2B-A59C-A16C0A7BE434}" srcId="{9952F433-91D1-4103-A328-C4323EBCD9A7}" destId="{26105E41-F0DA-4B53-AC25-FB8CC1CD0310}" srcOrd="1" destOrd="0" parTransId="{E3CB8DAC-C79D-4117-A8F2-C41F93006AAC}" sibTransId="{EEB60165-40C3-467E-A2A4-32EA1A84DBF2}"/>
    <dgm:cxn modelId="{91A11BB2-3244-4D3C-9D37-0272ACCFD0A0}" type="presOf" srcId="{26105E41-F0DA-4B53-AC25-FB8CC1CD0310}" destId="{8BB0788C-2A8E-4D81-B262-26E94FE167D9}" srcOrd="0" destOrd="0" presId="urn:microsoft.com/office/officeart/2005/8/layout/target3"/>
    <dgm:cxn modelId="{D7B3FA26-23AD-464B-A5C5-C240DFF2C387}" srcId="{26105E41-F0DA-4B53-AC25-FB8CC1CD0310}" destId="{32E26A56-785B-4994-A5F7-32D762B2AD75}" srcOrd="1" destOrd="0" parTransId="{4B71689F-522A-42CB-BA15-C7082541782E}" sibTransId="{CA6492C1-3310-41E8-BCC3-699EEB07371E}"/>
    <dgm:cxn modelId="{D1F361A2-398F-4E63-B0D5-322834BC236E}" srcId="{CC622F67-4E24-444C-82D0-6C38F933D1B1}" destId="{B42A1DA8-327B-43D2-9565-DBD153BA36FE}" srcOrd="1" destOrd="0" parTransId="{4B670DFB-B064-47FB-A018-EAB2FB408B6E}" sibTransId="{2A9E0C35-5097-4868-B257-24752AC20E84}"/>
    <dgm:cxn modelId="{5B71E0BF-9B84-4FED-A5E9-F8777822AC21}" type="presParOf" srcId="{D63DF60B-B9EE-4276-82C8-61F8922316C6}" destId="{1F611FFD-AD90-4F02-8084-758D75EB79F0}" srcOrd="0" destOrd="0" presId="urn:microsoft.com/office/officeart/2005/8/layout/target3"/>
    <dgm:cxn modelId="{D8F4E424-CE50-445F-990C-3E80B5279423}" type="presParOf" srcId="{D63DF60B-B9EE-4276-82C8-61F8922316C6}" destId="{CB22D0CA-77B5-48AA-87BD-6BC4FBB38B15}" srcOrd="1" destOrd="0" presId="urn:microsoft.com/office/officeart/2005/8/layout/target3"/>
    <dgm:cxn modelId="{C62DE02C-605A-4ED1-9B44-8E118A1D149D}" type="presParOf" srcId="{D63DF60B-B9EE-4276-82C8-61F8922316C6}" destId="{767373CC-B3E2-4C43-B3F2-CE285F137FD5}" srcOrd="2" destOrd="0" presId="urn:microsoft.com/office/officeart/2005/8/layout/target3"/>
    <dgm:cxn modelId="{E84ABB63-BB04-4213-B6EA-468E15705F5B}" type="presParOf" srcId="{D63DF60B-B9EE-4276-82C8-61F8922316C6}" destId="{61185573-AEDC-474C-B3CA-663A4BCB416D}" srcOrd="3" destOrd="0" presId="urn:microsoft.com/office/officeart/2005/8/layout/target3"/>
    <dgm:cxn modelId="{3E006886-E302-4C28-B8A6-D70B84A4401E}" type="presParOf" srcId="{D63DF60B-B9EE-4276-82C8-61F8922316C6}" destId="{69D9C16E-B1ED-471F-B901-7389B3CDD6FD}" srcOrd="4" destOrd="0" presId="urn:microsoft.com/office/officeart/2005/8/layout/target3"/>
    <dgm:cxn modelId="{00B704C5-D350-453E-89F4-8FAB6F55AF72}" type="presParOf" srcId="{D63DF60B-B9EE-4276-82C8-61F8922316C6}" destId="{8BB0788C-2A8E-4D81-B262-26E94FE167D9}" srcOrd="5" destOrd="0" presId="urn:microsoft.com/office/officeart/2005/8/layout/target3"/>
    <dgm:cxn modelId="{7F0B4CD2-D507-479D-9E3F-22D44D02A088}" type="presParOf" srcId="{D63DF60B-B9EE-4276-82C8-61F8922316C6}" destId="{595C9831-C962-4805-BE71-8D5B954F016E}" srcOrd="6" destOrd="0" presId="urn:microsoft.com/office/officeart/2005/8/layout/target3"/>
    <dgm:cxn modelId="{1D6EEF3D-B8DD-446C-894F-8792BDFEE61C}" type="presParOf" srcId="{D63DF60B-B9EE-4276-82C8-61F8922316C6}" destId="{333DD5C0-81DF-4577-9CE3-2076EE09CC9A}" srcOrd="7" destOrd="0" presId="urn:microsoft.com/office/officeart/2005/8/layout/target3"/>
    <dgm:cxn modelId="{721360C4-40EC-454C-8E21-23D98B4D5A92}" type="presParOf" srcId="{D63DF60B-B9EE-4276-82C8-61F8922316C6}" destId="{CB355D02-7EC0-484E-A3D3-90E62E72060D}" srcOrd="8" destOrd="0" presId="urn:microsoft.com/office/officeart/2005/8/layout/target3"/>
    <dgm:cxn modelId="{EC40B744-0FD8-4C41-8C76-211734015358}" type="presParOf" srcId="{D63DF60B-B9EE-4276-82C8-61F8922316C6}" destId="{03941EEB-8DD8-4FEE-A591-8E22B2F9D420}" srcOrd="9" destOrd="0" presId="urn:microsoft.com/office/officeart/2005/8/layout/target3"/>
    <dgm:cxn modelId="{1408E7AB-CF5E-4D31-B0F7-3675043BC654}" type="presParOf" srcId="{D63DF60B-B9EE-4276-82C8-61F8922316C6}" destId="{0FD49CC8-E945-4871-A7CA-C224570B4159}" srcOrd="10" destOrd="0" presId="urn:microsoft.com/office/officeart/2005/8/layout/target3"/>
    <dgm:cxn modelId="{3C9E765C-1D1F-46BA-8D1C-0FD4C4DB4E0C}" type="presParOf" srcId="{D63DF60B-B9EE-4276-82C8-61F8922316C6}" destId="{8E07D1F5-46FF-485D-BDA8-35ED5751B407}" srcOrd="11" destOrd="0" presId="urn:microsoft.com/office/officeart/2005/8/layout/target3"/>
    <dgm:cxn modelId="{539A058B-34F5-4B84-9692-F4AB15EC408E}" type="presParOf" srcId="{D63DF60B-B9EE-4276-82C8-61F8922316C6}" destId="{438BF8A2-412D-47FF-828F-160C89ABC429}" srcOrd="12" destOrd="0" presId="urn:microsoft.com/office/officeart/2005/8/layout/target3"/>
    <dgm:cxn modelId="{9462FD52-BAF0-4FDB-9649-C51CDE28819B}" type="presParOf" srcId="{D63DF60B-B9EE-4276-82C8-61F8922316C6}" destId="{424D4BB1-453F-4509-A809-6FA805D87F5A}" srcOrd="13" destOrd="0" presId="urn:microsoft.com/office/officeart/2005/8/layout/target3"/>
    <dgm:cxn modelId="{FB95589A-1F26-40C8-9D21-55B514DC726F}" type="presParOf" srcId="{D63DF60B-B9EE-4276-82C8-61F8922316C6}" destId="{560FC72A-CF5F-44CC-9625-F9B1EBDC1254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FCF2-075F-40F5-B9E6-43320E43545E}">
      <dsp:nvSpPr>
        <dsp:cNvPr id="0" name=""/>
        <dsp:cNvSpPr/>
      </dsp:nvSpPr>
      <dsp:spPr>
        <a:xfrm>
          <a:off x="2090760" y="-66422"/>
          <a:ext cx="1936145" cy="8895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УРОКИ ТЕХНОЛОГИИ</a:t>
          </a:r>
          <a:endParaRPr lang="ru-RU" sz="1300" kern="1200" dirty="0">
            <a:solidFill>
              <a:schemeClr val="accent2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34184" y="-22998"/>
        <a:ext cx="1849297" cy="802703"/>
      </dsp:txXfrm>
    </dsp:sp>
    <dsp:sp modelId="{B35AF423-E09E-4AE8-8C50-F7B87BF0D216}">
      <dsp:nvSpPr>
        <dsp:cNvPr id="0" name=""/>
        <dsp:cNvSpPr/>
      </dsp:nvSpPr>
      <dsp:spPr>
        <a:xfrm>
          <a:off x="1545212" y="378353"/>
          <a:ext cx="3027242" cy="3027242"/>
        </a:xfrm>
        <a:custGeom>
          <a:avLst/>
          <a:gdLst/>
          <a:ahLst/>
          <a:cxnLst/>
          <a:rect l="0" t="0" r="0" b="0"/>
          <a:pathLst>
            <a:path>
              <a:moveTo>
                <a:pt x="2484290" y="352221"/>
              </a:moveTo>
              <a:arcTo wR="1513621" hR="1513621" stAng="18593283" swAng="7542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CE44B9-E28A-4E84-8E3C-6572887716BE}">
      <dsp:nvSpPr>
        <dsp:cNvPr id="0" name=""/>
        <dsp:cNvSpPr/>
      </dsp:nvSpPr>
      <dsp:spPr>
        <a:xfrm>
          <a:off x="3532998" y="972354"/>
          <a:ext cx="1930748" cy="903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cap="all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КРУЖКИ </a:t>
          </a:r>
          <a:r>
            <a:rPr lang="en-US" sz="1300" kern="1200" cap="all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FUTURESKILLS</a:t>
          </a:r>
          <a:endParaRPr lang="ru-RU" sz="13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3577117" y="1016473"/>
        <a:ext cx="1842510" cy="815534"/>
      </dsp:txXfrm>
    </dsp:sp>
    <dsp:sp modelId="{AFE9B3F5-DF62-4B1B-BEA9-53D80A462F96}">
      <dsp:nvSpPr>
        <dsp:cNvPr id="0" name=""/>
        <dsp:cNvSpPr/>
      </dsp:nvSpPr>
      <dsp:spPr>
        <a:xfrm>
          <a:off x="1545212" y="378353"/>
          <a:ext cx="3027242" cy="3027242"/>
        </a:xfrm>
        <a:custGeom>
          <a:avLst/>
          <a:gdLst/>
          <a:ahLst/>
          <a:cxnLst/>
          <a:rect l="0" t="0" r="0" b="0"/>
          <a:pathLst>
            <a:path>
              <a:moveTo>
                <a:pt x="3027219" y="1505423"/>
              </a:moveTo>
              <a:arcTo wR="1513621" hR="1513621" stAng="21581383" swAng="17221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5AC348-B672-4F9F-9C35-B08D45F20959}">
      <dsp:nvSpPr>
        <dsp:cNvPr id="0" name=""/>
        <dsp:cNvSpPr/>
      </dsp:nvSpPr>
      <dsp:spPr>
        <a:xfrm>
          <a:off x="2849296" y="2618427"/>
          <a:ext cx="2198442" cy="9961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cap="all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ПРОФЕССИОНАЛЬНОЕ ОБУЧЕНИЕ</a:t>
          </a:r>
          <a:endParaRPr lang="ru-RU" sz="13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2897926" y="2667057"/>
        <a:ext cx="2101182" cy="898925"/>
      </dsp:txXfrm>
    </dsp:sp>
    <dsp:sp modelId="{310C7EDD-8085-4A7D-ABB9-EB5FC41C1723}">
      <dsp:nvSpPr>
        <dsp:cNvPr id="0" name=""/>
        <dsp:cNvSpPr/>
      </dsp:nvSpPr>
      <dsp:spPr>
        <a:xfrm>
          <a:off x="1453671" y="368386"/>
          <a:ext cx="3027242" cy="3027242"/>
        </a:xfrm>
        <a:custGeom>
          <a:avLst/>
          <a:gdLst/>
          <a:ahLst/>
          <a:cxnLst/>
          <a:rect l="0" t="0" r="0" b="0"/>
          <a:pathLst>
            <a:path>
              <a:moveTo>
                <a:pt x="1388236" y="3022039"/>
              </a:moveTo>
              <a:arcTo wR="1513621" hR="1513621" stAng="5685101" swAng="166699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E4CF0-74F7-4D2B-BB42-02DFC509FCDC}">
      <dsp:nvSpPr>
        <dsp:cNvPr id="0" name=""/>
        <dsp:cNvSpPr/>
      </dsp:nvSpPr>
      <dsp:spPr>
        <a:xfrm>
          <a:off x="765857" y="2250313"/>
          <a:ext cx="1926715" cy="903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300" kern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WORLDSKILLS</a:t>
          </a:r>
          <a:endParaRPr lang="ru-RU" sz="13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809976" y="2294432"/>
        <a:ext cx="1838477" cy="815534"/>
      </dsp:txXfrm>
    </dsp:sp>
    <dsp:sp modelId="{19C1DC53-D7C9-4A36-AB66-B1B7C1AFD118}">
      <dsp:nvSpPr>
        <dsp:cNvPr id="0" name=""/>
        <dsp:cNvSpPr/>
      </dsp:nvSpPr>
      <dsp:spPr>
        <a:xfrm>
          <a:off x="1529031" y="527216"/>
          <a:ext cx="3027242" cy="3027242"/>
        </a:xfrm>
        <a:custGeom>
          <a:avLst/>
          <a:gdLst/>
          <a:ahLst/>
          <a:cxnLst/>
          <a:rect l="0" t="0" r="0" b="0"/>
          <a:pathLst>
            <a:path>
              <a:moveTo>
                <a:pt x="13952" y="1718666"/>
              </a:moveTo>
              <a:arcTo wR="1513621" hR="1513621" stAng="10332864" swAng="99929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90F43-EBC6-4CCB-903E-9A2CB635D549}">
      <dsp:nvSpPr>
        <dsp:cNvPr id="0" name=""/>
        <dsp:cNvSpPr/>
      </dsp:nvSpPr>
      <dsp:spPr>
        <a:xfrm>
          <a:off x="656932" y="1045433"/>
          <a:ext cx="1924722" cy="7576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100" kern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300" kern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МОСКОВСКОЕ ДОЛГОЛЕТИЕ</a:t>
          </a:r>
          <a:endParaRPr lang="ru-RU" sz="13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693916" y="1082417"/>
        <a:ext cx="1850754" cy="683645"/>
      </dsp:txXfrm>
    </dsp:sp>
    <dsp:sp modelId="{3B3B51B2-3EDE-4128-BAED-7A3A498D77ED}">
      <dsp:nvSpPr>
        <dsp:cNvPr id="0" name=""/>
        <dsp:cNvSpPr/>
      </dsp:nvSpPr>
      <dsp:spPr>
        <a:xfrm>
          <a:off x="1545212" y="378353"/>
          <a:ext cx="3027242" cy="3027242"/>
        </a:xfrm>
        <a:custGeom>
          <a:avLst/>
          <a:gdLst/>
          <a:ahLst/>
          <a:cxnLst/>
          <a:rect l="0" t="0" r="0" b="0"/>
          <a:pathLst>
            <a:path>
              <a:moveTo>
                <a:pt x="261259" y="663539"/>
              </a:moveTo>
              <a:arcTo wR="1513621" hR="1513621" stAng="12850078" swAng="95461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11FFD-AD90-4F02-8084-758D75EB79F0}">
      <dsp:nvSpPr>
        <dsp:cNvPr id="0" name=""/>
        <dsp:cNvSpPr/>
      </dsp:nvSpPr>
      <dsp:spPr>
        <a:xfrm>
          <a:off x="0" y="0"/>
          <a:ext cx="3579812" cy="3579812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7373CC-B3E2-4C43-B3F2-CE285F137FD5}">
      <dsp:nvSpPr>
        <dsp:cNvPr id="0" name=""/>
        <dsp:cNvSpPr/>
      </dsp:nvSpPr>
      <dsp:spPr>
        <a:xfrm>
          <a:off x="1789906" y="0"/>
          <a:ext cx="5731669" cy="35798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Преподаватели специальных дисциплин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9906" y="0"/>
        <a:ext cx="2865834" cy="1073945"/>
      </dsp:txXfrm>
    </dsp:sp>
    <dsp:sp modelId="{69D9C16E-B1ED-471F-B901-7389B3CDD6FD}">
      <dsp:nvSpPr>
        <dsp:cNvPr id="0" name=""/>
        <dsp:cNvSpPr/>
      </dsp:nvSpPr>
      <dsp:spPr>
        <a:xfrm>
          <a:off x="626468" y="1073945"/>
          <a:ext cx="2326875" cy="232687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-295802"/>
            <a:satOff val="5533"/>
            <a:lumOff val="149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B0788C-2A8E-4D81-B262-26E94FE167D9}">
      <dsp:nvSpPr>
        <dsp:cNvPr id="0" name=""/>
        <dsp:cNvSpPr/>
      </dsp:nvSpPr>
      <dsp:spPr>
        <a:xfrm>
          <a:off x="1789906" y="1073945"/>
          <a:ext cx="5731669" cy="2326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295802"/>
              <a:satOff val="5533"/>
              <a:lumOff val="149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Административные работники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9906" y="1073945"/>
        <a:ext cx="2865834" cy="1073942"/>
      </dsp:txXfrm>
    </dsp:sp>
    <dsp:sp modelId="{333DD5C0-81DF-4577-9CE3-2076EE09CC9A}">
      <dsp:nvSpPr>
        <dsp:cNvPr id="0" name=""/>
        <dsp:cNvSpPr/>
      </dsp:nvSpPr>
      <dsp:spPr>
        <a:xfrm>
          <a:off x="1252934" y="2147888"/>
          <a:ext cx="1073942" cy="1073942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-591604"/>
            <a:satOff val="11065"/>
            <a:lumOff val="298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55D02-7EC0-484E-A3D3-90E62E72060D}">
      <dsp:nvSpPr>
        <dsp:cNvPr id="0" name=""/>
        <dsp:cNvSpPr/>
      </dsp:nvSpPr>
      <dsp:spPr>
        <a:xfrm>
          <a:off x="1789906" y="2147888"/>
          <a:ext cx="5731669" cy="10739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591604"/>
              <a:satOff val="11065"/>
              <a:lumOff val="298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Учебно-вспомогательный персонал 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9906" y="2147888"/>
        <a:ext cx="2865834" cy="1073942"/>
      </dsp:txXfrm>
    </dsp:sp>
    <dsp:sp modelId="{0FD49CC8-E945-4871-A7CA-C224570B4159}">
      <dsp:nvSpPr>
        <dsp:cNvPr id="0" name=""/>
        <dsp:cNvSpPr/>
      </dsp:nvSpPr>
      <dsp:spPr>
        <a:xfrm>
          <a:off x="4655740" y="0"/>
          <a:ext cx="2865834" cy="107394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 (по основным образовательным программам)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(по дополнительным образовательным программам - студенты)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55740" y="0"/>
        <a:ext cx="2865834" cy="1073945"/>
      </dsp:txXfrm>
    </dsp:sp>
    <dsp:sp modelId="{438BF8A2-412D-47FF-828F-160C89ABC429}">
      <dsp:nvSpPr>
        <dsp:cNvPr id="0" name=""/>
        <dsp:cNvSpPr/>
      </dsp:nvSpPr>
      <dsp:spPr>
        <a:xfrm>
          <a:off x="4655740" y="1073945"/>
          <a:ext cx="2865834" cy="107394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(заместитель директора)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(специалисты по направлениям)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55740" y="1073945"/>
        <a:ext cx="2865834" cy="1073942"/>
      </dsp:txXfrm>
    </dsp:sp>
    <dsp:sp modelId="{560FC72A-CF5F-44CC-9625-F9B1EBDC1254}">
      <dsp:nvSpPr>
        <dsp:cNvPr id="0" name=""/>
        <dsp:cNvSpPr/>
      </dsp:nvSpPr>
      <dsp:spPr>
        <a:xfrm>
          <a:off x="4655740" y="2147888"/>
          <a:ext cx="2865834" cy="107394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сотрудника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55740" y="2147888"/>
        <a:ext cx="2865834" cy="1073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AB7A5-F685-43AE-A5CA-9A8588B9CB32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AACEB-8B28-42DF-AA89-53EAD0C02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747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AACEB-8B28-42DF-AA89-53EAD0C0219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026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Это помогает совершенствовать профессиональные навыки педагогам-наставникам, а студентам-наставляемым подготовиться к трудовой деятельности после завершения обучения, а колледжу, в сою очередь позволяет,</a:t>
            </a:r>
            <a:r>
              <a:rPr lang="ru-RU" baseline="0" dirty="0" smtClean="0"/>
              <a:t> получить квалифицированных и мотивированных педагогов и сотрудников.</a:t>
            </a:r>
            <a:r>
              <a:rPr lang="ru-RU" dirty="0" smtClean="0"/>
              <a:t> Развитие кадрового потенциала, происходит за счет привлечения выпускников, достигших высоких результатов в конкурсах профессионального мастерства для работы с обучающимися на постоянной основе. </a:t>
            </a:r>
          </a:p>
          <a:p>
            <a:endParaRPr lang="ru-RU" dirty="0" smtClean="0"/>
          </a:p>
          <a:p>
            <a:r>
              <a:rPr lang="ru-RU" dirty="0" smtClean="0"/>
              <a:t>На  сегодняшний день в колледже работает 19 выпускников разных лет.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Из них четверо,</a:t>
            </a:r>
            <a:r>
              <a:rPr lang="ru-RU" baseline="0" dirty="0" smtClean="0"/>
              <a:t> </a:t>
            </a:r>
            <a:r>
              <a:rPr lang="ru-RU" dirty="0" smtClean="0"/>
              <a:t>студенты выпускных курсов уже работают в колледже.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AACEB-8B28-42DF-AA89-53EAD0C0219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002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Пищевой колледж №33 расположен в ЮАО в двух районах города: Бирюлево Восточное и Чертаново Центральное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AACEB-8B28-42DF-AA89-53EAD0C0219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404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Мы готовим квалифицированные кадры для пищевой промышленности города. Ежегодный выпуск</a:t>
            </a:r>
            <a:r>
              <a:rPr lang="ru-RU" baseline="0" dirty="0" smtClean="0"/>
              <a:t> составляет около 200 специалистов, подтвердивших свою квалификацию на демонстрационным экзамене. </a:t>
            </a:r>
            <a:r>
              <a:rPr lang="ru-RU" dirty="0" smtClean="0"/>
              <a:t>На сегодняшний день контингент составляет 1100 человек.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AACEB-8B28-42DF-AA89-53EAD0C0219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368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Количество поданных заявлений в разрезе специальностей/профессий в динамике за два года.</a:t>
            </a:r>
            <a:r>
              <a:rPr lang="ru-RU" baseline="0" dirty="0" smtClean="0"/>
              <a:t> </a:t>
            </a:r>
          </a:p>
          <a:p>
            <a:r>
              <a:rPr lang="ru-RU" baseline="0" dirty="0" smtClean="0"/>
              <a:t>Ежегодно заявка о контрольных цифрах приема проходит согласование со следующими предприятиями: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ООО «Бюро проектирования холода «ПИФАГОР»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ООО ГК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Термокул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ООО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Данфос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ОАО «Рот Фронт»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ООО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Филиас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ООО фирма «РОСТ»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ООО «Лента»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Гостиница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Рэдиссон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Ройал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Москва»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Московская Ассоциация Кулинаров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Российская Гильдия Пекарей и Кондитеров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AACEB-8B28-42DF-AA89-53EAD0C0219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745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нашем колледже активно реализуются городские проекты: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altLang="ru-RU" sz="1200" dirty="0" smtClean="0">
                <a:solidFill>
                  <a:srgbClr val="333333"/>
                </a:solidFill>
                <a:latin typeface="RobotoCondensedLight"/>
              </a:rPr>
              <a:t>Кружок</a:t>
            </a:r>
            <a:r>
              <a:rPr lang="ru-RU" altLang="ru-RU" sz="1200" baseline="0" dirty="0" smtClean="0">
                <a:solidFill>
                  <a:srgbClr val="333333"/>
                </a:solidFill>
                <a:latin typeface="RobotoCondensedLight"/>
              </a:rPr>
              <a:t> </a:t>
            </a:r>
            <a:r>
              <a:rPr lang="ru-RU" altLang="ru-RU" sz="1200" dirty="0" smtClean="0">
                <a:solidFill>
                  <a:srgbClr val="333333"/>
                </a:solidFill>
                <a:latin typeface="RobotoCondensedLight"/>
              </a:rPr>
              <a:t> от чемпиона</a:t>
            </a:r>
            <a:r>
              <a:rPr lang="ru-RU" altLang="ru-RU" sz="1200" baseline="0" dirty="0" smtClean="0">
                <a:solidFill>
                  <a:srgbClr val="333333"/>
                </a:solidFill>
                <a:latin typeface="RobotoCondensedLight"/>
              </a:rPr>
              <a:t>, по компетенциям </a:t>
            </a:r>
            <a:r>
              <a:rPr lang="ru-RU" altLang="ru-RU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altLang="ru-RU" sz="1200" baseline="0" dirty="0" smtClean="0">
                <a:solidFill>
                  <a:srgbClr val="333333"/>
                </a:solidFill>
                <a:latin typeface="RobotoCondensedLight"/>
              </a:rPr>
              <a:t> «Хлебопечение» и «Выпечка осетинских пирогов» в рамках </a:t>
            </a:r>
            <a:r>
              <a:rPr lang="ru-RU" altLang="ru-RU" sz="1200" b="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200" b="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роков технологии для </a:t>
            </a:r>
            <a:r>
              <a:rPr lang="ru-RU" altLang="ru-RU" sz="1200" dirty="0" smtClean="0">
                <a:solidFill>
                  <a:srgbClr val="333333"/>
                </a:solidFill>
                <a:latin typeface="RobotoCondensedLight"/>
              </a:rPr>
              <a:t>обучающихся 5-9 классов </a:t>
            </a:r>
          </a:p>
          <a:p>
            <a:pPr marL="171450" indent="-171450" rtl="0" eaLnBrk="1" fontAlgn="base" latinLnBrk="0" hangingPunct="1">
              <a:buFontTx/>
              <a:buChar char="-"/>
            </a:pPr>
            <a:r>
              <a:rPr lang="ru-RU" altLang="ru-RU" sz="1200" baseline="0" dirty="0" smtClean="0">
                <a:solidFill>
                  <a:srgbClr val="333333"/>
                </a:solidFill>
                <a:latin typeface="RobotoCondensedLight"/>
              </a:rPr>
              <a:t>Кружок </a:t>
            </a:r>
            <a:r>
              <a:rPr lang="en-US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FUTURESKILLS</a:t>
            </a:r>
            <a:r>
              <a:rPr lang="ru-RU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</a:t>
            </a:r>
            <a:r>
              <a:rPr lang="ru-RU" alt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рофессии - Крио-кондитер. </a:t>
            </a:r>
          </a:p>
          <a:p>
            <a:pPr marL="171450" indent="-171450" rtl="0" eaLnBrk="1" fontAlgn="base" latinLnBrk="0" hangingPunct="1">
              <a:buFontTx/>
              <a:buChar char="-"/>
            </a:pPr>
            <a:r>
              <a:rPr lang="ru-RU" altLang="ru-RU" sz="120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Кружки технической направленности, для студентов и школьников до 18 лет, такие как (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Веселый пекарь, Домашний мастер, Управление холодом, Лепка из кондитерской мастики, Художественное оформление блюд с элементами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карвинга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Шеф-юниор).</a:t>
            </a:r>
          </a:p>
          <a:p>
            <a:pPr marL="171450" indent="-171450" algn="l">
              <a:spcBef>
                <a:spcPct val="0"/>
              </a:spcBef>
              <a:buFontTx/>
              <a:buChar char="-"/>
            </a:pPr>
            <a:r>
              <a:rPr lang="ru-RU" altLang="ru-RU" sz="1200" dirty="0" smtClean="0">
                <a:solidFill>
                  <a:srgbClr val="FF0000"/>
                </a:solidFill>
                <a:latin typeface="RobotoCondensedLight"/>
              </a:rPr>
              <a:t>Проект «Профессиональное обучение без границ» реализуется по профессиям повар, пекарь и кондитер. </a:t>
            </a:r>
          </a:p>
          <a:p>
            <a:pPr marL="171450" indent="-171450" algn="l">
              <a:spcBef>
                <a:spcPct val="0"/>
              </a:spcBef>
              <a:buFontTx/>
              <a:buChar char="-"/>
            </a:pPr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Московское долголетие. </a:t>
            </a:r>
          </a:p>
          <a:p>
            <a:pPr marL="171450" indent="-171450" algn="l">
              <a:spcBef>
                <a:spcPct val="0"/>
              </a:spcBef>
              <a:buFontTx/>
              <a:buChar char="-"/>
            </a:pPr>
            <a:r>
              <a:rPr lang="ru-RU" alt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Чемпионатное</a:t>
            </a:r>
            <a:r>
              <a:rPr lang="ru-RU" altLang="ru-RU" sz="120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движение </a:t>
            </a:r>
            <a:r>
              <a:rPr lang="ru-RU" altLang="ru-RU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alt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1450" indent="-171450" algn="l">
              <a:spcBef>
                <a:spcPct val="0"/>
              </a:spcBef>
              <a:buFontTx/>
              <a:buChar char="-"/>
            </a:pPr>
            <a:r>
              <a:rPr lang="ru-RU" alt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Абилимпикс</a:t>
            </a: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200" dirty="0" smtClean="0">
              <a:solidFill>
                <a:srgbClr val="FF0000"/>
              </a:solidFill>
              <a:latin typeface="RobotoCondensedLight"/>
            </a:endParaRPr>
          </a:p>
          <a:p>
            <a:pPr rtl="0" eaLnBrk="1" fontAlgn="base" latinLnBrk="0" hangingPunct="1"/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altLang="ru-RU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altLang="ru-RU" sz="1200" dirty="0" smtClean="0">
              <a:solidFill>
                <a:srgbClr val="333333"/>
              </a:solidFill>
              <a:latin typeface="RobotoCondensedLight"/>
            </a:endParaRPr>
          </a:p>
          <a:p>
            <a:pPr marL="171450" indent="-171450">
              <a:buFontTx/>
              <a:buChar char="-"/>
            </a:pPr>
            <a:endParaRPr lang="ru-RU" altLang="ru-RU" sz="1200" baseline="0" dirty="0" smtClean="0">
              <a:solidFill>
                <a:srgbClr val="333333"/>
              </a:solidFill>
              <a:latin typeface="RobotoCondensedLight"/>
            </a:endParaRPr>
          </a:p>
          <a:p>
            <a:pPr marL="0" indent="0">
              <a:buFontTx/>
              <a:buNone/>
            </a:pPr>
            <a:endParaRPr lang="ru-RU" alt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AACEB-8B28-42DF-AA89-53EAD0C0219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4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колледже создана </a:t>
            </a:r>
            <a:r>
              <a:rPr lang="ru-RU" dirty="0" err="1" smtClean="0"/>
              <a:t>практикоориентированная</a:t>
            </a:r>
            <a:r>
              <a:rPr lang="ru-RU" dirty="0" smtClean="0"/>
              <a:t> образовательная среда, куда студенты погружаются уже с первого года обучения.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AACEB-8B28-42DF-AA89-53EAD0C0219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002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лабораториях оснащенных современным оборудованием</a:t>
            </a:r>
            <a:r>
              <a:rPr lang="ru-RU" baseline="0" dirty="0" smtClean="0"/>
              <a:t> по каждой специальности, реализуемой колледжем, они не только приобретают базовые знания конкурентно востребованного специалиста, но и развивают свои индивидуальные и творческие способности.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AACEB-8B28-42DF-AA89-53EAD0C0219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002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l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это позволяет показывать достойные результаты чемпионатного движения </a:t>
            </a:r>
            <a:r>
              <a:rPr lang="ru-RU" altLang="ru-RU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alt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от юниоров и основной</a:t>
            </a:r>
            <a:r>
              <a:rPr lang="ru-RU" altLang="ru-RU" sz="120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возрастной</a:t>
            </a:r>
            <a:r>
              <a:rPr lang="ru-RU" alt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категории до Навыков мудрых и </a:t>
            </a:r>
            <a:r>
              <a:rPr lang="ru-RU" alt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Абилимпикса</a:t>
            </a: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CC681-72B2-49BE-BC20-7928C40C765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окончании колледжа </a:t>
            </a:r>
            <a:r>
              <a:rPr lang="ru-RU" baseline="0" dirty="0" smtClean="0"/>
              <a:t> выпускники выбирают следующие траектории развития: </a:t>
            </a:r>
          </a:p>
          <a:p>
            <a:r>
              <a:rPr lang="ru-RU" baseline="0" dirty="0" smtClean="0"/>
              <a:t>Продолжают обучение в колледже, ВУЗах или трудоустраиваются на предприятия пищевой отрасли города</a:t>
            </a:r>
          </a:p>
          <a:p>
            <a:pPr marL="0" indent="0">
              <a:buFontTx/>
              <a:buNone/>
            </a:pPr>
            <a:r>
              <a:rPr lang="ru-RU" baseline="0" dirty="0" smtClean="0"/>
              <a:t>Также профессиональная траектория выпускников может развиваться в родных стенах, по программе наставник- наставляемый  </a:t>
            </a:r>
          </a:p>
          <a:p>
            <a:pPr marL="0" indent="0">
              <a:buFontTx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AACEB-8B28-42DF-AA89-53EAD0C0219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122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7C09-E5C9-4C18-B659-0DC40BA4D1A7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378-4760-4B48-9344-CD3581B67F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7C09-E5C9-4C18-B659-0DC40BA4D1A7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378-4760-4B48-9344-CD3581B67F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7C09-E5C9-4C18-B659-0DC40BA4D1A7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378-4760-4B48-9344-CD3581B67F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7C09-E5C9-4C18-B659-0DC40BA4D1A7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378-4760-4B48-9344-CD3581B67F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7C09-E5C9-4C18-B659-0DC40BA4D1A7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378-4760-4B48-9344-CD3581B67F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7C09-E5C9-4C18-B659-0DC40BA4D1A7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378-4760-4B48-9344-CD3581B67F8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7C09-E5C9-4C18-B659-0DC40BA4D1A7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378-4760-4B48-9344-CD3581B67F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7C09-E5C9-4C18-B659-0DC40BA4D1A7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378-4760-4B48-9344-CD3581B67F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7C09-E5C9-4C18-B659-0DC40BA4D1A7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378-4760-4B48-9344-CD3581B67F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7C09-E5C9-4C18-B659-0DC40BA4D1A7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DF6378-4760-4B48-9344-CD3581B67F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7C09-E5C9-4C18-B659-0DC40BA4D1A7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378-4760-4B48-9344-CD3581B67F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5BC7C09-E5C9-4C18-B659-0DC40BA4D1A7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0DF6378-4760-4B48-9344-CD3581B67F8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3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7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6.jpeg"/><Relationship Id="rId9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863284" y="1742055"/>
            <a:ext cx="6511131" cy="1226143"/>
          </a:xfrm>
        </p:spPr>
        <p:txBody>
          <a:bodyPr>
            <a:normAutofit/>
          </a:bodyPr>
          <a:lstStyle/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ГОРОДА МОСКВЫ </a:t>
            </a: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ПИЩЕВОЙ КОЛЛЕДЖ №33»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1" descr="\\10.128.161.100\администрация\Зубарева Ю. А\музей 2\Логотип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1728440" cy="172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04048" y="5949280"/>
            <a:ext cx="3733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директор Пищевого колледжа №33</a:t>
            </a:r>
          </a:p>
          <a:p>
            <a:r>
              <a:rPr lang="ru-RU" dirty="0" smtClean="0"/>
              <a:t>Павел Викторович Молчанов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64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 в подготовке специалистов и развитии кадрового потенциала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064641"/>
              </p:ext>
            </p:extLst>
          </p:nvPr>
        </p:nvGraphicFramePr>
        <p:xfrm>
          <a:off x="822325" y="1100138"/>
          <a:ext cx="75215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11" descr="\\10.128.161.100\администрация\Зубарева Ю. А\музей 2\Логотип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595" y="5085184"/>
            <a:ext cx="1656184" cy="165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5494224"/>
            <a:ext cx="621375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На сегодняшний день в колледже 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работают </a:t>
            </a:r>
            <a:r>
              <a:rPr lang="ru-RU" sz="3600" b="1" u="sng" dirty="0" smtClean="0">
                <a:solidFill>
                  <a:srgbClr val="7030A0"/>
                </a:solidFill>
              </a:rPr>
              <a:t>19 выпускников</a:t>
            </a:r>
            <a:endParaRPr lang="ru-RU" sz="3600" b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0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5543" y="1988840"/>
            <a:ext cx="7152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 !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11" descr="\\10.128.161.100\администрация\Зубарева Ю. А\музей 2\Логотип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595" y="5085184"/>
            <a:ext cx="1656184" cy="165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51920" y="5589240"/>
            <a:ext cx="34796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Контакты</a:t>
            </a:r>
            <a:r>
              <a:rPr lang="ru-RU" dirty="0"/>
              <a:t>:</a:t>
            </a:r>
            <a:endParaRPr lang="ru-RU" dirty="0" smtClean="0"/>
          </a:p>
          <a:p>
            <a:r>
              <a:rPr lang="ru-RU" dirty="0"/>
              <a:t>т</a:t>
            </a:r>
            <a:r>
              <a:rPr lang="ru-RU" dirty="0" smtClean="0"/>
              <a:t>елефон: 8(926)724-34-76</a:t>
            </a:r>
          </a:p>
          <a:p>
            <a:r>
              <a:rPr lang="en-US" dirty="0" smtClean="0"/>
              <a:t>email</a:t>
            </a:r>
            <a:r>
              <a:rPr lang="ru-RU" dirty="0" smtClean="0"/>
              <a:t>: </a:t>
            </a:r>
            <a:r>
              <a:rPr lang="en-US" dirty="0" smtClean="0"/>
              <a:t>MolchanovPV@edu.mos.ru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332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rektor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39656"/>
            <a:ext cx="7549329" cy="394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1008112"/>
          </a:xfrm>
        </p:spPr>
        <p:txBody>
          <a:bodyPr/>
          <a:lstStyle/>
          <a:p>
            <a:pPr algn="ctr"/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</a:t>
            </a: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ПРОФЕССИОНАЛЬНОЕ ОБРАЗОВАТЕЛЬНОЕ УЧРЕЖДЕНИЕ ГОРОДА МОСКВЫ 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ПИЩЕВОЙ КОЛЛЕДЖ №33»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AutoShape 4" descr="blob:https://web.whatsapp.com/b2241c4b-d92d-418b-ad54-92f518c41a9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11" descr="\\10.128.161.100\администрация\Зубарева Ю. А\музей 2\Логотип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595" y="5085184"/>
            <a:ext cx="1656184" cy="165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1920" y="379535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6-я Радиальная ул., д.10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(Бирюлево Восточное)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800" y="220486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Варшавское шоссе, д.129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(Чертаново Центральное)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84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520940" cy="548640"/>
          </a:xfrm>
        </p:spPr>
        <p:txBody>
          <a:bodyPr/>
          <a:lstStyle/>
          <a:p>
            <a:pPr algn="ctr"/>
            <a:r>
              <a:rPr lang="ru-RU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Реализуемые  образовательные программы</a:t>
            </a:r>
            <a:endParaRPr lang="ru-RU" sz="20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424936" cy="424847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200000"/>
              </a:lnSpc>
              <a:spcBef>
                <a:spcPct val="0"/>
              </a:spcBef>
            </a:pPr>
            <a:r>
              <a:rPr lang="ru-RU" i="1" u="sng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Программы подготовки квалифицированных рабочих, служащих</a:t>
            </a: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Повар</a:t>
            </a:r>
            <a:r>
              <a:rPr lang="ru-RU" cap="all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кондитер </a:t>
            </a:r>
            <a:endParaRPr lang="ru-RU" cap="all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Пекарь</a:t>
            </a: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cap="all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наладчик оборудования в производстве пищевой продукции</a:t>
            </a:r>
          </a:p>
          <a:p>
            <a:pPr marL="0" indent="0">
              <a:lnSpc>
                <a:spcPct val="200000"/>
              </a:lnSpc>
              <a:spcBef>
                <a:spcPct val="0"/>
              </a:spcBef>
            </a:pPr>
            <a:r>
              <a:rPr lang="ru-RU" i="1" u="sng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Программы подготовки специалистов среднего звена</a:t>
            </a:r>
            <a:endParaRPr lang="ru-RU" i="1" u="sng" cap="all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cap="all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технология хлеба, кондитерских и макаронных </a:t>
            </a:r>
            <a:r>
              <a:rPr lang="ru-RU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изделий</a:t>
            </a:r>
            <a:endParaRPr lang="ru-RU" cap="all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cap="all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технология продукции общественного </a:t>
            </a:r>
            <a:r>
              <a:rPr lang="ru-RU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питания</a:t>
            </a:r>
            <a:endParaRPr lang="ru-RU" cap="all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монтаж </a:t>
            </a:r>
            <a:r>
              <a:rPr lang="ru-RU" cap="all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техническая эксплуатация холодильно-компрессорных машин и </a:t>
            </a:r>
            <a:r>
              <a:rPr lang="ru-RU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установок (в пищевой промышленности)</a:t>
            </a:r>
            <a:endParaRPr lang="ru-RU" cap="all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ru-RU" dirty="0"/>
          </a:p>
        </p:txBody>
      </p:sp>
      <p:pic>
        <p:nvPicPr>
          <p:cNvPr id="4" name="Picture 11" descr="\\10.128.161.100\администрация\Зубарева Ю. А\музей 2\Логотип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595" y="5085184"/>
            <a:ext cx="1656184" cy="165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62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Приемная кампания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749477"/>
              </p:ext>
            </p:extLst>
          </p:nvPr>
        </p:nvGraphicFramePr>
        <p:xfrm>
          <a:off x="822325" y="908719"/>
          <a:ext cx="7521576" cy="4032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5779"/>
                <a:gridCol w="1440160"/>
                <a:gridCol w="1395637"/>
              </a:tblGrid>
              <a:tr h="378853">
                <a:tc>
                  <a:txBody>
                    <a:bodyPr/>
                    <a:lstStyle/>
                    <a:p>
                      <a:pPr algn="ctr"/>
                      <a:r>
                        <a:rPr lang="ru-RU" b="0" i="1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профессий/специальностей</a:t>
                      </a:r>
                      <a:endParaRPr lang="ru-RU" b="0" i="1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1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2018-2019</a:t>
                      </a:r>
                      <a:endParaRPr lang="ru-RU" b="0" i="1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1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2019-2020</a:t>
                      </a:r>
                      <a:endParaRPr lang="ru-RU" b="0" i="1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8853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Повар,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кондитер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88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Пекарь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39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Наладчик оборудования в производстве пищевой продукции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3911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Технология хлеба, кондитерских и макаронных изделий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39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Технология продукции общественного питания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341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Монтаж и техническая эксплуатация холодильно-компрессорных машин и установок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1" descr="\\10.128.161.100\администрация\Зубарева Ю. А\музей 2\Логотип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595" y="5085184"/>
            <a:ext cx="1656184" cy="165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88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ГОУ СПО ПК 33\Documents\Папка с фото\фото пир 2013\DSC_1117.JPG"/>
          <p:cNvPicPr>
            <a:picLocks noChangeAspect="1" noChangeArrowheads="1"/>
          </p:cNvPicPr>
          <p:nvPr/>
        </p:nvPicPr>
        <p:blipFill>
          <a:blip r:embed="rId3"/>
          <a:srcRect l="21616" t="12759" r="18353" b="5469"/>
          <a:stretch>
            <a:fillRect/>
          </a:stretch>
        </p:blipFill>
        <p:spPr bwMode="auto">
          <a:xfrm>
            <a:off x="3552085" y="4365104"/>
            <a:ext cx="2350764" cy="219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Admin\Desktop\Уроки технологии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9673"/>
            <a:ext cx="2048189" cy="273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Уроки технологи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99" y="3140968"/>
            <a:ext cx="2520280" cy="184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79510007_2592076120909914_3662960955723087872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82909227_2675092329274959_8330845324138512384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95782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454059"/>
              </p:ext>
            </p:extLst>
          </p:nvPr>
        </p:nvGraphicFramePr>
        <p:xfrm>
          <a:off x="1763688" y="874994"/>
          <a:ext cx="6120680" cy="3548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" name="Picture 11" descr="\\10.128.161.100\администрация\Зубарева Ю. А\музей 2\Логотип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595" y="5085184"/>
            <a:ext cx="1656184" cy="165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57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r>
              <a:rPr lang="ru-RU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 колледжа </a:t>
            </a:r>
            <a:endParaRPr lang="ru-RU" sz="20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1" descr="\\10.128.161.100\администрация\Зубарева Ю. А\музей 2\Логотип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595" y="5085184"/>
            <a:ext cx="1656184" cy="165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Admin\Desktop\Повар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172" y="836712"/>
            <a:ext cx="4784828" cy="3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Admin\Desktop\Хлеб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34090"/>
            <a:ext cx="4661691" cy="329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трелка влево 19"/>
          <p:cNvSpPr/>
          <p:nvPr/>
        </p:nvSpPr>
        <p:spPr>
          <a:xfrm>
            <a:off x="4914577" y="4013743"/>
            <a:ext cx="4155567" cy="1404700"/>
          </a:xfrm>
          <a:prstGeom prst="leftArrow">
            <a:avLst>
              <a:gd name="adj1" fmla="val 50000"/>
              <a:gd name="adj2" fmla="val 14369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pc="300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UI Light" panose="020B0502040204020203" pitchFamily="34" charset="0"/>
                <a:cs typeface="Times New Roman" panose="02020603050405020304" pitchFamily="18" charset="0"/>
              </a:rPr>
              <a:t>Хлебопечение</a:t>
            </a:r>
            <a:endParaRPr lang="ru-RU" sz="3200" spc="300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2060"/>
              </a:solidFill>
              <a:latin typeface="Segoe UI Ligh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251520" y="1052736"/>
            <a:ext cx="4107652" cy="1593322"/>
          </a:xfrm>
          <a:prstGeom prst="rightArrow">
            <a:avLst>
              <a:gd name="adj1" fmla="val 47327"/>
              <a:gd name="adj2" fmla="val 1257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200" b="1" spc="300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UI Light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Поварское дело</a:t>
            </a:r>
            <a:endParaRPr lang="ru-RU" sz="3200" spc="300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2060"/>
              </a:solidFill>
              <a:latin typeface="Segoe UI Light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34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r>
              <a:rPr lang="ru-RU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 колледжа </a:t>
            </a:r>
            <a:endParaRPr lang="ru-RU" sz="20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1" descr="\\10.128.161.100\администрация\Зубарева Ю. А\музей 2\Логотип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595" y="5085184"/>
            <a:ext cx="1656184" cy="165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ГОУ СПО ПК 33\Desktop\фото\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324" y="1268760"/>
            <a:ext cx="379507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558346" y="4023510"/>
            <a:ext cx="3850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3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UI Light" panose="020B0502040204020203" pitchFamily="34" charset="0"/>
                <a:cs typeface="Times New Roman" panose="02020603050405020304" pitchFamily="18" charset="0"/>
              </a:rPr>
              <a:t>Холодильная техника </a:t>
            </a:r>
            <a:r>
              <a:rPr lang="ru-RU" b="1" spc="3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UI Light" panose="020B0502040204020203" pitchFamily="34" charset="0"/>
                <a:cs typeface="Times New Roman" panose="02020603050405020304" pitchFamily="18" charset="0"/>
              </a:rPr>
              <a:t>и </a:t>
            </a:r>
            <a:r>
              <a:rPr lang="ru-RU" b="1" spc="3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UI Light" panose="020B0502040204020203" pitchFamily="34" charset="0"/>
                <a:cs typeface="Times New Roman" panose="02020603050405020304" pitchFamily="18" charset="0"/>
              </a:rPr>
              <a:t>системы </a:t>
            </a:r>
            <a:r>
              <a:rPr lang="ru-RU" b="1" spc="3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UI Light" panose="020B0502040204020203" pitchFamily="34" charset="0"/>
                <a:cs typeface="Times New Roman" panose="02020603050405020304" pitchFamily="18" charset="0"/>
              </a:rPr>
              <a:t>кондиционирования </a:t>
            </a:r>
          </a:p>
        </p:txBody>
      </p:sp>
      <p:pic>
        <p:nvPicPr>
          <p:cNvPr id="2050" name="Picture 2" descr="C:\Users\Admin\Desktop\Механ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415" y="1286251"/>
            <a:ext cx="448589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20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44624"/>
            <a:ext cx="8534400" cy="1008112"/>
          </a:xfrm>
        </p:spPr>
        <p:txBody>
          <a:bodyPr>
            <a:noAutofit/>
          </a:bodyPr>
          <a:lstStyle/>
          <a:p>
            <a:pPr algn="ctr"/>
            <a:r>
              <a:rPr lang="ru" sz="24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участия в движении</a:t>
            </a:r>
            <a:r>
              <a:rPr lang="ru" sz="24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" sz="24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cs typeface="Times New Roman" pitchFamily="18" charset="0"/>
            </a:endParaRPr>
          </a:p>
        </p:txBody>
      </p:sp>
      <p:pic>
        <p:nvPicPr>
          <p:cNvPr id="16" name="Picture 11" descr="\\10.128.161.100\администрация\Зубарева Ю. А\музей 2\Логотип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595" y="5085184"/>
            <a:ext cx="1656184" cy="165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2"/>
          <p:cNvSpPr txBox="1">
            <a:spLocks/>
          </p:cNvSpPr>
          <p:nvPr/>
        </p:nvSpPr>
        <p:spPr>
          <a:xfrm>
            <a:off x="539552" y="3068960"/>
            <a:ext cx="8352928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ru-RU" altLang="ru-RU" sz="2400" b="1" cap="none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Абилимпикс</a:t>
            </a:r>
            <a:r>
              <a:rPr lang="ru-RU" altLang="ru-RU" sz="2400" b="1" cap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компетенция «Выпечка хлебобулочных изделий»</a:t>
            </a:r>
          </a:p>
          <a:p>
            <a:pPr>
              <a:spcBef>
                <a:spcPts val="0"/>
              </a:spcBef>
              <a:defRPr/>
            </a:pPr>
            <a:r>
              <a:rPr lang="ru-RU" altLang="ru-RU" sz="2400" b="1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- 1 место </a:t>
            </a:r>
            <a:r>
              <a:rPr lang="ru-RU" altLang="ru-RU" sz="2400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Региональный чемпионат</a:t>
            </a:r>
          </a:p>
          <a:p>
            <a:pPr lvl="0">
              <a:spcBef>
                <a:spcPts val="0"/>
              </a:spcBef>
              <a:defRPr/>
            </a:pPr>
            <a:r>
              <a:rPr lang="ru-RU" altLang="ru-RU" sz="2400" b="1" cap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400" b="1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место </a:t>
            </a:r>
            <a:r>
              <a:rPr lang="ru-RU" altLang="ru-RU" sz="2400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Национальный </a:t>
            </a:r>
            <a:r>
              <a:rPr lang="ru-RU" altLang="ru-RU" sz="2400" cap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чемпионат</a:t>
            </a:r>
            <a:endParaRPr lang="ru-RU" altLang="ru-RU" sz="2400" cap="non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546195"/>
              </p:ext>
            </p:extLst>
          </p:nvPr>
        </p:nvGraphicFramePr>
        <p:xfrm>
          <a:off x="395534" y="590296"/>
          <a:ext cx="8496945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/>
                <a:gridCol w="2832315"/>
                <a:gridCol w="2832315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i="0" dirty="0" err="1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World</a:t>
                      </a:r>
                      <a:r>
                        <a:rPr lang="en-US" sz="2400" b="1" i="0" baseline="0" dirty="0" err="1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Skills</a:t>
                      </a:r>
                      <a:r>
                        <a:rPr lang="en-US" sz="2400" b="1" i="0" baseline="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Russia</a:t>
                      </a:r>
                      <a:r>
                        <a:rPr lang="ru-RU" sz="2400" b="1" i="0" baseline="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2019/20 учебном году</a:t>
                      </a:r>
                      <a:endParaRPr lang="ru-RU" sz="2400" b="1" i="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Основная</a:t>
                      </a:r>
                      <a:r>
                        <a:rPr lang="ru-RU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категория</a:t>
                      </a:r>
                      <a:endParaRPr lang="ru-RU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Юниоры</a:t>
                      </a:r>
                      <a:endParaRPr lang="ru-RU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Навыки мудрых 50+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место </a:t>
                      </a:r>
                      <a:r>
                        <a:rPr kumimoji="0" lang="ru-RU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поварское дело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место </a:t>
                      </a:r>
                      <a:r>
                        <a:rPr kumimoji="0" lang="ru-RU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выпечка осетинских пирогов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место 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поварское дело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(учащаяся школы 904)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место 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мастер производственного обучения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место 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ресторанный сервис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место 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холодильная техника и системы кондиционирования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41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</a:t>
            </a:r>
            <a:endParaRPr lang="ru-RU" sz="20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8899" y="1124744"/>
            <a:ext cx="7520940" cy="3579849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40 договоров с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предприятиями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малого и среднего бизнеса;</a:t>
            </a:r>
          </a:p>
          <a:p>
            <a:pPr marL="0" indent="0"/>
            <a:r>
              <a:rPr lang="ru-RU" sz="1800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ВУЗами: 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Московский государственный университет пищевых производств (МГУПП);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Московский государственный университет технологии и управления им. К.Г. Разумовского (МГУТУ);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Московский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финансово-промышленный университет «Синергия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Московский университет имени С.Ю. Витте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Московская академия предпринимательства при правительстве Москвы (</a:t>
            </a:r>
            <a:r>
              <a:rPr 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МосАП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3">
              <a:buFontTx/>
              <a:buChar char="-"/>
            </a:pPr>
            <a:endParaRPr lang="ru-RU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1" descr="\\10.128.161.100\администрация\Зубарева Ю. А\музей 2\Логотип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595" y="5085184"/>
            <a:ext cx="1656184" cy="165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Московский государственный университет пищевых производст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Московский государственный университет пищевых производств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Московский государственный университет пищевых производств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43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687</TotalTime>
  <Words>770</Words>
  <Application>Microsoft Office PowerPoint</Application>
  <PresentationFormat>Экран (4:3)</PresentationFormat>
  <Paragraphs>135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Углы</vt:lpstr>
      <vt:lpstr>Презентация PowerPoint</vt:lpstr>
      <vt:lpstr>   ГОСУДАРСТВЕННОЕ БЮДЖЕТНОЕ ПРОФЕССИОНАЛЬНОЕ ОБРАЗОВАТЕЛЬНОЕ УЧРЕЖДЕНИЕ ГОРОДА МОСКВЫ  «ПИЩЕВОЙ КОЛЛЕДЖ №33»  </vt:lpstr>
      <vt:lpstr>Реализуемые  образовательные программы</vt:lpstr>
      <vt:lpstr>Приемная кампания</vt:lpstr>
      <vt:lpstr>Презентация PowerPoint</vt:lpstr>
      <vt:lpstr>Образовательная среда колледжа </vt:lpstr>
      <vt:lpstr>Образовательная среда колледжа </vt:lpstr>
      <vt:lpstr>Результаты участия в движении </vt:lpstr>
      <vt:lpstr>Трудоустройство</vt:lpstr>
      <vt:lpstr>Преемственность в подготовке специалистов и развитии кадрового потенциала 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путь к успеху</dc:title>
  <dc:creator>Hewlett-Packard Company</dc:creator>
  <cp:lastModifiedBy>direktor</cp:lastModifiedBy>
  <cp:revision>62</cp:revision>
  <cp:lastPrinted>2020-03-11T11:16:23Z</cp:lastPrinted>
  <dcterms:created xsi:type="dcterms:W3CDTF">2020-03-06T09:13:40Z</dcterms:created>
  <dcterms:modified xsi:type="dcterms:W3CDTF">2020-03-13T12:08:52Z</dcterms:modified>
</cp:coreProperties>
</file>